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0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256"/>
            <p14:sldId id="281"/>
            <p14:sldId id="282"/>
            <p14:sldId id="283"/>
            <p14:sldId id="284"/>
            <p14:sldId id="28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120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Intellectual Property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80960" cy="652806"/>
          </a:xfrm>
        </p:spPr>
        <p:txBody>
          <a:bodyPr/>
          <a:lstStyle/>
          <a:p>
            <a:r>
              <a:rPr lang="en-US" dirty="0" smtClean="0"/>
              <a:t>Intro…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680960" cy="3931920"/>
          </a:xfrm>
        </p:spPr>
        <p:txBody>
          <a:bodyPr/>
          <a:lstStyle/>
          <a:p>
            <a:r>
              <a:rPr lang="en-US" dirty="0"/>
              <a:t>Intellectual property concerns the </a:t>
            </a:r>
            <a:r>
              <a:rPr lang="en-US" dirty="0">
                <a:solidFill>
                  <a:srgbClr val="FF0000"/>
                </a:solidFill>
              </a:rPr>
              <a:t>legal rights </a:t>
            </a:r>
            <a:r>
              <a:rPr lang="en-US" dirty="0"/>
              <a:t>associated with </a:t>
            </a:r>
            <a:r>
              <a:rPr lang="en-US" dirty="0">
                <a:solidFill>
                  <a:srgbClr val="FF0000"/>
                </a:solidFill>
              </a:rPr>
              <a:t>creative effort or commercial reputation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be aware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variety of ways </a:t>
            </a:r>
            <a:r>
              <a:rPr lang="en-US" dirty="0"/>
              <a:t>that it can </a:t>
            </a:r>
            <a:r>
              <a:rPr lang="en-US" dirty="0">
                <a:solidFill>
                  <a:srgbClr val="FF0000"/>
                </a:solidFill>
              </a:rPr>
              <a:t>affect the management of innovation </a:t>
            </a:r>
            <a:r>
              <a:rPr lang="en-US" dirty="0"/>
              <a:t>and the development of new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04822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80960" cy="5766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80960" cy="1600200"/>
          </a:xfrm>
        </p:spPr>
        <p:txBody>
          <a:bodyPr/>
          <a:lstStyle/>
          <a:p>
            <a:r>
              <a:rPr lang="en-US" dirty="0"/>
              <a:t>A patent is a </a:t>
            </a:r>
            <a:r>
              <a:rPr lang="en-US" dirty="0">
                <a:solidFill>
                  <a:srgbClr val="FF0000"/>
                </a:solidFill>
              </a:rPr>
              <a:t>contract</a:t>
            </a:r>
            <a:r>
              <a:rPr lang="en-US" dirty="0"/>
              <a:t> between an individual or </a:t>
            </a:r>
            <a:r>
              <a:rPr lang="en-US" dirty="0" err="1"/>
              <a:t>organisation</a:t>
            </a:r>
            <a:r>
              <a:rPr lang="en-US" dirty="0"/>
              <a:t> and the state</a:t>
            </a:r>
            <a:r>
              <a:rPr lang="en-US" dirty="0" smtClean="0"/>
              <a:t>.</a:t>
            </a:r>
          </a:p>
          <a:p>
            <a:r>
              <a:rPr lang="en-US" dirty="0"/>
              <a:t>The rationale behind the granting of a </a:t>
            </a:r>
            <a:r>
              <a:rPr lang="en-US" dirty="0">
                <a:solidFill>
                  <a:srgbClr val="FF0000"/>
                </a:solidFill>
              </a:rPr>
              <a:t>temporary monopoly </a:t>
            </a:r>
            <a:r>
              <a:rPr lang="en-US" dirty="0"/>
              <a:t>by the state is to encourage creativity and innovation within an economy.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3200"/>
            <a:ext cx="7680960" cy="57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Trademarks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72206"/>
            <a:ext cx="768096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Trademarks are closely associated with </a:t>
            </a:r>
            <a:r>
              <a:rPr lang="en-US" dirty="0">
                <a:solidFill>
                  <a:srgbClr val="FF0000"/>
                </a:solidFill>
              </a:rPr>
              <a:t>business image, goodwill and reputation.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For many </a:t>
            </a:r>
            <a:r>
              <a:rPr lang="en-US" dirty="0" smtClean="0"/>
              <a:t>companies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especially in the less technology-intensive industries</a:t>
            </a:r>
            <a:r>
              <a:rPr lang="en-US" dirty="0"/>
              <a:t> where the use of </a:t>
            </a:r>
            <a:r>
              <a:rPr lang="en-US" dirty="0" smtClean="0"/>
              <a:t>patents </a:t>
            </a:r>
            <a:r>
              <a:rPr lang="en-US" dirty="0"/>
              <a:t>is limited, trademarks offer one of the few methods of differentiating a company’s products. </a:t>
            </a:r>
            <a:endParaRPr lang="en-US" dirty="0" smtClean="0"/>
          </a:p>
          <a:p>
            <a:r>
              <a:rPr lang="en-US" dirty="0"/>
              <a:t>for example, Apple Computers, the Apple logo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8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80960" cy="5766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03" y="805206"/>
            <a:ext cx="7680960" cy="642594"/>
          </a:xfrm>
        </p:spPr>
        <p:txBody>
          <a:bodyPr/>
          <a:lstStyle/>
          <a:p>
            <a:r>
              <a:rPr lang="en-US" dirty="0" smtClean="0"/>
              <a:t>Protect  </a:t>
            </a:r>
            <a:r>
              <a:rPr lang="en-US" dirty="0"/>
              <a:t>the designs of </a:t>
            </a:r>
            <a:r>
              <a:rPr lang="en-US" dirty="0" smtClean="0"/>
              <a:t>the product. UK/US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540497"/>
            <a:ext cx="7680960" cy="576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324728"/>
            <a:ext cx="768096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is </a:t>
            </a:r>
            <a:r>
              <a:rPr lang="en-US" dirty="0" err="1"/>
              <a:t>recognised</a:t>
            </a:r>
            <a:r>
              <a:rPr lang="en-US" dirty="0"/>
              <a:t> by the symbol © and gives legal rights to creators of </a:t>
            </a:r>
            <a:r>
              <a:rPr lang="en-US" dirty="0" smtClean="0"/>
              <a:t>certain </a:t>
            </a:r>
            <a:r>
              <a:rPr lang="en-US" dirty="0"/>
              <a:t>kinds of material, so that they can control the various ways in which their work may be exploited.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680960" cy="990600"/>
          </a:xfrm>
        </p:spPr>
        <p:txBody>
          <a:bodyPr/>
          <a:lstStyle/>
          <a:p>
            <a:r>
              <a:rPr lang="en-US" dirty="0" smtClean="0"/>
              <a:t>IP- Malaysia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7680325" cy="6201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514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Laws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51046" y="3276600"/>
            <a:ext cx="5799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Copyright Act 1987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Geographical  Indications Act </a:t>
            </a:r>
            <a:r>
              <a:rPr lang="en-US" dirty="0"/>
              <a:t>2000.</a:t>
            </a:r>
          </a:p>
          <a:p>
            <a:r>
              <a:rPr lang="en-US" dirty="0"/>
              <a:t>Industrial Designs Act 1996 (Act 552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Patents Act 1983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2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2053</TotalTime>
  <Words>211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Wingdings</vt:lpstr>
      <vt:lpstr>Savon</vt:lpstr>
      <vt:lpstr>DTP3033N Technopreneurship</vt:lpstr>
      <vt:lpstr>Intro…</vt:lpstr>
      <vt:lpstr>PowerPoint Presentation</vt:lpstr>
      <vt:lpstr>Patents</vt:lpstr>
      <vt:lpstr>Registered Design</vt:lpstr>
      <vt:lpstr>IP- Malaysia 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216</cp:revision>
  <cp:lastPrinted>2013-04-04T06:02:18Z</cp:lastPrinted>
  <dcterms:created xsi:type="dcterms:W3CDTF">2011-03-07T07:41:13Z</dcterms:created>
  <dcterms:modified xsi:type="dcterms:W3CDTF">2022-09-11T09:35:24Z</dcterms:modified>
</cp:coreProperties>
</file>