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3" r:id="rId13"/>
    <p:sldId id="294" r:id="rId14"/>
    <p:sldId id="295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80" r:id="rId2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7F9977-342C-4432-9407-E97459CA7195}">
          <p14:sldIdLst>
            <p14:sldId id="256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120" autoAdjust="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F81CE6-04F5-4B19-8797-81939B0E31BF}" type="doc">
      <dgm:prSet loTypeId="urn:microsoft.com/office/officeart/2005/8/layout/target1" loCatId="relationship" qsTypeId="urn:microsoft.com/office/officeart/2005/8/quickstyle/simple3" qsCatId="simple" csTypeId="urn:microsoft.com/office/officeart/2005/8/colors/colorful2" csCatId="colorful" phldr="1"/>
      <dgm:spPr/>
    </dgm:pt>
    <dgm:pt modelId="{780D9FAE-F733-4339-B764-B9D4E5BE787C}">
      <dgm:prSet phldrT="[Text]"/>
      <dgm:spPr/>
      <dgm:t>
        <a:bodyPr/>
        <a:lstStyle/>
        <a:p>
          <a:r>
            <a:rPr lang="en-GB" b="1" dirty="0" smtClean="0"/>
            <a:t>Industry (or sector) </a:t>
          </a:r>
          <a:r>
            <a:rPr lang="en-GB" dirty="0" smtClean="0"/>
            <a:t>– Five Forces</a:t>
          </a:r>
          <a:endParaRPr lang="en-GB" dirty="0"/>
        </a:p>
      </dgm:t>
    </dgm:pt>
    <dgm:pt modelId="{07869A95-DBAB-48FC-A14D-27C0FBF0A1C8}" type="parTrans" cxnId="{91DDDE33-4E81-4A25-A81F-AC4A912932D5}">
      <dgm:prSet/>
      <dgm:spPr/>
      <dgm:t>
        <a:bodyPr/>
        <a:lstStyle/>
        <a:p>
          <a:endParaRPr lang="en-GB"/>
        </a:p>
      </dgm:t>
    </dgm:pt>
    <dgm:pt modelId="{11FA3FF7-019F-4C13-9DB4-1B72F319AB84}" type="sibTrans" cxnId="{91DDDE33-4E81-4A25-A81F-AC4A912932D5}">
      <dgm:prSet/>
      <dgm:spPr/>
      <dgm:t>
        <a:bodyPr/>
        <a:lstStyle/>
        <a:p>
          <a:endParaRPr lang="en-GB"/>
        </a:p>
      </dgm:t>
    </dgm:pt>
    <dgm:pt modelId="{5556B09C-29D1-4429-B85F-456F9928057B}">
      <dgm:prSet phldrT="[Text]"/>
      <dgm:spPr/>
      <dgm:t>
        <a:bodyPr/>
        <a:lstStyle/>
        <a:p>
          <a:r>
            <a:rPr lang="en-GB" b="1" dirty="0" smtClean="0"/>
            <a:t>Macro Environment </a:t>
          </a:r>
          <a:r>
            <a:rPr lang="en-GB" dirty="0" smtClean="0"/>
            <a:t>– PESTLE</a:t>
          </a:r>
          <a:endParaRPr lang="en-GB" dirty="0"/>
        </a:p>
      </dgm:t>
    </dgm:pt>
    <dgm:pt modelId="{4C07622D-FEF7-4F6F-B65C-3F467FF8F88F}" type="parTrans" cxnId="{D8072AAE-3953-45B5-B97C-29098616929B}">
      <dgm:prSet/>
      <dgm:spPr/>
      <dgm:t>
        <a:bodyPr/>
        <a:lstStyle/>
        <a:p>
          <a:endParaRPr lang="en-GB"/>
        </a:p>
      </dgm:t>
    </dgm:pt>
    <dgm:pt modelId="{692E5E43-24E8-45B5-899A-112C5B966B34}" type="sibTrans" cxnId="{D8072AAE-3953-45B5-B97C-29098616929B}">
      <dgm:prSet/>
      <dgm:spPr/>
      <dgm:t>
        <a:bodyPr/>
        <a:lstStyle/>
        <a:p>
          <a:endParaRPr lang="en-GB"/>
        </a:p>
      </dgm:t>
    </dgm:pt>
    <dgm:pt modelId="{D157ED96-0AC5-4FA1-9C25-42283CDE70CB}">
      <dgm:prSet phldrT="[Text]"/>
      <dgm:spPr/>
      <dgm:t>
        <a:bodyPr/>
        <a:lstStyle/>
        <a:p>
          <a:r>
            <a:rPr lang="en-GB" b="1" dirty="0" smtClean="0"/>
            <a:t>Organisation</a:t>
          </a:r>
          <a:r>
            <a:rPr lang="en-GB" dirty="0" smtClean="0"/>
            <a:t> – Value Chain &amp; Value System</a:t>
          </a:r>
          <a:endParaRPr lang="en-GB" dirty="0"/>
        </a:p>
      </dgm:t>
    </dgm:pt>
    <dgm:pt modelId="{C95B1917-D03E-4FFC-BC60-98DE5C9556F6}" type="parTrans" cxnId="{B6EE2D66-8ECF-4603-8B83-1E477A93754E}">
      <dgm:prSet/>
      <dgm:spPr/>
      <dgm:t>
        <a:bodyPr/>
        <a:lstStyle/>
        <a:p>
          <a:endParaRPr lang="en-GB"/>
        </a:p>
      </dgm:t>
    </dgm:pt>
    <dgm:pt modelId="{DFCEF481-A5F3-4BCB-9ED1-A086835681F1}" type="sibTrans" cxnId="{B6EE2D66-8ECF-4603-8B83-1E477A93754E}">
      <dgm:prSet/>
      <dgm:spPr/>
      <dgm:t>
        <a:bodyPr/>
        <a:lstStyle/>
        <a:p>
          <a:endParaRPr lang="en-GB"/>
        </a:p>
      </dgm:t>
    </dgm:pt>
    <dgm:pt modelId="{55F88315-3840-4D41-96F6-B4E879ADD990}">
      <dgm:prSet phldrT="[Text]"/>
      <dgm:spPr/>
      <dgm:t>
        <a:bodyPr/>
        <a:lstStyle/>
        <a:p>
          <a:r>
            <a:rPr lang="en-GB" b="1" dirty="0" smtClean="0"/>
            <a:t>Competitors &amp; Markets </a:t>
          </a:r>
          <a:r>
            <a:rPr lang="en-GB" dirty="0" smtClean="0"/>
            <a:t>– SWOT</a:t>
          </a:r>
          <a:endParaRPr lang="en-GB" dirty="0"/>
        </a:p>
      </dgm:t>
    </dgm:pt>
    <dgm:pt modelId="{4E03467C-B3F5-4D2E-BAA1-A40E99830D04}" type="parTrans" cxnId="{8557A957-8B8F-4746-87D4-253CC135E33F}">
      <dgm:prSet/>
      <dgm:spPr/>
      <dgm:t>
        <a:bodyPr/>
        <a:lstStyle/>
        <a:p>
          <a:endParaRPr lang="en-GB"/>
        </a:p>
      </dgm:t>
    </dgm:pt>
    <dgm:pt modelId="{243011AD-4EED-4EFE-817A-3EC72E16BFE9}" type="sibTrans" cxnId="{8557A957-8B8F-4746-87D4-253CC135E33F}">
      <dgm:prSet/>
      <dgm:spPr/>
      <dgm:t>
        <a:bodyPr/>
        <a:lstStyle/>
        <a:p>
          <a:endParaRPr lang="en-GB"/>
        </a:p>
      </dgm:t>
    </dgm:pt>
    <dgm:pt modelId="{435091AA-EE29-4F14-84BF-583F8B612EA7}" type="pres">
      <dgm:prSet presAssocID="{3BF81CE6-04F5-4B19-8797-81939B0E31BF}" presName="composite" presStyleCnt="0">
        <dgm:presLayoutVars>
          <dgm:chMax val="5"/>
          <dgm:dir val="rev"/>
          <dgm:resizeHandles val="exact"/>
        </dgm:presLayoutVars>
      </dgm:prSet>
      <dgm:spPr/>
    </dgm:pt>
    <dgm:pt modelId="{DB01FD22-A615-432F-9A7A-EBF7BE561944}" type="pres">
      <dgm:prSet presAssocID="{D157ED96-0AC5-4FA1-9C25-42283CDE70CB}" presName="circle1" presStyleLbl="lnNode1" presStyleIdx="0" presStyleCnt="4" custScaleX="259646" custScaleY="243015"/>
      <dgm:spPr/>
    </dgm:pt>
    <dgm:pt modelId="{8CF332FF-421A-48B7-B9D5-296317D10FCA}" type="pres">
      <dgm:prSet presAssocID="{D157ED96-0AC5-4FA1-9C25-42283CDE70CB}" presName="text1" presStyleLbl="revTx" presStyleIdx="0" presStyleCnt="4" custScaleX="141709" custLinFactNeighborX="-21661" custLinFactNeighborY="66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EDF03B-67C6-463D-A984-B58CB48E835C}" type="pres">
      <dgm:prSet presAssocID="{D157ED96-0AC5-4FA1-9C25-42283CDE70CB}" presName="line1" presStyleLbl="callout" presStyleIdx="0" presStyleCnt="8" custScaleX="124729" custLinFactX="-17922" custLinFactY="62022" custLinFactNeighborX="-100000" custLinFactNeighborY="100000"/>
      <dgm:spPr/>
    </dgm:pt>
    <dgm:pt modelId="{CD14D68F-9D10-4233-AB38-3A926C1F86A4}" type="pres">
      <dgm:prSet presAssocID="{D157ED96-0AC5-4FA1-9C25-42283CDE70CB}" presName="d1" presStyleLbl="callout" presStyleIdx="1" presStyleCnt="8" custFlipVert="0" custScaleX="123554" custScaleY="94468" custLinFactNeighborX="-12293" custLinFactNeighborY="-1058"/>
      <dgm:spPr/>
    </dgm:pt>
    <dgm:pt modelId="{7413DBCA-F95D-4961-BB23-8DBA7B9EAB4E}" type="pres">
      <dgm:prSet presAssocID="{55F88315-3840-4D41-96F6-B4E879ADD990}" presName="circle2" presStyleLbl="lnNode1" presStyleIdx="1" presStyleCnt="4" custScaleX="141283" custScaleY="135740"/>
      <dgm:spPr/>
    </dgm:pt>
    <dgm:pt modelId="{50474427-4A85-4779-A33D-5CCE2BE1B26A}" type="pres">
      <dgm:prSet presAssocID="{55F88315-3840-4D41-96F6-B4E879ADD990}" presName="text2" presStyleLbl="revTx" presStyleIdx="1" presStyleCnt="4" custScaleX="141709" custLinFactNeighborX="-21661" custLinFactNeighborY="66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BFC96A3-8D46-4630-BE52-ABB4F2C68B27}" type="pres">
      <dgm:prSet presAssocID="{55F88315-3840-4D41-96F6-B4E879ADD990}" presName="line2" presStyleLbl="callout" presStyleIdx="2" presStyleCnt="8" custScaleX="166465" custLinFactX="-17922" custLinFactY="62022" custLinFactNeighborX="-100000" custLinFactNeighborY="100000"/>
      <dgm:spPr/>
    </dgm:pt>
    <dgm:pt modelId="{06BBF555-AFEB-4532-B2B8-047E3CF5BB82}" type="pres">
      <dgm:prSet presAssocID="{55F88315-3840-4D41-96F6-B4E879ADD990}" presName="d2" presStyleLbl="callout" presStyleIdx="3" presStyleCnt="8" custScaleX="108399" custScaleY="97472" custLinFactNeighborX="-22088" custLinFactNeighborY="76"/>
      <dgm:spPr/>
    </dgm:pt>
    <dgm:pt modelId="{EEBAD00A-0DFE-4513-B254-D76BA1866568}" type="pres">
      <dgm:prSet presAssocID="{780D9FAE-F733-4339-B764-B9D4E5BE787C}" presName="circle3" presStyleLbl="lnNode1" presStyleIdx="2" presStyleCnt="4" custScaleX="128558" custScaleY="119758"/>
      <dgm:spPr/>
    </dgm:pt>
    <dgm:pt modelId="{D1CBEE68-4E6A-457F-B092-887AE4A413DE}" type="pres">
      <dgm:prSet presAssocID="{780D9FAE-F733-4339-B764-B9D4E5BE787C}" presName="text3" presStyleLbl="revTx" presStyleIdx="2" presStyleCnt="4" custScaleX="141709" custLinFactNeighborX="-21661" custLinFactNeighborY="66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1DEE54-74F2-4221-83FA-928BBE9B0033}" type="pres">
      <dgm:prSet presAssocID="{780D9FAE-F733-4339-B764-B9D4E5BE787C}" presName="line3" presStyleLbl="callout" presStyleIdx="4" presStyleCnt="8" custScaleX="166465" custLinFactX="-17922" custLinFactY="62022" custLinFactNeighborX="-100000" custLinFactNeighborY="100000"/>
      <dgm:spPr/>
    </dgm:pt>
    <dgm:pt modelId="{F08A8E46-AA01-4E77-9FE4-266C95A431FA}" type="pres">
      <dgm:prSet presAssocID="{780D9FAE-F733-4339-B764-B9D4E5BE787C}" presName="d3" presStyleLbl="callout" presStyleIdx="5" presStyleCnt="8" custScaleX="117472" custScaleY="104207" custLinFactNeighborX="-25201" custLinFactNeighborY="2871"/>
      <dgm:spPr/>
    </dgm:pt>
    <dgm:pt modelId="{A97F73F3-7BB5-453D-8F4E-8903121B00B5}" type="pres">
      <dgm:prSet presAssocID="{5556B09C-29D1-4429-B85F-456F9928057B}" presName="circle4" presStyleLbl="lnNode1" presStyleIdx="3" presStyleCnt="4" custScaleX="117472" custScaleY="104207"/>
      <dgm:spPr/>
    </dgm:pt>
    <dgm:pt modelId="{3088A492-AC53-481B-ACB4-0517DC352166}" type="pres">
      <dgm:prSet presAssocID="{5556B09C-29D1-4429-B85F-456F9928057B}" presName="text4" presStyleLbl="revTx" presStyleIdx="3" presStyleCnt="4" custScaleX="141709" custLinFactNeighborX="-21661" custLinFactNeighborY="66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212F7B-2E4A-41FF-AAAF-E32DDC76C1C5}" type="pres">
      <dgm:prSet presAssocID="{5556B09C-29D1-4429-B85F-456F9928057B}" presName="line4" presStyleLbl="callout" presStyleIdx="6" presStyleCnt="8" custScaleX="166465" custLinFactX="-17922" custLinFactY="62022" custLinFactNeighborX="-100000" custLinFactNeighborY="100000"/>
      <dgm:spPr/>
    </dgm:pt>
    <dgm:pt modelId="{CBB22C4D-C090-4651-A3A6-D660DEB20A05}" type="pres">
      <dgm:prSet presAssocID="{5556B09C-29D1-4429-B85F-456F9928057B}" presName="d4" presStyleLbl="callout" presStyleIdx="7" presStyleCnt="8" custScaleX="117472" custScaleY="104207" custLinFactNeighborX="-40084" custLinFactNeighborY="1677"/>
      <dgm:spPr/>
    </dgm:pt>
  </dgm:ptLst>
  <dgm:cxnLst>
    <dgm:cxn modelId="{D3FA6500-99CA-444C-8031-F012FFCC80C4}" type="presOf" srcId="{780D9FAE-F733-4339-B764-B9D4E5BE787C}" destId="{D1CBEE68-4E6A-457F-B092-887AE4A413DE}" srcOrd="0" destOrd="0" presId="urn:microsoft.com/office/officeart/2005/8/layout/target1"/>
    <dgm:cxn modelId="{91DDDE33-4E81-4A25-A81F-AC4A912932D5}" srcId="{3BF81CE6-04F5-4B19-8797-81939B0E31BF}" destId="{780D9FAE-F733-4339-B764-B9D4E5BE787C}" srcOrd="2" destOrd="0" parTransId="{07869A95-DBAB-48FC-A14D-27C0FBF0A1C8}" sibTransId="{11FA3FF7-019F-4C13-9DB4-1B72F319AB84}"/>
    <dgm:cxn modelId="{5CC23500-F789-4762-9135-9DC77F7B2EE2}" type="presOf" srcId="{D157ED96-0AC5-4FA1-9C25-42283CDE70CB}" destId="{8CF332FF-421A-48B7-B9D5-296317D10FCA}" srcOrd="0" destOrd="0" presId="urn:microsoft.com/office/officeart/2005/8/layout/target1"/>
    <dgm:cxn modelId="{15C5DADF-B0DE-463B-9662-ACF07007C43D}" type="presOf" srcId="{3BF81CE6-04F5-4B19-8797-81939B0E31BF}" destId="{435091AA-EE29-4F14-84BF-583F8B612EA7}" srcOrd="0" destOrd="0" presId="urn:microsoft.com/office/officeart/2005/8/layout/target1"/>
    <dgm:cxn modelId="{8557A957-8B8F-4746-87D4-253CC135E33F}" srcId="{3BF81CE6-04F5-4B19-8797-81939B0E31BF}" destId="{55F88315-3840-4D41-96F6-B4E879ADD990}" srcOrd="1" destOrd="0" parTransId="{4E03467C-B3F5-4D2E-BAA1-A40E99830D04}" sibTransId="{243011AD-4EED-4EFE-817A-3EC72E16BFE9}"/>
    <dgm:cxn modelId="{B6EE2D66-8ECF-4603-8B83-1E477A93754E}" srcId="{3BF81CE6-04F5-4B19-8797-81939B0E31BF}" destId="{D157ED96-0AC5-4FA1-9C25-42283CDE70CB}" srcOrd="0" destOrd="0" parTransId="{C95B1917-D03E-4FFC-BC60-98DE5C9556F6}" sibTransId="{DFCEF481-A5F3-4BCB-9ED1-A086835681F1}"/>
    <dgm:cxn modelId="{D8072AAE-3953-45B5-B97C-29098616929B}" srcId="{3BF81CE6-04F5-4B19-8797-81939B0E31BF}" destId="{5556B09C-29D1-4429-B85F-456F9928057B}" srcOrd="3" destOrd="0" parTransId="{4C07622D-FEF7-4F6F-B65C-3F467FF8F88F}" sibTransId="{692E5E43-24E8-45B5-899A-112C5B966B34}"/>
    <dgm:cxn modelId="{55E3D83F-1B81-495B-9CF3-9E971B482B7C}" type="presOf" srcId="{5556B09C-29D1-4429-B85F-456F9928057B}" destId="{3088A492-AC53-481B-ACB4-0517DC352166}" srcOrd="0" destOrd="0" presId="urn:microsoft.com/office/officeart/2005/8/layout/target1"/>
    <dgm:cxn modelId="{B41D82A4-3E1E-4703-A9CC-2720853A6826}" type="presOf" srcId="{55F88315-3840-4D41-96F6-B4E879ADD990}" destId="{50474427-4A85-4779-A33D-5CCE2BE1B26A}" srcOrd="0" destOrd="0" presId="urn:microsoft.com/office/officeart/2005/8/layout/target1"/>
    <dgm:cxn modelId="{998EA601-09AF-45D8-A5E0-E109859B1AAD}" type="presParOf" srcId="{435091AA-EE29-4F14-84BF-583F8B612EA7}" destId="{DB01FD22-A615-432F-9A7A-EBF7BE561944}" srcOrd="0" destOrd="0" presId="urn:microsoft.com/office/officeart/2005/8/layout/target1"/>
    <dgm:cxn modelId="{A961170E-890B-4934-947F-1099C1712E49}" type="presParOf" srcId="{435091AA-EE29-4F14-84BF-583F8B612EA7}" destId="{8CF332FF-421A-48B7-B9D5-296317D10FCA}" srcOrd="1" destOrd="0" presId="urn:microsoft.com/office/officeart/2005/8/layout/target1"/>
    <dgm:cxn modelId="{1CB61E11-0C95-49C9-90F4-47C782166129}" type="presParOf" srcId="{435091AA-EE29-4F14-84BF-583F8B612EA7}" destId="{3FEDF03B-67C6-463D-A984-B58CB48E835C}" srcOrd="2" destOrd="0" presId="urn:microsoft.com/office/officeart/2005/8/layout/target1"/>
    <dgm:cxn modelId="{73EEF65D-3187-4DFB-AFE0-F8C50BDD983A}" type="presParOf" srcId="{435091AA-EE29-4F14-84BF-583F8B612EA7}" destId="{CD14D68F-9D10-4233-AB38-3A926C1F86A4}" srcOrd="3" destOrd="0" presId="urn:microsoft.com/office/officeart/2005/8/layout/target1"/>
    <dgm:cxn modelId="{281C5D7F-431E-428E-96C2-FADBD31582C5}" type="presParOf" srcId="{435091AA-EE29-4F14-84BF-583F8B612EA7}" destId="{7413DBCA-F95D-4961-BB23-8DBA7B9EAB4E}" srcOrd="4" destOrd="0" presId="urn:microsoft.com/office/officeart/2005/8/layout/target1"/>
    <dgm:cxn modelId="{BF4D8552-7EA9-4A97-9340-83D61496FBDA}" type="presParOf" srcId="{435091AA-EE29-4F14-84BF-583F8B612EA7}" destId="{50474427-4A85-4779-A33D-5CCE2BE1B26A}" srcOrd="5" destOrd="0" presId="urn:microsoft.com/office/officeart/2005/8/layout/target1"/>
    <dgm:cxn modelId="{38A10907-97EB-43DC-B714-12AE7C876925}" type="presParOf" srcId="{435091AA-EE29-4F14-84BF-583F8B612EA7}" destId="{9BFC96A3-8D46-4630-BE52-ABB4F2C68B27}" srcOrd="6" destOrd="0" presId="urn:microsoft.com/office/officeart/2005/8/layout/target1"/>
    <dgm:cxn modelId="{9D029243-A946-414A-B34D-DDBE9CAD304D}" type="presParOf" srcId="{435091AA-EE29-4F14-84BF-583F8B612EA7}" destId="{06BBF555-AFEB-4532-B2B8-047E3CF5BB82}" srcOrd="7" destOrd="0" presId="urn:microsoft.com/office/officeart/2005/8/layout/target1"/>
    <dgm:cxn modelId="{C901FBAD-7FD7-473D-8EEC-1EEE3C065008}" type="presParOf" srcId="{435091AA-EE29-4F14-84BF-583F8B612EA7}" destId="{EEBAD00A-0DFE-4513-B254-D76BA1866568}" srcOrd="8" destOrd="0" presId="urn:microsoft.com/office/officeart/2005/8/layout/target1"/>
    <dgm:cxn modelId="{F6BD2EE1-DFA1-477F-9059-62EE1B55D202}" type="presParOf" srcId="{435091AA-EE29-4F14-84BF-583F8B612EA7}" destId="{D1CBEE68-4E6A-457F-B092-887AE4A413DE}" srcOrd="9" destOrd="0" presId="urn:microsoft.com/office/officeart/2005/8/layout/target1"/>
    <dgm:cxn modelId="{B3D1B6E7-7665-4849-AC67-DC13662410B4}" type="presParOf" srcId="{435091AA-EE29-4F14-84BF-583F8B612EA7}" destId="{251DEE54-74F2-4221-83FA-928BBE9B0033}" srcOrd="10" destOrd="0" presId="urn:microsoft.com/office/officeart/2005/8/layout/target1"/>
    <dgm:cxn modelId="{2FB8818E-1D42-415B-A704-D0E109A6E54D}" type="presParOf" srcId="{435091AA-EE29-4F14-84BF-583F8B612EA7}" destId="{F08A8E46-AA01-4E77-9FE4-266C95A431FA}" srcOrd="11" destOrd="0" presId="urn:microsoft.com/office/officeart/2005/8/layout/target1"/>
    <dgm:cxn modelId="{BA32A6F4-8A51-4F10-B268-028F84E29A99}" type="presParOf" srcId="{435091AA-EE29-4F14-84BF-583F8B612EA7}" destId="{A97F73F3-7BB5-453D-8F4E-8903121B00B5}" srcOrd="12" destOrd="0" presId="urn:microsoft.com/office/officeart/2005/8/layout/target1"/>
    <dgm:cxn modelId="{3FB1AC52-83E6-4278-AA16-1B2DB3BE63E8}" type="presParOf" srcId="{435091AA-EE29-4F14-84BF-583F8B612EA7}" destId="{3088A492-AC53-481B-ACB4-0517DC352166}" srcOrd="13" destOrd="0" presId="urn:microsoft.com/office/officeart/2005/8/layout/target1"/>
    <dgm:cxn modelId="{6FCEC1D0-B2FF-4EDC-AC14-A7487C69D743}" type="presParOf" srcId="{435091AA-EE29-4F14-84BF-583F8B612EA7}" destId="{D8212F7B-2E4A-41FF-AAAF-E32DDC76C1C5}" srcOrd="14" destOrd="0" presId="urn:microsoft.com/office/officeart/2005/8/layout/target1"/>
    <dgm:cxn modelId="{C4B359D2-585B-4787-A228-B2B256FE1A5C}" type="presParOf" srcId="{435091AA-EE29-4F14-84BF-583F8B612EA7}" destId="{CBB22C4D-C090-4651-A3A6-D660DEB20A05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F73F3-7BB5-453D-8F4E-8903121B00B5}">
      <dsp:nvSpPr>
        <dsp:cNvPr id="0" name=""/>
        <dsp:cNvSpPr/>
      </dsp:nvSpPr>
      <dsp:spPr>
        <a:xfrm>
          <a:off x="3055699" y="1111833"/>
          <a:ext cx="4327950" cy="3839235"/>
        </a:xfrm>
        <a:prstGeom prst="ellipse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EEBAD00A-0DFE-4513-B254-D76BA1866568}">
      <dsp:nvSpPr>
        <dsp:cNvPr id="0" name=""/>
        <dsp:cNvSpPr/>
      </dsp:nvSpPr>
      <dsp:spPr>
        <a:xfrm>
          <a:off x="3528390" y="1455937"/>
          <a:ext cx="3382568" cy="3151026"/>
        </a:xfrm>
        <a:prstGeom prst="ellipse">
          <a:avLst/>
        </a:prstGeom>
        <a:gradFill rotWithShape="0">
          <a:gsLst>
            <a:gs pos="0">
              <a:schemeClr val="accent2">
                <a:hueOff val="-558749"/>
                <a:satOff val="-6439"/>
                <a:lumOff val="1439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2">
                <a:hueOff val="-558749"/>
                <a:satOff val="-6439"/>
                <a:lumOff val="1439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2">
                <a:hueOff val="-558749"/>
                <a:satOff val="-6439"/>
                <a:lumOff val="1439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413DBCA-F95D-4961-BB23-8DBA7B9EAB4E}">
      <dsp:nvSpPr>
        <dsp:cNvPr id="0" name=""/>
        <dsp:cNvSpPr/>
      </dsp:nvSpPr>
      <dsp:spPr>
        <a:xfrm>
          <a:off x="4104459" y="1959989"/>
          <a:ext cx="2230430" cy="2142923"/>
        </a:xfrm>
        <a:prstGeom prst="ellipse">
          <a:avLst/>
        </a:prstGeom>
        <a:gradFill rotWithShape="0">
          <a:gsLst>
            <a:gs pos="0">
              <a:schemeClr val="accent2">
                <a:hueOff val="-279374"/>
                <a:satOff val="-3219"/>
                <a:lumOff val="72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2">
                <a:hueOff val="-279374"/>
                <a:satOff val="-3219"/>
                <a:lumOff val="72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2">
                <a:hueOff val="-279374"/>
                <a:satOff val="-3219"/>
                <a:lumOff val="72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DB01FD22-A615-432F-9A7A-EBF7BE561944}">
      <dsp:nvSpPr>
        <dsp:cNvPr id="0" name=""/>
        <dsp:cNvSpPr/>
      </dsp:nvSpPr>
      <dsp:spPr>
        <a:xfrm>
          <a:off x="4536504" y="2392039"/>
          <a:ext cx="1366341" cy="12788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CF332FF-421A-48B7-B9D5-296317D10FCA}">
      <dsp:nvSpPr>
        <dsp:cNvPr id="0" name=""/>
        <dsp:cNvSpPr/>
      </dsp:nvSpPr>
      <dsp:spPr>
        <a:xfrm>
          <a:off x="138208" y="19582"/>
          <a:ext cx="2610449" cy="881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135128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Organisation</a:t>
          </a:r>
          <a:r>
            <a:rPr lang="en-GB" sz="1900" kern="1200" dirty="0" smtClean="0"/>
            <a:t> – Value Chain &amp; Value System</a:t>
          </a:r>
          <a:endParaRPr lang="en-GB" sz="1900" kern="1200" dirty="0"/>
        </a:p>
      </dsp:txBody>
      <dsp:txXfrm>
        <a:off x="138208" y="19582"/>
        <a:ext cx="2610449" cy="881147"/>
      </dsp:txXfrm>
    </dsp:sp>
    <dsp:sp modelId="{3FEDF03B-67C6-463D-A984-B58CB48E835C}">
      <dsp:nvSpPr>
        <dsp:cNvPr id="0" name=""/>
        <dsp:cNvSpPr/>
      </dsp:nvSpPr>
      <dsp:spPr>
        <a:xfrm>
          <a:off x="2163506" y="460152"/>
          <a:ext cx="57441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CD14D68F-9D10-4233-AB38-3A926C1F86A4}">
      <dsp:nvSpPr>
        <dsp:cNvPr id="0" name=""/>
        <dsp:cNvSpPr/>
      </dsp:nvSpPr>
      <dsp:spPr>
        <a:xfrm rot="10800000">
          <a:off x="2736306" y="447828"/>
          <a:ext cx="2503614" cy="2459502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0474427-4A85-4779-A33D-5CCE2BE1B26A}">
      <dsp:nvSpPr>
        <dsp:cNvPr id="0" name=""/>
        <dsp:cNvSpPr/>
      </dsp:nvSpPr>
      <dsp:spPr>
        <a:xfrm>
          <a:off x="138208" y="900730"/>
          <a:ext cx="2610449" cy="881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135128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Competitors &amp; Markets </a:t>
          </a:r>
          <a:r>
            <a:rPr lang="en-GB" sz="1900" kern="1200" dirty="0" smtClean="0"/>
            <a:t>– SWOT</a:t>
          </a:r>
          <a:endParaRPr lang="en-GB" sz="1900" kern="1200" dirty="0"/>
        </a:p>
      </dsp:txBody>
      <dsp:txXfrm>
        <a:off x="138208" y="900730"/>
        <a:ext cx="2610449" cy="881147"/>
      </dsp:txXfrm>
    </dsp:sp>
    <dsp:sp modelId="{9BFC96A3-8D46-4630-BE52-ABB4F2C68B27}">
      <dsp:nvSpPr>
        <dsp:cNvPr id="0" name=""/>
        <dsp:cNvSpPr/>
      </dsp:nvSpPr>
      <dsp:spPr>
        <a:xfrm>
          <a:off x="2067403" y="1341300"/>
          <a:ext cx="76662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06BBF555-AFEB-4532-B2B8-047E3CF5BB82}">
      <dsp:nvSpPr>
        <dsp:cNvPr id="0" name=""/>
        <dsp:cNvSpPr/>
      </dsp:nvSpPr>
      <dsp:spPr>
        <a:xfrm rot="10800000">
          <a:off x="2808320" y="1311929"/>
          <a:ext cx="1720610" cy="2084036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1CBEE68-4E6A-457F-B092-887AE4A413DE}">
      <dsp:nvSpPr>
        <dsp:cNvPr id="0" name=""/>
        <dsp:cNvSpPr/>
      </dsp:nvSpPr>
      <dsp:spPr>
        <a:xfrm>
          <a:off x="138208" y="1781877"/>
          <a:ext cx="2610449" cy="881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135128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Industry (or sector) </a:t>
          </a:r>
          <a:r>
            <a:rPr lang="en-GB" sz="1900" kern="1200" dirty="0" smtClean="0"/>
            <a:t>– Five Forces</a:t>
          </a:r>
          <a:endParaRPr lang="en-GB" sz="1900" kern="1200" dirty="0"/>
        </a:p>
      </dsp:txBody>
      <dsp:txXfrm>
        <a:off x="138208" y="1781877"/>
        <a:ext cx="2610449" cy="881147"/>
      </dsp:txXfrm>
    </dsp:sp>
    <dsp:sp modelId="{251DEE54-74F2-4221-83FA-928BBE9B0033}">
      <dsp:nvSpPr>
        <dsp:cNvPr id="0" name=""/>
        <dsp:cNvSpPr/>
      </dsp:nvSpPr>
      <dsp:spPr>
        <a:xfrm>
          <a:off x="2067403" y="2222447"/>
          <a:ext cx="76662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F08A8E46-AA01-4E77-9FE4-266C95A431FA}">
      <dsp:nvSpPr>
        <dsp:cNvPr id="0" name=""/>
        <dsp:cNvSpPr/>
      </dsp:nvSpPr>
      <dsp:spPr>
        <a:xfrm rot="10800000">
          <a:off x="2808313" y="2176022"/>
          <a:ext cx="1439043" cy="1699501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3088A492-AC53-481B-ACB4-0517DC352166}">
      <dsp:nvSpPr>
        <dsp:cNvPr id="0" name=""/>
        <dsp:cNvSpPr/>
      </dsp:nvSpPr>
      <dsp:spPr>
        <a:xfrm>
          <a:off x="138208" y="2663025"/>
          <a:ext cx="2610449" cy="881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135128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Macro Environment </a:t>
          </a:r>
          <a:r>
            <a:rPr lang="en-GB" sz="1900" kern="1200" dirty="0" smtClean="0"/>
            <a:t>– PESTLE</a:t>
          </a:r>
          <a:endParaRPr lang="en-GB" sz="1900" kern="1200" dirty="0"/>
        </a:p>
      </dsp:txBody>
      <dsp:txXfrm>
        <a:off x="138208" y="2663025"/>
        <a:ext cx="2610449" cy="881147"/>
      </dsp:txXfrm>
    </dsp:sp>
    <dsp:sp modelId="{D8212F7B-2E4A-41FF-AAAF-E32DDC76C1C5}">
      <dsp:nvSpPr>
        <dsp:cNvPr id="0" name=""/>
        <dsp:cNvSpPr/>
      </dsp:nvSpPr>
      <dsp:spPr>
        <a:xfrm>
          <a:off x="2067403" y="3103594"/>
          <a:ext cx="76662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CBB22C4D-C090-4651-A3A6-D660DEB20A05}">
      <dsp:nvSpPr>
        <dsp:cNvPr id="0" name=""/>
        <dsp:cNvSpPr/>
      </dsp:nvSpPr>
      <dsp:spPr>
        <a:xfrm rot="10800000">
          <a:off x="2808308" y="3040117"/>
          <a:ext cx="1005527" cy="1168151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69039C-D2A5-4B5D-BCCE-9DD9E558E2EF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5A3C3F-949F-4575-B3DB-07B8690E9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E282AC-5861-447D-BA9C-7A1AE35324E4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FB886BE-6486-47B0-8D09-47B72DCB3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6F4ED-360F-4667-9E26-B6165927366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42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6F4ED-360F-4667-9E26-B6165927366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383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6F4ED-360F-4667-9E26-B6165927366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64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6F4ED-360F-4667-9E26-B61659273667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2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6F4ED-360F-4667-9E26-B61659273667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155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6F4ED-360F-4667-9E26-B61659273667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117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6F4ED-360F-4667-9E26-B6165927366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14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6F4ED-360F-4667-9E26-B6165927366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3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6F4ED-360F-4667-9E26-B6165927366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119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6F4ED-360F-4667-9E26-B6165927366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1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6F4ED-360F-4667-9E26-B6165927366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17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6F4ED-360F-4667-9E26-B6165927366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343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6F4ED-360F-4667-9E26-B6165927366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064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6F4ED-360F-4667-9E26-B6165927366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6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5CD390E-D97C-4FA9-A5A7-06299BB220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06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64789-6C46-4CDD-B5DD-2CCD316B6D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96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E9430-EAD2-4B6E-A657-83CADB2D71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5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>
              <a:defRPr/>
            </a:pPr>
            <a:fld id="{D5BE294A-55EC-48EF-B74A-D80579E15E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65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DA0D6-9779-448E-B1B4-DF00489985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53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9F673-4232-48E3-A438-185E617B92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5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2F274-FCD5-460A-9304-61084666BB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5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0530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7767D0-18F2-4539-A2D6-7DC420929F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7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0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fca.edu/fac_staff/weihrichh/docs/tows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1446" y="1295400"/>
            <a:ext cx="7543800" cy="2593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smtClean="0"/>
              <a:t>DTP3033N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Technopreneurship</a:t>
            </a:r>
            <a:endParaRPr lang="en-MY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1" y="3857745"/>
            <a:ext cx="5715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Review Business Idea and SWOT Analysis</a:t>
            </a:r>
            <a:endParaRPr lang="en-MY" sz="2000" b="1" dirty="0">
              <a:solidFill>
                <a:srgbClr val="C00000"/>
              </a:solidFill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742377-5F00-477B-B17E-81CCB564ABA9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304800"/>
            <a:ext cx="768096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Identify Company Weaknesses and Resource Deficiencies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828800"/>
            <a:ext cx="7680960" cy="3931920"/>
          </a:xfrm>
        </p:spPr>
        <p:txBody>
          <a:bodyPr>
            <a:normAutofit/>
          </a:bodyPr>
          <a:lstStyle/>
          <a:p>
            <a:r>
              <a:rPr lang="en-GB" dirty="0" smtClean="0"/>
              <a:t>A weakness is: </a:t>
            </a:r>
          </a:p>
          <a:p>
            <a:pPr lvl="1"/>
            <a:r>
              <a:rPr lang="en-GB" dirty="0" smtClean="0"/>
              <a:t>something a company lacks or does poorly (in comparison to its rivals) </a:t>
            </a:r>
          </a:p>
          <a:p>
            <a:pPr lvl="1"/>
            <a:r>
              <a:rPr lang="en-GB" dirty="0" smtClean="0"/>
              <a:t>a condition that puts it at a competitive disadvantage</a:t>
            </a:r>
          </a:p>
          <a:p>
            <a:r>
              <a:rPr lang="en-GB" dirty="0" smtClean="0"/>
              <a:t>A weakness may relate to: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deficiencies i</a:t>
            </a:r>
            <a:r>
              <a:rPr lang="en-GB" dirty="0" smtClean="0"/>
              <a:t>n competitively </a:t>
            </a:r>
            <a:r>
              <a:rPr lang="en-GB" dirty="0" smtClean="0">
                <a:solidFill>
                  <a:srgbClr val="FF0000"/>
                </a:solidFill>
              </a:rPr>
              <a:t>important skills or expertise</a:t>
            </a:r>
          </a:p>
          <a:p>
            <a:pPr lvl="1"/>
            <a:r>
              <a:rPr lang="en-GB" dirty="0" smtClean="0"/>
              <a:t>lack of competitively important physical organisational or intangible assets</a:t>
            </a:r>
          </a:p>
          <a:p>
            <a:pPr lvl="1"/>
            <a:r>
              <a:rPr lang="en-GB" dirty="0" smtClean="0"/>
              <a:t>missing or weak competitive capabilities in key areas</a:t>
            </a:r>
          </a:p>
          <a:p>
            <a:r>
              <a:rPr lang="en-GB" dirty="0" smtClean="0"/>
              <a:t>A weakness may:</a:t>
            </a:r>
          </a:p>
          <a:p>
            <a:pPr lvl="1"/>
            <a:r>
              <a:rPr lang="en-GB" dirty="0" smtClean="0"/>
              <a:t>prevent a company from taking advantage of opportunities </a:t>
            </a:r>
          </a:p>
          <a:p>
            <a:pPr lvl="1"/>
            <a:r>
              <a:rPr lang="en-GB" dirty="0" smtClean="0"/>
              <a:t>leave a company open to attack by rivals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59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680960" cy="10668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Determining the Competitive Value of a Company Resource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346" y="1752600"/>
            <a:ext cx="8094453" cy="4191000"/>
          </a:xfrm>
        </p:spPr>
        <p:txBody>
          <a:bodyPr/>
          <a:lstStyle/>
          <a:p>
            <a:r>
              <a:rPr lang="en-GB" dirty="0" smtClean="0"/>
              <a:t>Differences in company resources account for why some companies are more profitable and competitively successful than others</a:t>
            </a:r>
          </a:p>
          <a:p>
            <a:r>
              <a:rPr lang="en-GB" dirty="0" smtClean="0"/>
              <a:t>Four tests of </a:t>
            </a:r>
            <a:r>
              <a:rPr lang="en-GB" i="1" dirty="0" smtClean="0"/>
              <a:t>competitive value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Is the resource hard to copy?</a:t>
            </a:r>
          </a:p>
          <a:p>
            <a:pPr lvl="1"/>
            <a:r>
              <a:rPr lang="en-GB" dirty="0" smtClean="0"/>
              <a:t>How long does the resource last?</a:t>
            </a:r>
          </a:p>
          <a:p>
            <a:pPr lvl="1"/>
            <a:r>
              <a:rPr lang="en-GB" dirty="0" smtClean="0"/>
              <a:t>Is the resource really competitively superior?</a:t>
            </a:r>
          </a:p>
          <a:p>
            <a:pPr lvl="1"/>
            <a:r>
              <a:rPr lang="en-GB" dirty="0" smtClean="0"/>
              <a:t>Can the resource be upstaged by different resources and capabilities of rivals?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36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9906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Identifying a Company’s Market Opportunities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083" y="1752600"/>
            <a:ext cx="7680960" cy="3931920"/>
          </a:xfrm>
        </p:spPr>
        <p:txBody>
          <a:bodyPr>
            <a:normAutofit/>
          </a:bodyPr>
          <a:lstStyle/>
          <a:p>
            <a:r>
              <a:rPr lang="en-GB" dirty="0" smtClean="0"/>
              <a:t>Market opportunities could be:</a:t>
            </a:r>
          </a:p>
          <a:p>
            <a:pPr lvl="1"/>
            <a:r>
              <a:rPr lang="en-GB" dirty="0" smtClean="0"/>
              <a:t>New technologies becoming available</a:t>
            </a:r>
          </a:p>
          <a:p>
            <a:pPr lvl="2"/>
            <a:r>
              <a:rPr lang="en-GB" dirty="0" err="1" smtClean="0"/>
              <a:t>e.g</a:t>
            </a:r>
            <a:r>
              <a:rPr lang="en-GB" dirty="0" smtClean="0"/>
              <a:t> those associated with mobile computing</a:t>
            </a:r>
          </a:p>
          <a:p>
            <a:pPr lvl="1"/>
            <a:r>
              <a:rPr lang="en-GB" dirty="0" smtClean="0"/>
              <a:t>New markets opening up</a:t>
            </a:r>
          </a:p>
          <a:p>
            <a:pPr lvl="2"/>
            <a:r>
              <a:rPr lang="en-GB" dirty="0" smtClean="0"/>
              <a:t>e.g. when Russia and China opened up their markets</a:t>
            </a:r>
          </a:p>
          <a:p>
            <a:pPr lvl="1"/>
            <a:r>
              <a:rPr lang="en-GB" dirty="0" smtClean="0"/>
              <a:t>Rival companies suffering from problems</a:t>
            </a:r>
          </a:p>
          <a:p>
            <a:pPr lvl="2"/>
            <a:r>
              <a:rPr lang="en-GB" dirty="0" smtClean="0"/>
              <a:t>e.g. Ford acquiring Jaguar</a:t>
            </a:r>
          </a:p>
          <a:p>
            <a:r>
              <a:rPr lang="en-GB" dirty="0" smtClean="0"/>
              <a:t>A cautionary note:</a:t>
            </a:r>
          </a:p>
          <a:p>
            <a:pPr lvl="1"/>
            <a:r>
              <a:rPr lang="en-GB" dirty="0" smtClean="0"/>
              <a:t>Not every industry opportunity represents a company opportunity</a:t>
            </a:r>
          </a:p>
          <a:p>
            <a:pPr lvl="1"/>
            <a:r>
              <a:rPr lang="en-GB" dirty="0" smtClean="0"/>
              <a:t>Not every company has the resources or capability to successfully pursue each industry opportunity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11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534400" cy="1371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Identifying the Threats faced by a Company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20" y="1905000"/>
            <a:ext cx="7680960" cy="3931920"/>
          </a:xfrm>
        </p:spPr>
        <p:txBody>
          <a:bodyPr>
            <a:normAutofit/>
          </a:bodyPr>
          <a:lstStyle/>
          <a:p>
            <a:r>
              <a:rPr lang="en-GB" dirty="0" smtClean="0"/>
              <a:t>All companies face threats to their position from: </a:t>
            </a:r>
          </a:p>
          <a:p>
            <a:pPr lvl="1"/>
            <a:r>
              <a:rPr lang="en-GB" dirty="0" smtClean="0"/>
              <a:t>rivals, new products, new entrants, suppliers or buyers, or </a:t>
            </a:r>
          </a:p>
          <a:p>
            <a:pPr lvl="1"/>
            <a:r>
              <a:rPr lang="en-GB" dirty="0" smtClean="0"/>
              <a:t>changes in their market</a:t>
            </a:r>
          </a:p>
          <a:p>
            <a:pPr lvl="1"/>
            <a:r>
              <a:rPr lang="en-GB" dirty="0" smtClean="0"/>
              <a:t>changes in their microenvironment</a:t>
            </a:r>
          </a:p>
          <a:p>
            <a:r>
              <a:rPr lang="en-GB" dirty="0" smtClean="0"/>
              <a:t>Management has the responsibility to:</a:t>
            </a:r>
          </a:p>
          <a:p>
            <a:pPr lvl="1"/>
            <a:r>
              <a:rPr lang="en-GB" dirty="0" smtClean="0"/>
              <a:t>Identify the threats</a:t>
            </a:r>
          </a:p>
          <a:p>
            <a:pPr lvl="1"/>
            <a:r>
              <a:rPr lang="en-GB" dirty="0" smtClean="0"/>
              <a:t>Evaluate their affect: </a:t>
            </a:r>
          </a:p>
          <a:p>
            <a:pPr lvl="1"/>
            <a:r>
              <a:rPr lang="en-GB" dirty="0" smtClean="0"/>
              <a:t>Decide what strategic actions need to take place to:</a:t>
            </a:r>
          </a:p>
          <a:p>
            <a:pPr lvl="2"/>
            <a:r>
              <a:rPr lang="en-GB" dirty="0" smtClean="0"/>
              <a:t>Neutralise them, or</a:t>
            </a:r>
          </a:p>
          <a:p>
            <a:pPr lvl="2"/>
            <a:r>
              <a:rPr lang="en-GB" dirty="0" smtClean="0"/>
              <a:t>Lessen their impact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9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SWOT Analysis / Matrix</a:t>
            </a:r>
            <a:endParaRPr lang="en-GB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Identifying the Strengths, Weaknesses, Opportunities and Threats is a </a:t>
            </a:r>
            <a:r>
              <a:rPr lang="en-GB" b="1" dirty="0" smtClean="0">
                <a:solidFill>
                  <a:schemeClr val="accent1"/>
                </a:solidFill>
              </a:rPr>
              <a:t>SWOT Analysis</a:t>
            </a:r>
          </a:p>
          <a:p>
            <a:r>
              <a:rPr lang="en-GB" dirty="0" smtClean="0"/>
              <a:t>The real value of a SWOT analysis is not in compiling four lists, it is applying that knowledge to develop a strategy</a:t>
            </a:r>
          </a:p>
          <a:p>
            <a:r>
              <a:rPr lang="en-GB" dirty="0" smtClean="0"/>
              <a:t>This is done using a </a:t>
            </a:r>
            <a:r>
              <a:rPr lang="en-GB" b="1" dirty="0" smtClean="0">
                <a:solidFill>
                  <a:schemeClr val="accent1"/>
                </a:solidFill>
              </a:rPr>
              <a:t>SWOT Matrix</a:t>
            </a:r>
            <a:r>
              <a:rPr lang="en-GB" dirty="0" smtClean="0"/>
              <a:t>, often known as a </a:t>
            </a:r>
            <a:r>
              <a:rPr lang="en-GB" b="1" dirty="0" smtClean="0">
                <a:solidFill>
                  <a:schemeClr val="accent1"/>
                </a:solidFill>
              </a:rPr>
              <a:t>TOWS Matrix</a:t>
            </a:r>
          </a:p>
          <a:p>
            <a:pPr lvl="3"/>
            <a:r>
              <a:rPr lang="en-GB" dirty="0" err="1">
                <a:hlinkClick r:id="rId3"/>
              </a:rPr>
              <a:t>Weihrich</a:t>
            </a:r>
            <a:r>
              <a:rPr lang="en-GB" dirty="0">
                <a:hlinkClick r:id="rId3"/>
              </a:rPr>
              <a:t>, H. (1982). The TOWS matrix—A tool for situational analysis. </a:t>
            </a:r>
            <a:r>
              <a:rPr lang="en-GB" i="1" dirty="0">
                <a:hlinkClick r:id="rId3"/>
              </a:rPr>
              <a:t>Long Range Planning</a:t>
            </a:r>
            <a:r>
              <a:rPr lang="en-GB" dirty="0">
                <a:hlinkClick r:id="rId3"/>
              </a:rPr>
              <a:t>, </a:t>
            </a:r>
            <a:r>
              <a:rPr lang="en-GB" i="1" dirty="0">
                <a:hlinkClick r:id="rId3"/>
              </a:rPr>
              <a:t>15</a:t>
            </a:r>
            <a:r>
              <a:rPr lang="en-GB" dirty="0">
                <a:hlinkClick r:id="rId3"/>
              </a:rPr>
              <a:t>(2), 54–66</a:t>
            </a:r>
            <a:endParaRPr lang="en-GB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SWOT Matrix</a:t>
            </a:r>
          </a:p>
        </p:txBody>
      </p:sp>
      <p:graphicFrame>
        <p:nvGraphicFramePr>
          <p:cNvPr id="2050" name="Object 102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324100" y="2384425"/>
          <a:ext cx="4495800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Presentation" r:id="rId4" imgW="4495739" imgH="3370919" progId="PowerPoint.Show.8">
                  <p:embed/>
                </p:oleObj>
              </mc:Choice>
              <mc:Fallback>
                <p:oleObj name="Presentation" r:id="rId4" imgW="4495739" imgH="3370919" progId="PowerPoint.Show.8">
                  <p:embed/>
                  <p:pic>
                    <p:nvPicPr>
                      <p:cNvPr id="205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384425"/>
                        <a:ext cx="4495800" cy="337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185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SWOT</a:t>
            </a:r>
            <a:r>
              <a:rPr lang="en-GB" baseline="0" dirty="0" smtClean="0"/>
              <a:t> Matrix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SO Strategy</a:t>
            </a:r>
          </a:p>
          <a:p>
            <a:pPr lvl="1"/>
            <a:r>
              <a:rPr lang="en-GB" dirty="0"/>
              <a:t>How can your current strengths help you to capitalize on your opportunities?</a:t>
            </a:r>
          </a:p>
          <a:p>
            <a:pPr lvl="1"/>
            <a:r>
              <a:rPr lang="en-GB" dirty="0" smtClean="0"/>
              <a:t>Use Strengths</a:t>
            </a:r>
            <a:r>
              <a:rPr lang="en-GB" baseline="0" dirty="0" smtClean="0"/>
              <a:t> to </a:t>
            </a:r>
            <a:r>
              <a:rPr lang="en-GB" b="1" baseline="0" dirty="0" smtClean="0">
                <a:solidFill>
                  <a:schemeClr val="accent1"/>
                </a:solidFill>
              </a:rPr>
              <a:t>Exploit</a:t>
            </a:r>
            <a:r>
              <a:rPr lang="en-GB" baseline="0" dirty="0" smtClean="0"/>
              <a:t> Opportunities</a:t>
            </a:r>
          </a:p>
          <a:p>
            <a:pPr lvl="1"/>
            <a:r>
              <a:rPr lang="en-GB" dirty="0" smtClean="0"/>
              <a:t>Maximise both Strengths and Opportunities</a:t>
            </a:r>
            <a:r>
              <a:rPr lang="en-GB" baseline="0" dirty="0" smtClean="0"/>
              <a:t> </a:t>
            </a:r>
            <a:br>
              <a:rPr lang="en-GB" baseline="0" dirty="0" smtClean="0"/>
            </a:br>
            <a:r>
              <a:rPr lang="en-GB" baseline="0" dirty="0" smtClean="0"/>
              <a:t>(Maxi-Maxi)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ST Strategy</a:t>
            </a:r>
          </a:p>
          <a:p>
            <a:pPr lvl="1"/>
            <a:r>
              <a:rPr lang="en-GB" dirty="0"/>
              <a:t>How can your current strengths help you identify and avoid current and potential threats?</a:t>
            </a:r>
          </a:p>
          <a:p>
            <a:pPr lvl="1"/>
            <a:r>
              <a:rPr lang="en-GB" dirty="0" smtClean="0"/>
              <a:t>Use Strengths to </a:t>
            </a:r>
            <a:r>
              <a:rPr lang="en-GB" b="1" dirty="0" smtClean="0">
                <a:solidFill>
                  <a:schemeClr val="accent1"/>
                </a:solidFill>
              </a:rPr>
              <a:t>Confront</a:t>
            </a:r>
            <a:r>
              <a:rPr lang="en-GB" dirty="0" smtClean="0"/>
              <a:t> Threats </a:t>
            </a:r>
          </a:p>
          <a:p>
            <a:pPr lvl="1"/>
            <a:r>
              <a:rPr lang="en-GB" dirty="0" smtClean="0"/>
              <a:t>Maximise Strengths while Minimising Weaknesses (Maxi-Mini)</a:t>
            </a:r>
          </a:p>
        </p:txBody>
      </p:sp>
    </p:spTree>
    <p:extLst>
      <p:ext uri="{BB962C8B-B14F-4D97-AF65-F5344CB8AC3E}">
        <p14:creationId xmlns:p14="http://schemas.microsoft.com/office/powerpoint/2010/main" val="8275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SWOT</a:t>
            </a:r>
            <a:r>
              <a:rPr kumimoji="0" lang="en-GB" sz="3600" b="1" kern="1200" baseline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Matrix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WO Strategy</a:t>
            </a:r>
          </a:p>
          <a:p>
            <a:pPr lvl="1"/>
            <a:r>
              <a:rPr lang="en-GB" dirty="0" smtClean="0"/>
              <a:t>How can you overcome your current weaknesses by using your opportunities?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Search</a:t>
            </a:r>
            <a:r>
              <a:rPr lang="en-GB" dirty="0" smtClean="0"/>
              <a:t> for ways to overcome weaknesses by using Opportunities</a:t>
            </a:r>
          </a:p>
          <a:p>
            <a:pPr lvl="1"/>
            <a:r>
              <a:rPr lang="en-GB" baseline="0" dirty="0" smtClean="0"/>
              <a:t>Minimise Weaknesses while Maximising Opportunities (Mini-Maxi)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WT Strategy</a:t>
            </a:r>
          </a:p>
          <a:p>
            <a:pPr lvl="1"/>
            <a:r>
              <a:rPr lang="en-GB" dirty="0" smtClean="0"/>
              <a:t>How can you best diminish your weaknesses and </a:t>
            </a:r>
            <a:r>
              <a:rPr lang="en-GB" b="1" dirty="0">
                <a:solidFill>
                  <a:schemeClr val="accent1"/>
                </a:solidFill>
              </a:rPr>
              <a:t>A</a:t>
            </a:r>
            <a:r>
              <a:rPr lang="en-GB" b="1" dirty="0" smtClean="0">
                <a:solidFill>
                  <a:schemeClr val="accent1"/>
                </a:solidFill>
              </a:rPr>
              <a:t>void</a:t>
            </a:r>
            <a:r>
              <a:rPr lang="en-GB" dirty="0" smtClean="0"/>
              <a:t> current and potential threats?</a:t>
            </a:r>
          </a:p>
          <a:p>
            <a:pPr lvl="1"/>
            <a:r>
              <a:rPr lang="en-GB" dirty="0" smtClean="0"/>
              <a:t>Work to Avoid situations where External Threats coincide with Internal </a:t>
            </a:r>
            <a:r>
              <a:rPr lang="en-GB" dirty="0" err="1" smtClean="0"/>
              <a:t>Weakneses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(Mini-Mini)</a:t>
            </a:r>
          </a:p>
        </p:txBody>
      </p:sp>
    </p:spTree>
    <p:extLst>
      <p:ext uri="{BB962C8B-B14F-4D97-AF65-F5344CB8AC3E}">
        <p14:creationId xmlns:p14="http://schemas.microsoft.com/office/powerpoint/2010/main" val="31226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SWOT Matrix</a:t>
            </a:r>
            <a:br>
              <a:rPr lang="en-GB" dirty="0" smtClean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39553" y="1412776"/>
          <a:ext cx="8064897" cy="456580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193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 Internal Strengths</a:t>
                      </a:r>
                      <a:r>
                        <a:rPr lang="en-GB" baseline="0" dirty="0" smtClean="0"/>
                        <a:t> (S)</a:t>
                      </a:r>
                    </a:p>
                    <a:p>
                      <a:r>
                        <a:rPr lang="en-GB" sz="1600" baseline="0" dirty="0" smtClean="0"/>
                        <a:t>(1)</a:t>
                      </a:r>
                    </a:p>
                    <a:p>
                      <a:r>
                        <a:rPr lang="en-GB" sz="1600" baseline="0" dirty="0" smtClean="0"/>
                        <a:t>(2)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 Internal Weaknesses </a:t>
                      </a:r>
                      <a:r>
                        <a:rPr lang="en-GB" baseline="0" dirty="0" smtClean="0"/>
                        <a:t>(W)</a:t>
                      </a:r>
                    </a:p>
                    <a:p>
                      <a:r>
                        <a:rPr lang="en-GB" sz="1600" baseline="0" dirty="0" smtClean="0"/>
                        <a:t>(1)</a:t>
                      </a:r>
                    </a:p>
                    <a:p>
                      <a:r>
                        <a:rPr lang="en-GB" sz="1600" baseline="0" dirty="0" smtClean="0"/>
                        <a:t>(2)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936">
                <a:tc>
                  <a:txBody>
                    <a:bodyPr/>
                    <a:lstStyle/>
                    <a:p>
                      <a:r>
                        <a:rPr lang="en-GB" dirty="0" smtClean="0"/>
                        <a:t>List External Opportunities</a:t>
                      </a:r>
                      <a:r>
                        <a:rPr lang="en-GB" baseline="0" dirty="0" smtClean="0"/>
                        <a:t> (O)</a:t>
                      </a:r>
                      <a:br>
                        <a:rPr lang="en-GB" baseline="0" dirty="0" smtClean="0"/>
                      </a:br>
                      <a:r>
                        <a:rPr lang="en-GB" sz="1600" baseline="0" dirty="0" smtClean="0"/>
                        <a:t>(1)</a:t>
                      </a:r>
                    </a:p>
                    <a:p>
                      <a:r>
                        <a:rPr lang="en-GB" sz="1600" baseline="0" dirty="0" smtClean="0"/>
                        <a:t>(2)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SO Strategies:</a:t>
                      </a:r>
                    </a:p>
                    <a:p>
                      <a:r>
                        <a:rPr lang="en-GB" sz="1600" dirty="0" smtClean="0"/>
                        <a:t>1)</a:t>
                      </a:r>
                    </a:p>
                    <a:p>
                      <a:r>
                        <a:rPr lang="en-GB" sz="1600" dirty="0" smtClean="0"/>
                        <a:t>2)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 Strategies:</a:t>
                      </a:r>
                    </a:p>
                    <a:p>
                      <a:r>
                        <a:rPr lang="en-GB" sz="1600" dirty="0" smtClean="0"/>
                        <a:t>1)</a:t>
                      </a:r>
                    </a:p>
                    <a:p>
                      <a:r>
                        <a:rPr lang="en-GB" sz="1600" dirty="0" smtClean="0"/>
                        <a:t>2)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1936">
                <a:tc>
                  <a:txBody>
                    <a:bodyPr/>
                    <a:lstStyle/>
                    <a:p>
                      <a:r>
                        <a:rPr lang="en-GB" dirty="0" smtClean="0"/>
                        <a:t>List External Threats </a:t>
                      </a:r>
                      <a:r>
                        <a:rPr lang="en-GB" baseline="0" dirty="0" smtClean="0"/>
                        <a:t>(T)</a:t>
                      </a:r>
                      <a:br>
                        <a:rPr lang="en-GB" baseline="0" dirty="0" smtClean="0"/>
                      </a:br>
                      <a:r>
                        <a:rPr lang="en-GB" sz="1600" baseline="0" dirty="0" smtClean="0"/>
                        <a:t>(1)</a:t>
                      </a:r>
                    </a:p>
                    <a:p>
                      <a:r>
                        <a:rPr lang="en-GB" sz="1600" baseline="0" dirty="0" smtClean="0"/>
                        <a:t>(2)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 Strategies:</a:t>
                      </a:r>
                    </a:p>
                    <a:p>
                      <a:r>
                        <a:rPr lang="en-GB" sz="1600" dirty="0" smtClean="0"/>
                        <a:t>1)</a:t>
                      </a:r>
                    </a:p>
                    <a:p>
                      <a:r>
                        <a:rPr lang="en-GB" sz="1600" dirty="0" smtClean="0"/>
                        <a:t>2)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WT Strategies:</a:t>
                      </a:r>
                    </a:p>
                    <a:p>
                      <a:r>
                        <a:rPr lang="en-GB" sz="1600" dirty="0" smtClean="0"/>
                        <a:t>1)</a:t>
                      </a:r>
                    </a:p>
                    <a:p>
                      <a:r>
                        <a:rPr lang="en-GB" sz="1600" dirty="0" smtClean="0"/>
                        <a:t>2)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2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671512"/>
            <a:ext cx="5715000" cy="58931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264799"/>
            <a:ext cx="341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TOWS Analysis for McDonald </a:t>
            </a:r>
          </a:p>
        </p:txBody>
      </p:sp>
    </p:spTree>
    <p:extLst>
      <p:ext uri="{BB962C8B-B14F-4D97-AF65-F5344CB8AC3E}">
        <p14:creationId xmlns:p14="http://schemas.microsoft.com/office/powerpoint/2010/main" val="332364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7772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20" y="609600"/>
            <a:ext cx="8541529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5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6496050" cy="4457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4572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DOMINO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29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Create for your own company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D390E-D97C-4FA9-A5A7-06299BB220C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51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487362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b="1" smtClean="0"/>
              <a:t>CONCLUSION / SUMMARY</a:t>
            </a: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F31FE8-1B1A-45AB-AD50-D22112C6A32F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30" y="457200"/>
            <a:ext cx="74199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9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"/>
            <a:ext cx="74104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7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SWOT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Analysis and Strategic Matrix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215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183880" cy="1051560"/>
          </a:xfrm>
        </p:spPr>
        <p:txBody>
          <a:bodyPr>
            <a:normAutofit/>
          </a:bodyPr>
          <a:lstStyle/>
          <a:p>
            <a:r>
              <a:rPr lang="en-GB" dirty="0" smtClean="0"/>
              <a:t>Layers of Business Environment</a:t>
            </a:r>
            <a:br>
              <a:rPr lang="en-GB" dirty="0" smtClean="0"/>
            </a:br>
            <a:r>
              <a:rPr lang="en-GB" sz="2200" dirty="0" smtClean="0"/>
              <a:t>(With some selected analysis tools)</a:t>
            </a:r>
            <a:endParaRPr lang="en-GB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755577" y="1397000"/>
          <a:ext cx="7920880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55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SWOT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GB" dirty="0" smtClean="0"/>
              <a:t>SWOT Analysis</a:t>
            </a:r>
          </a:p>
          <a:p>
            <a:pPr lvl="1"/>
            <a:r>
              <a:rPr lang="en-GB" dirty="0" smtClean="0"/>
              <a:t>Strengths</a:t>
            </a:r>
          </a:p>
          <a:p>
            <a:pPr lvl="1"/>
            <a:r>
              <a:rPr lang="en-GB" dirty="0" smtClean="0"/>
              <a:t>Weaknesses</a:t>
            </a:r>
          </a:p>
          <a:p>
            <a:pPr lvl="1"/>
            <a:r>
              <a:rPr lang="en-GB" dirty="0" smtClean="0"/>
              <a:t>Opportunities</a:t>
            </a:r>
          </a:p>
          <a:p>
            <a:pPr lvl="1"/>
            <a:r>
              <a:rPr lang="en-GB" dirty="0" smtClean="0"/>
              <a:t>Threats</a:t>
            </a:r>
          </a:p>
          <a:p>
            <a:pPr lvl="1"/>
            <a:endParaRPr lang="en-GB" dirty="0" smtClean="0"/>
          </a:p>
          <a:p>
            <a:pPr lvl="0"/>
            <a:r>
              <a:rPr lang="en-GB" dirty="0" smtClean="0"/>
              <a:t>SWOT Matrix</a:t>
            </a:r>
          </a:p>
          <a:p>
            <a:pPr lvl="1"/>
            <a:r>
              <a:rPr lang="en-GB" dirty="0" smtClean="0"/>
              <a:t>Using</a:t>
            </a:r>
            <a:r>
              <a:rPr lang="en-GB" baseline="0" dirty="0" smtClean="0"/>
              <a:t> the results of the SWOT Analysis to identify possible strategic</a:t>
            </a:r>
            <a:r>
              <a:rPr lang="en-GB" dirty="0" smtClean="0"/>
              <a:t> options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2001034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Internal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278092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External</a:t>
            </a:r>
            <a:endParaRPr lang="en-GB" sz="4000" dirty="0"/>
          </a:p>
        </p:txBody>
      </p:sp>
      <p:sp>
        <p:nvSpPr>
          <p:cNvPr id="6" name="Right Brace 5"/>
          <p:cNvSpPr/>
          <p:nvPr/>
        </p:nvSpPr>
        <p:spPr>
          <a:xfrm>
            <a:off x="3203848" y="2073042"/>
            <a:ext cx="360040" cy="707886"/>
          </a:xfrm>
          <a:prstGeom prst="righ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/>
          <p:cNvSpPr/>
          <p:nvPr/>
        </p:nvSpPr>
        <p:spPr>
          <a:xfrm>
            <a:off x="3203848" y="2852936"/>
            <a:ext cx="360040" cy="707886"/>
          </a:xfrm>
          <a:prstGeom prst="righ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8096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Identify Company Strengths and Resource Capabilities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80960" cy="3931920"/>
          </a:xfrm>
        </p:spPr>
        <p:txBody>
          <a:bodyPr>
            <a:normAutofit/>
          </a:bodyPr>
          <a:lstStyle/>
          <a:p>
            <a:r>
              <a:rPr lang="en-GB" dirty="0" smtClean="0"/>
              <a:t>A skill or important expertise</a:t>
            </a:r>
          </a:p>
          <a:p>
            <a:pPr lvl="1"/>
            <a:r>
              <a:rPr lang="en-GB" dirty="0" smtClean="0"/>
              <a:t>e.g. strong e-commerce expertise and technical knowledge</a:t>
            </a:r>
          </a:p>
          <a:p>
            <a:r>
              <a:rPr lang="en-GB" dirty="0" smtClean="0"/>
              <a:t>Valuable physical assets</a:t>
            </a:r>
          </a:p>
          <a:p>
            <a:pPr lvl="1"/>
            <a:r>
              <a:rPr lang="en-GB" dirty="0" smtClean="0"/>
              <a:t>e.g. leading edge computer resources and information systems</a:t>
            </a:r>
          </a:p>
          <a:p>
            <a:r>
              <a:rPr lang="en-GB" dirty="0" smtClean="0"/>
              <a:t>Valuable human assets</a:t>
            </a:r>
          </a:p>
          <a:p>
            <a:pPr lvl="1"/>
            <a:r>
              <a:rPr lang="en-GB" dirty="0" smtClean="0"/>
              <a:t>e.g. collective learning embedded in the organisation built up over time</a:t>
            </a:r>
          </a:p>
          <a:p>
            <a:r>
              <a:rPr lang="en-GB" dirty="0" smtClean="0"/>
              <a:t>Valuable organisational assets</a:t>
            </a:r>
          </a:p>
          <a:p>
            <a:pPr lvl="1"/>
            <a:r>
              <a:rPr lang="en-GB" dirty="0" smtClean="0"/>
              <a:t>e.g. e-commerce systems for exchanging information with suppliers and customers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69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228600"/>
            <a:ext cx="7680960" cy="1371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Conti..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80960" cy="3931920"/>
          </a:xfrm>
        </p:spPr>
        <p:txBody>
          <a:bodyPr>
            <a:normAutofit/>
          </a:bodyPr>
          <a:lstStyle/>
          <a:p>
            <a:r>
              <a:rPr lang="en-GB" dirty="0" smtClean="0"/>
              <a:t>Alliances</a:t>
            </a:r>
          </a:p>
          <a:p>
            <a:pPr lvl="1"/>
            <a:r>
              <a:rPr lang="en-GB" dirty="0" smtClean="0"/>
              <a:t>e.g. cooperative ventures with suppliers or marketing allies</a:t>
            </a:r>
          </a:p>
          <a:p>
            <a:r>
              <a:rPr lang="en-GB" dirty="0" smtClean="0"/>
              <a:t>An achievement that has placed the company in a position of market advantage</a:t>
            </a:r>
          </a:p>
          <a:p>
            <a:pPr lvl="1"/>
            <a:r>
              <a:rPr lang="en-GB" dirty="0" smtClean="0"/>
              <a:t>e.g. low-cost advantage</a:t>
            </a:r>
          </a:p>
          <a:p>
            <a:r>
              <a:rPr lang="en-GB" dirty="0" smtClean="0"/>
              <a:t>Competitive capabilities</a:t>
            </a:r>
          </a:p>
          <a:p>
            <a:pPr lvl="1"/>
            <a:r>
              <a:rPr lang="en-GB" dirty="0" smtClean="0"/>
              <a:t>e.g. a R &amp; D capability generating innovative ideas</a:t>
            </a:r>
          </a:p>
          <a:p>
            <a:r>
              <a:rPr lang="en-GB" dirty="0" smtClean="0"/>
              <a:t>Valuable intangible assets</a:t>
            </a:r>
          </a:p>
          <a:p>
            <a:pPr lvl="1"/>
            <a:r>
              <a:rPr lang="en-GB" dirty="0" smtClean="0"/>
              <a:t>e.g. brand image, company reputation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1998</TotalTime>
  <Words>728</Words>
  <Application>Microsoft Office PowerPoint</Application>
  <PresentationFormat>On-screen Show (4:3)</PresentationFormat>
  <Paragraphs>155</Paragraphs>
  <Slides>23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Garamond</vt:lpstr>
      <vt:lpstr>Wingdings</vt:lpstr>
      <vt:lpstr>Savon</vt:lpstr>
      <vt:lpstr>Presentation</vt:lpstr>
      <vt:lpstr>DTP3033N Technopreneurship</vt:lpstr>
      <vt:lpstr>PowerPoint Presentation</vt:lpstr>
      <vt:lpstr>PowerPoint Presentation</vt:lpstr>
      <vt:lpstr>PowerPoint Presentation</vt:lpstr>
      <vt:lpstr>SWOT</vt:lpstr>
      <vt:lpstr>Layers of Business Environment (With some selected analysis tools)</vt:lpstr>
      <vt:lpstr>SWOT</vt:lpstr>
      <vt:lpstr>Identify Company Strengths and Resource Capabilities</vt:lpstr>
      <vt:lpstr>Conti..</vt:lpstr>
      <vt:lpstr>Identify Company Weaknesses and Resource Deficiencies</vt:lpstr>
      <vt:lpstr>Determining the Competitive Value of a Company Resource</vt:lpstr>
      <vt:lpstr>Identifying a Company’s Market Opportunities</vt:lpstr>
      <vt:lpstr>Identifying the Threats faced by a Company</vt:lpstr>
      <vt:lpstr>SWOT Analysis / Matrix</vt:lpstr>
      <vt:lpstr>SWOT Matrix</vt:lpstr>
      <vt:lpstr>SWOT Matrix Strategies</vt:lpstr>
      <vt:lpstr>SWOT Matrix Strategies</vt:lpstr>
      <vt:lpstr>SWOT Matrix </vt:lpstr>
      <vt:lpstr>PowerPoint Presentation</vt:lpstr>
      <vt:lpstr>PowerPoint Presentation</vt:lpstr>
      <vt:lpstr>PowerPoint Presentation</vt:lpstr>
      <vt:lpstr>Create for your own company</vt:lpstr>
      <vt:lpstr>PowerPoint Presentation</vt:lpstr>
    </vt:vector>
  </TitlesOfParts>
  <Company>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justtina</dc:creator>
  <cp:lastModifiedBy>user</cp:lastModifiedBy>
  <cp:revision>207</cp:revision>
  <cp:lastPrinted>2013-04-04T06:02:18Z</cp:lastPrinted>
  <dcterms:created xsi:type="dcterms:W3CDTF">2011-03-07T07:41:13Z</dcterms:created>
  <dcterms:modified xsi:type="dcterms:W3CDTF">2022-09-11T09:47:47Z</dcterms:modified>
</cp:coreProperties>
</file>