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21"/>
  </p:notesMasterIdLst>
  <p:handoutMasterIdLst>
    <p:handoutMasterId r:id="rId22"/>
  </p:handoutMasterIdLst>
  <p:sldIdLst>
    <p:sldId id="321" r:id="rId2"/>
    <p:sldId id="32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31" r:id="rId18"/>
    <p:sldId id="332" r:id="rId19"/>
    <p:sldId id="280" r:id="rId2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321"/>
            <p14:sldId id="32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1"/>
            <p14:sldId id="33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  <a:p>
            <a:r>
              <a:rPr lang="en-GB" altLang="en-US"/>
              <a:t>www.mtutors.com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F4481EE-97A9-4F3A-91ED-A42C9A8BF18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7177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  <a:p>
            <a:r>
              <a:rPr lang="en-GB" altLang="en-US"/>
              <a:t>www.mtutors.com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8D55B98-04A3-4EBB-A453-2804BBCD1A7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60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DTP3033N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Topic 4: </a:t>
            </a:r>
            <a:r>
              <a:rPr lang="en-US" sz="2000" b="1" dirty="0" smtClean="0">
                <a:solidFill>
                  <a:srgbClr val="C00000"/>
                </a:solidFill>
              </a:rPr>
              <a:t>Marketing (Cont.)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Place (Distribution)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altLang="en-US" sz="3200" dirty="0"/>
              <a:t>Channels</a:t>
            </a:r>
          </a:p>
          <a:p>
            <a:pPr>
              <a:lnSpc>
                <a:spcPct val="110000"/>
              </a:lnSpc>
            </a:pPr>
            <a:r>
              <a:rPr lang="en-GB" altLang="en-US" sz="3200" dirty="0"/>
              <a:t>Coverage</a:t>
            </a:r>
          </a:p>
          <a:p>
            <a:pPr>
              <a:lnSpc>
                <a:spcPct val="110000"/>
              </a:lnSpc>
            </a:pPr>
            <a:r>
              <a:rPr lang="en-GB" altLang="en-US" sz="3200" dirty="0"/>
              <a:t>Locations</a:t>
            </a:r>
          </a:p>
          <a:p>
            <a:pPr>
              <a:lnSpc>
                <a:spcPct val="110000"/>
              </a:lnSpc>
            </a:pPr>
            <a:r>
              <a:rPr lang="en-GB" altLang="en-US" sz="3200" dirty="0"/>
              <a:t>Inventory</a:t>
            </a:r>
          </a:p>
          <a:p>
            <a:pPr>
              <a:lnSpc>
                <a:spcPct val="110000"/>
              </a:lnSpc>
            </a:pPr>
            <a:r>
              <a:rPr lang="en-GB" altLang="en-US" sz="3200" dirty="0"/>
              <a:t>Transport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pic>
        <p:nvPicPr>
          <p:cNvPr id="17413" name="Picture 5" descr="BD2002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1" y="1712144"/>
            <a:ext cx="5294209" cy="35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5B98-04A3-4EBB-A453-2804BBCD1A75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303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Seven P’s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Booms and </a:t>
            </a:r>
            <a:r>
              <a:rPr lang="en-GB" altLang="en-US" sz="2400" dirty="0" err="1"/>
              <a:t>Bitner</a:t>
            </a:r>
            <a:r>
              <a:rPr lang="en-GB" altLang="en-US" sz="2400" dirty="0"/>
              <a:t> extended the traditional 4P (McCarthy) framework to seven to reflect a predominantly service economy (UK= 74% of GDP).</a:t>
            </a:r>
          </a:p>
          <a:p>
            <a:r>
              <a:rPr lang="en-GB" altLang="en-US" sz="2400" dirty="0"/>
              <a:t>Extended mix:</a:t>
            </a:r>
          </a:p>
          <a:p>
            <a:pPr lvl="1"/>
            <a:r>
              <a:rPr lang="en-GB" altLang="en-US" sz="2000" dirty="0">
                <a:solidFill>
                  <a:srgbClr val="990000"/>
                </a:solidFill>
              </a:rPr>
              <a:t>People</a:t>
            </a:r>
          </a:p>
          <a:p>
            <a:pPr lvl="1"/>
            <a:r>
              <a:rPr lang="en-GB" altLang="en-US" sz="2000" dirty="0">
                <a:solidFill>
                  <a:srgbClr val="990000"/>
                </a:solidFill>
              </a:rPr>
              <a:t>Process</a:t>
            </a:r>
          </a:p>
          <a:p>
            <a:pPr lvl="1"/>
            <a:r>
              <a:rPr lang="en-GB" altLang="en-US" sz="2000" dirty="0">
                <a:solidFill>
                  <a:srgbClr val="990000"/>
                </a:solidFill>
              </a:rPr>
              <a:t>Physical evidence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pic>
        <p:nvPicPr>
          <p:cNvPr id="19461" name="Picture 5" descr="j00898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662" y="3512638"/>
            <a:ext cx="3152870" cy="26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FB9-FE0C-4305-81B6-9BDF50A5D540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468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People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85800" y="2194560"/>
            <a:ext cx="4390256" cy="39776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The attitudes of staff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Training of staff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Internal relations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The observable behaviour of staff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The level of service-mindedness in the organisation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The consistency of appearance of staff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The accessibility of people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Customer-customer contacts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pic>
        <p:nvPicPr>
          <p:cNvPr id="21510" name="Picture 6" descr="j0404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2194560"/>
            <a:ext cx="3168650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71F-48D6-4775-9B9D-AE6CF9DDE663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75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2194560"/>
            <a:ext cx="4174232" cy="3977640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sz="2800" dirty="0" smtClean="0"/>
              <a:t>The </a:t>
            </a:r>
            <a:r>
              <a:rPr lang="en-GB" altLang="en-US" sz="2800" dirty="0"/>
              <a:t>manner in which the service is delivered</a:t>
            </a:r>
          </a:p>
          <a:p>
            <a:pPr lvl="1"/>
            <a:r>
              <a:rPr lang="en-GB" altLang="en-US" sz="2600" dirty="0"/>
              <a:t>Degree of customer contact</a:t>
            </a:r>
          </a:p>
          <a:p>
            <a:pPr lvl="1"/>
            <a:r>
              <a:rPr lang="en-GB" altLang="en-US" sz="2600" dirty="0"/>
              <a:t>Quality control standards</a:t>
            </a:r>
          </a:p>
          <a:p>
            <a:pPr lvl="1"/>
            <a:r>
              <a:rPr lang="en-GB" altLang="en-US" sz="2600" dirty="0"/>
              <a:t>Quality assurance</a:t>
            </a:r>
          </a:p>
          <a:p>
            <a:pPr lvl="1"/>
            <a:r>
              <a:rPr lang="en-GB" altLang="en-US" sz="2600" dirty="0"/>
              <a:t>Payment methods </a:t>
            </a:r>
            <a:br>
              <a:rPr lang="en-GB" altLang="en-US" sz="2600" dirty="0"/>
            </a:br>
            <a:r>
              <a:rPr lang="en-GB" altLang="en-US" sz="2600" dirty="0"/>
              <a:t>(degree of convenience)</a:t>
            </a:r>
          </a:p>
          <a:p>
            <a:pPr lvl="1"/>
            <a:r>
              <a:rPr lang="en-GB" altLang="en-US" sz="2600" dirty="0"/>
              <a:t>Queuing systems for customers</a:t>
            </a:r>
          </a:p>
          <a:p>
            <a:pPr lvl="1"/>
            <a:r>
              <a:rPr lang="en-GB" altLang="en-US" sz="2600" dirty="0"/>
              <a:t>Waiting times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5B98-04A3-4EBB-A453-2804BBCD1A75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23557" name="Picture 5" descr="j0250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33" y="2093977"/>
            <a:ext cx="3405499" cy="30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25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Physical Evidence - ambience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2194560"/>
            <a:ext cx="3670176" cy="4186768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The </a:t>
            </a:r>
            <a:r>
              <a:rPr lang="en-GB" altLang="en-US" dirty="0"/>
              <a:t>“environment” or atmosphere in which the service is delivered</a:t>
            </a:r>
          </a:p>
          <a:p>
            <a:pPr lvl="1"/>
            <a:r>
              <a:rPr lang="en-GB" altLang="en-US" dirty="0"/>
              <a:t>Buildings</a:t>
            </a:r>
          </a:p>
          <a:p>
            <a:pPr lvl="1"/>
            <a:r>
              <a:rPr lang="en-GB" altLang="en-US" dirty="0"/>
              <a:t>Furnishings/décor</a:t>
            </a:r>
          </a:p>
          <a:p>
            <a:pPr lvl="1"/>
            <a:r>
              <a:rPr lang="en-GB" altLang="en-US" dirty="0"/>
              <a:t>Layout</a:t>
            </a:r>
          </a:p>
          <a:p>
            <a:pPr lvl="1"/>
            <a:r>
              <a:rPr lang="en-GB" altLang="en-US" dirty="0"/>
              <a:t>Goods associated with the service e.g. carrier bags, tickets, brochures</a:t>
            </a:r>
          </a:p>
          <a:p>
            <a:r>
              <a:rPr lang="en-GB" altLang="en-US" dirty="0"/>
              <a:t>All the above can help shape customers’ perceptions of the service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FB9-FE0C-4305-81B6-9BDF50A5D540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780928"/>
            <a:ext cx="380999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8096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Combining the Mix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77200" cy="4267200"/>
          </a:xfrm>
        </p:spPr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dirty="0"/>
              <a:t>marketing manager has to identify the needs of his or her target market through marketing  research and other investigative techniques. </a:t>
            </a:r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  <a:p>
            <a:r>
              <a:rPr lang="en-GB" altLang="en-US" dirty="0" smtClean="0"/>
              <a:t>The </a:t>
            </a:r>
            <a:r>
              <a:rPr lang="en-GB" altLang="en-US" dirty="0"/>
              <a:t>manager must understand customers’ characteristics and buying habits, for example. </a:t>
            </a:r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  <a:p>
            <a:r>
              <a:rPr lang="en-GB" altLang="en-US" dirty="0" smtClean="0"/>
              <a:t>He/she </a:t>
            </a:r>
            <a:r>
              <a:rPr lang="en-GB" altLang="en-US" dirty="0"/>
              <a:t>then has to blend the components of the mix to formulate strategies and tactics by which those needs can be met.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FB9-FE0C-4305-81B6-9BDF50A5D540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92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en-GB" altLang="en-US"/>
              <a:t>Combining the Mix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57338"/>
            <a:ext cx="4537075" cy="5040312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800" b="1" dirty="0"/>
              <a:t>	This is the essence of marketing: identifying, anticipating, and satisfying customer needs in the most profitable way possible: delivering profits to the organisation and value to customers at the same time!</a:t>
            </a:r>
          </a:p>
        </p:txBody>
      </p:sp>
      <p:pic>
        <p:nvPicPr>
          <p:cNvPr id="27654" name="Picture 6" descr="j03008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1685925"/>
            <a:ext cx="4249737" cy="357981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5B98-04A3-4EBB-A453-2804BBCD1A75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151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9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68096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Relate to Your Company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87262" cy="4572000"/>
          </a:xfrm>
        </p:spPr>
        <p:txBody>
          <a:bodyPr/>
          <a:lstStyle/>
          <a:p>
            <a:r>
              <a:rPr lang="en-US" dirty="0" smtClean="0"/>
              <a:t>How do you plan to apply any 4Ps for your company?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89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54050"/>
            <a:ext cx="7772400" cy="717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Learning outcome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r>
              <a:rPr lang="en-US" dirty="0"/>
              <a:t>Define </a:t>
            </a:r>
            <a:r>
              <a:rPr lang="en-US" dirty="0" smtClean="0"/>
              <a:t>marketing.</a:t>
            </a:r>
            <a:endParaRPr lang="en-US" dirty="0"/>
          </a:p>
          <a:p>
            <a:pPr lvl="0"/>
            <a:r>
              <a:rPr lang="en-US" dirty="0"/>
              <a:t>Describe how to market the developed </a:t>
            </a:r>
            <a:r>
              <a:rPr lang="en-US" dirty="0" smtClean="0"/>
              <a:t>product.</a:t>
            </a:r>
            <a:endParaRPr lang="en-US" dirty="0"/>
          </a:p>
          <a:p>
            <a:pPr lvl="0"/>
            <a:r>
              <a:rPr lang="en-US" dirty="0"/>
              <a:t>Identify  the method to understand the target  </a:t>
            </a:r>
            <a:r>
              <a:rPr lang="en-US" dirty="0" smtClean="0"/>
              <a:t>markets.</a:t>
            </a:r>
            <a:endParaRPr lang="en-US" dirty="0"/>
          </a:p>
          <a:p>
            <a:pPr lvl="0"/>
            <a:r>
              <a:rPr lang="en-US" dirty="0"/>
              <a:t>Identified the avenue to </a:t>
            </a:r>
            <a:r>
              <a:rPr lang="en-US" dirty="0" smtClean="0"/>
              <a:t>export.</a:t>
            </a:r>
            <a:endParaRPr lang="en-US" dirty="0"/>
          </a:p>
          <a:p>
            <a:pPr lvl="0"/>
            <a:r>
              <a:rPr lang="en-US" dirty="0"/>
              <a:t>Analyze the ground rules for export the </a:t>
            </a:r>
            <a:r>
              <a:rPr lang="en-US" dirty="0" smtClean="0"/>
              <a:t>product.</a:t>
            </a:r>
            <a:endParaRPr lang="en-US" dirty="0"/>
          </a:p>
          <a:p>
            <a:r>
              <a:rPr lang="en-US" dirty="0"/>
              <a:t>Analyze how to convince  and  satisfy </a:t>
            </a:r>
            <a:r>
              <a:rPr lang="en-US" dirty="0" smtClean="0"/>
              <a:t>customer.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124612-BEA5-48DA-BA60-7D9726097DB1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z="6000"/>
              <a:t>The Marketing Mix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The Tools of Marketing </a:t>
            </a:r>
            <a:r>
              <a:rPr lang="en-GB" altLang="en-US" dirty="0" smtClean="0"/>
              <a:t>Management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280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5505"/>
            <a:ext cx="8229600" cy="54029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dirty="0">
                <a:solidFill>
                  <a:srgbClr val="FF0000"/>
                </a:solidFill>
              </a:rPr>
              <a:t>The Marketing Mix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7406"/>
            <a:ext cx="4876800" cy="5256213"/>
          </a:xfrm>
        </p:spPr>
        <p:txBody>
          <a:bodyPr>
            <a:normAutofit/>
          </a:bodyPr>
          <a:lstStyle/>
          <a:p>
            <a:r>
              <a:rPr lang="en-GB" altLang="en-US" sz="2000" dirty="0" smtClean="0"/>
              <a:t>Tools </a:t>
            </a:r>
            <a:r>
              <a:rPr lang="en-GB" altLang="en-US" sz="2000" dirty="0"/>
              <a:t>of marketing management employed by marketers. </a:t>
            </a:r>
            <a:endParaRPr lang="en-GB" altLang="en-US" sz="2000" dirty="0" smtClean="0"/>
          </a:p>
          <a:p>
            <a:r>
              <a:rPr lang="en-GB" altLang="en-US" sz="2000" dirty="0" smtClean="0"/>
              <a:t>Areas </a:t>
            </a:r>
            <a:r>
              <a:rPr lang="en-GB" altLang="en-US" sz="2000" dirty="0"/>
              <a:t>where marketing managers need to make decisions. </a:t>
            </a:r>
            <a:endParaRPr lang="en-GB" altLang="en-US" sz="2000" dirty="0" smtClean="0"/>
          </a:p>
          <a:p>
            <a:r>
              <a:rPr lang="en-GB" altLang="en-US" sz="2000" dirty="0" smtClean="0"/>
              <a:t>These </a:t>
            </a:r>
            <a:r>
              <a:rPr lang="en-GB" altLang="en-US" sz="2000" dirty="0"/>
              <a:t>decisions affect the nature of the offering or package of benefits that the organisation offers to customers.</a:t>
            </a:r>
          </a:p>
          <a:p>
            <a:r>
              <a:rPr lang="en-GB" altLang="en-US" sz="2000" dirty="0"/>
              <a:t>The tools are commonly known as the </a:t>
            </a:r>
            <a:r>
              <a:rPr lang="en-GB" altLang="en-US" sz="2000" b="1" dirty="0">
                <a:solidFill>
                  <a:srgbClr val="FF0000"/>
                </a:solidFill>
              </a:rPr>
              <a:t>4P’s </a:t>
            </a:r>
            <a:r>
              <a:rPr lang="en-GB" altLang="en-US" sz="2000" dirty="0"/>
              <a:t>or</a:t>
            </a:r>
            <a:r>
              <a:rPr lang="en-GB" altLang="en-US" sz="2000" b="1" dirty="0">
                <a:solidFill>
                  <a:srgbClr val="FF0000"/>
                </a:solidFill>
              </a:rPr>
              <a:t> 7P’s</a:t>
            </a:r>
            <a:r>
              <a:rPr lang="en-GB" altLang="en-US" sz="2000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726414" cy="32403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81EE-97A9-4F3A-91ED-A42C9A8BF180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666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80960" cy="838200"/>
          </a:xfrm>
        </p:spPr>
        <p:txBody>
          <a:bodyPr/>
          <a:lstStyle/>
          <a:p>
            <a:pPr algn="ctr"/>
            <a:r>
              <a:rPr lang="en-GB" altLang="en-US" dirty="0" smtClean="0">
                <a:solidFill>
                  <a:srgbClr val="FF0000"/>
                </a:solidFill>
              </a:rPr>
              <a:t>What is A Mix?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3368" y="1447800"/>
            <a:ext cx="3657600" cy="3977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altLang="en-US" sz="2800" dirty="0" smtClean="0"/>
              <a:t>The point where a </a:t>
            </a:r>
            <a:r>
              <a:rPr lang="en-GB" altLang="en-US" sz="2800" dirty="0"/>
              <a:t>set of tools from the marketing toolbox or the </a:t>
            </a:r>
            <a:r>
              <a:rPr lang="en-GB" altLang="en-US" sz="2800" i="1" dirty="0"/>
              <a:t>marketing </a:t>
            </a:r>
            <a:r>
              <a:rPr lang="en-GB" altLang="en-US" sz="2800" i="1" dirty="0" smtClean="0"/>
              <a:t>mix </a:t>
            </a:r>
            <a:r>
              <a:rPr lang="en-GB" altLang="en-US" sz="2800" dirty="0" smtClean="0"/>
              <a:t>is selected </a:t>
            </a:r>
            <a:r>
              <a:rPr lang="en-GB" altLang="en-US" sz="2800" dirty="0"/>
              <a:t>in specific proportions to solve specific </a:t>
            </a:r>
            <a:r>
              <a:rPr lang="en-GB" altLang="en-US" sz="2800" dirty="0" smtClean="0"/>
              <a:t>problems</a:t>
            </a:r>
            <a:endParaRPr lang="en-GB" alt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98749"/>
            <a:ext cx="3154635" cy="28471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71F-48D6-4775-9B9D-AE6CF9DDE663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104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are the tools?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sz="3600"/>
              <a:t>Product</a:t>
            </a:r>
          </a:p>
          <a:p>
            <a:r>
              <a:rPr lang="en-GB" altLang="en-US" sz="3600"/>
              <a:t>Price</a:t>
            </a:r>
          </a:p>
          <a:p>
            <a:r>
              <a:rPr lang="en-GB" altLang="en-US" sz="3600"/>
              <a:t>Promotion</a:t>
            </a:r>
          </a:p>
          <a:p>
            <a:r>
              <a:rPr lang="en-GB" altLang="en-US" sz="3600"/>
              <a:t>Place (Distribution)</a:t>
            </a:r>
          </a:p>
          <a:p>
            <a:r>
              <a:rPr lang="en-GB" altLang="en-US" sz="3600"/>
              <a:t>People</a:t>
            </a:r>
          </a:p>
          <a:p>
            <a:r>
              <a:rPr lang="en-GB" altLang="en-US" sz="3600"/>
              <a:t>Process</a:t>
            </a:r>
          </a:p>
          <a:p>
            <a:r>
              <a:rPr lang="en-GB" altLang="en-US" sz="3600"/>
              <a:t>Physical evidence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21408"/>
            <a:ext cx="3467832" cy="34678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FB9-FE0C-4305-81B6-9BDF50A5D540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021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63200"/>
            <a:ext cx="3657600" cy="4109000"/>
          </a:xfrm>
        </p:spPr>
        <p:txBody>
          <a:bodyPr>
            <a:normAutofit/>
          </a:bodyPr>
          <a:lstStyle/>
          <a:p>
            <a:r>
              <a:rPr lang="en-GB" altLang="en-US" dirty="0"/>
              <a:t>Quality</a:t>
            </a:r>
          </a:p>
          <a:p>
            <a:r>
              <a:rPr lang="en-GB" altLang="en-US" dirty="0"/>
              <a:t>Features</a:t>
            </a:r>
          </a:p>
          <a:p>
            <a:r>
              <a:rPr lang="en-GB" altLang="en-US" dirty="0"/>
              <a:t>Options</a:t>
            </a:r>
          </a:p>
          <a:p>
            <a:r>
              <a:rPr lang="en-GB" altLang="en-US" dirty="0"/>
              <a:t>Style</a:t>
            </a:r>
          </a:p>
          <a:p>
            <a:r>
              <a:rPr lang="en-GB" altLang="en-US" dirty="0"/>
              <a:t>Brand name</a:t>
            </a:r>
          </a:p>
          <a:p>
            <a:r>
              <a:rPr lang="en-GB" altLang="en-US" dirty="0"/>
              <a:t>Packaging</a:t>
            </a:r>
          </a:p>
          <a:p>
            <a:r>
              <a:rPr lang="en-GB" altLang="en-US" dirty="0"/>
              <a:t>Sizes</a:t>
            </a:r>
          </a:p>
          <a:p>
            <a:r>
              <a:rPr lang="en-GB" altLang="en-US" dirty="0"/>
              <a:t>Services</a:t>
            </a:r>
          </a:p>
          <a:p>
            <a:r>
              <a:rPr lang="en-GB" altLang="en-US" dirty="0"/>
              <a:t>Warranties</a:t>
            </a:r>
          </a:p>
          <a:p>
            <a:r>
              <a:rPr lang="en-GB" altLang="en-US" dirty="0"/>
              <a:t>Returns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6D-3350-4E42-B3D7-87ED542D3A44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10247" name="Picture 7" descr="BD0746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277" y="2063200"/>
            <a:ext cx="3959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5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Price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 smtClean="0"/>
              <a:t>The </a:t>
            </a:r>
            <a:r>
              <a:rPr lang="en-GB" altLang="en-US" sz="2800" dirty="0"/>
              <a:t>value that is put on the exchange </a:t>
            </a:r>
            <a:r>
              <a:rPr lang="en-GB" altLang="en-US" sz="2800" dirty="0" smtClean="0"/>
              <a:t>process</a:t>
            </a:r>
          </a:p>
          <a:p>
            <a:pPr lvl="1"/>
            <a:r>
              <a:rPr lang="en-GB" altLang="en-US" sz="2200" dirty="0" smtClean="0"/>
              <a:t>List price</a:t>
            </a:r>
          </a:p>
          <a:p>
            <a:pPr lvl="1"/>
            <a:r>
              <a:rPr lang="en-GB" altLang="en-US" sz="2200" dirty="0" smtClean="0"/>
              <a:t>Discount</a:t>
            </a:r>
            <a:endParaRPr lang="en-GB" altLang="en-US" sz="2200" dirty="0"/>
          </a:p>
          <a:p>
            <a:pPr lvl="1"/>
            <a:r>
              <a:rPr lang="en-GB" altLang="en-US" sz="2200" dirty="0"/>
              <a:t>Allowances</a:t>
            </a:r>
          </a:p>
          <a:p>
            <a:pPr lvl="1"/>
            <a:r>
              <a:rPr lang="en-GB" altLang="en-US" sz="2200" dirty="0"/>
              <a:t>Payment period</a:t>
            </a:r>
          </a:p>
          <a:p>
            <a:pPr lvl="1"/>
            <a:r>
              <a:rPr lang="en-GB" altLang="en-US" sz="2200" dirty="0"/>
              <a:t>Credit terms</a:t>
            </a:r>
          </a:p>
          <a:p>
            <a:pPr>
              <a:buFontTx/>
              <a:buNone/>
            </a:pPr>
            <a:endParaRPr lang="en-GB" alt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pic>
        <p:nvPicPr>
          <p:cNvPr id="13317" name="Picture 5" descr="j02868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50" y="3212976"/>
            <a:ext cx="4057828" cy="293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7FB9-FE0C-4305-81B6-9BDF50A5D540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01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Promotion (Communication)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44824"/>
            <a:ext cx="4038600" cy="42813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altLang="en-US" sz="2400" dirty="0"/>
              <a:t>Advertising</a:t>
            </a:r>
          </a:p>
          <a:p>
            <a:pPr>
              <a:lnSpc>
                <a:spcPct val="110000"/>
              </a:lnSpc>
            </a:pPr>
            <a:r>
              <a:rPr lang="en-GB" altLang="en-US" sz="2400" dirty="0"/>
              <a:t>Personal selling</a:t>
            </a:r>
          </a:p>
          <a:p>
            <a:pPr>
              <a:lnSpc>
                <a:spcPct val="110000"/>
              </a:lnSpc>
            </a:pPr>
            <a:r>
              <a:rPr lang="en-GB" altLang="en-US" sz="2400" dirty="0"/>
              <a:t>Sales promotion</a:t>
            </a:r>
          </a:p>
          <a:p>
            <a:pPr>
              <a:lnSpc>
                <a:spcPct val="110000"/>
              </a:lnSpc>
            </a:pPr>
            <a:r>
              <a:rPr lang="en-GB" altLang="en-US" sz="2400" dirty="0"/>
              <a:t>Public relations</a:t>
            </a:r>
          </a:p>
          <a:p>
            <a:pPr>
              <a:lnSpc>
                <a:spcPct val="110000"/>
              </a:lnSpc>
            </a:pPr>
            <a:r>
              <a:rPr lang="en-GB" altLang="en-US" sz="2400" dirty="0"/>
              <a:t>Direct Marketing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© Marketing Tutors Ltd</a:t>
            </a:r>
            <a:endParaRPr lang="en-US" altLang="en-US"/>
          </a:p>
        </p:txBody>
      </p:sp>
      <p:pic>
        <p:nvPicPr>
          <p:cNvPr id="15366" name="Picture 6" descr="j025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844824"/>
            <a:ext cx="4104891" cy="37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5B98-04A3-4EBB-A453-2804BBCD1A75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0681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2260</TotalTime>
  <Words>511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Garamond</vt:lpstr>
      <vt:lpstr>Wingdings</vt:lpstr>
      <vt:lpstr>Savon</vt:lpstr>
      <vt:lpstr>DTP3033N Technopreneurship</vt:lpstr>
      <vt:lpstr>Learning outcome</vt:lpstr>
      <vt:lpstr>The Marketing Mix</vt:lpstr>
      <vt:lpstr>The Marketing Mix</vt:lpstr>
      <vt:lpstr>What is A Mix?</vt:lpstr>
      <vt:lpstr>What are the tools?</vt:lpstr>
      <vt:lpstr>Product</vt:lpstr>
      <vt:lpstr>Price</vt:lpstr>
      <vt:lpstr>Promotion (Communication)</vt:lpstr>
      <vt:lpstr>Place (Distribution)</vt:lpstr>
      <vt:lpstr>The Seven P’s</vt:lpstr>
      <vt:lpstr>People</vt:lpstr>
      <vt:lpstr>Process</vt:lpstr>
      <vt:lpstr>Physical Evidence - ambience</vt:lpstr>
      <vt:lpstr>Combining the Mix</vt:lpstr>
      <vt:lpstr>Combining the Mix</vt:lpstr>
      <vt:lpstr>Task</vt:lpstr>
      <vt:lpstr>Relate to Your Company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226</cp:revision>
  <cp:lastPrinted>2013-04-04T06:02:18Z</cp:lastPrinted>
  <dcterms:created xsi:type="dcterms:W3CDTF">2011-03-07T07:41:13Z</dcterms:created>
  <dcterms:modified xsi:type="dcterms:W3CDTF">2022-09-11T09:06:15Z</dcterms:modified>
</cp:coreProperties>
</file>