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h1G+c2Aqm01WgVBvQpa1FdFZ5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586aef8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586aef8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c4ba84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c5c4ba84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5aa1d711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c5aa1d71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c4ba84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c5c4ba84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93f6df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693f6df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93f6df9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693f6df9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941803f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6941803f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b0854b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b0854b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eb0854b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eb0854b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c205b564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6c205b56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c4ba84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c5c4ba84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3" name="Google Shape;33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4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7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3" name="Google Shape;43;p1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545800"/>
            <a:ext cx="59331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Business Intelligence System for Global Sales Analysis and Customer Segmentation</a:t>
            </a:r>
            <a:endParaRPr sz="3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324944" y="4125300"/>
            <a:ext cx="4110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[AT 82 - DSAI] Business Intelligence and Analytics (BI&amp;A)</a:t>
            </a:r>
            <a:endParaRPr sz="12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5568050" y="4133200"/>
            <a:ext cx="3403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Presented by Group 7: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Nathas Sungworawongpana (st124323),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Wut Yee Aung                           (st124377),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Kyi Thin Nu                                (st124087)</a:t>
            </a:r>
            <a:endParaRPr sz="1200"/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85725" y="2606550"/>
            <a:ext cx="4309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Final </a:t>
            </a:r>
            <a:r>
              <a:rPr lang="en" sz="2400"/>
              <a:t>Project Presentation</a:t>
            </a:r>
            <a:endParaRPr sz="2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079722" y="4558200"/>
            <a:ext cx="2228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18</a:t>
            </a:r>
            <a:r>
              <a:rPr lang="en" sz="1200"/>
              <a:t>. April. 2024 (Thursday)</a:t>
            </a:r>
            <a:endParaRPr sz="1200"/>
          </a:p>
        </p:txBody>
      </p:sp>
      <p:cxnSp>
        <p:nvCxnSpPr>
          <p:cNvPr id="90" name="Google Shape;90;p1"/>
          <p:cNvCxnSpPr/>
          <p:nvPr/>
        </p:nvCxnSpPr>
        <p:spPr>
          <a:xfrm flipH="1" rot="10800000">
            <a:off x="966475" y="3126750"/>
            <a:ext cx="1794600" cy="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586aef8c2_0_3"/>
          <p:cNvSpPr txBox="1"/>
          <p:nvPr>
            <p:ph type="title"/>
          </p:nvPr>
        </p:nvSpPr>
        <p:spPr>
          <a:xfrm>
            <a:off x="4572000" y="465225"/>
            <a:ext cx="457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solidFill>
                  <a:schemeClr val="lt1"/>
                </a:solidFill>
              </a:rPr>
              <a:t>Customer Dashboard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0" name="Google Shape;150;g2c586aef8c2_0_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1" name="Google Shape;151;g2c586aef8c2_0_3"/>
          <p:cNvSpPr txBox="1"/>
          <p:nvPr/>
        </p:nvSpPr>
        <p:spPr>
          <a:xfrm>
            <a:off x="4748400" y="1828150"/>
            <a:ext cx="421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KPI according to selected date and period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Active user count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Quarterly Active vs Churn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10 countries by </a:t>
            </a: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retention rate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retention trend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2c586aef8c2_0_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BI Dashboard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c5c4ba840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00" y="0"/>
            <a:ext cx="671941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5aa1d7114_0_6"/>
          <p:cNvSpPr txBox="1"/>
          <p:nvPr>
            <p:ph type="title"/>
          </p:nvPr>
        </p:nvSpPr>
        <p:spPr>
          <a:xfrm>
            <a:off x="4572000" y="465225"/>
            <a:ext cx="45720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solidFill>
                  <a:srgbClr val="FFFFFF"/>
                </a:solidFill>
              </a:rPr>
              <a:t>Customer Segmentation Dashboard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3" name="Google Shape;163;g2c5aa1d7114_0_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4" name="Google Shape;164;g2c5aa1d7114_0_6"/>
          <p:cNvSpPr txBox="1"/>
          <p:nvPr/>
        </p:nvSpPr>
        <p:spPr>
          <a:xfrm>
            <a:off x="4748400" y="1828150"/>
            <a:ext cx="4219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Quarterly UU with Segment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UU Segment Movement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2c5aa1d7114_0_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BI Dashboard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c5c4ba840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00" y="0"/>
            <a:ext cx="68063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3f6df9ce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g2693f6df9ce_0_0"/>
          <p:cNvSpPr txBox="1"/>
          <p:nvPr/>
        </p:nvSpPr>
        <p:spPr>
          <a:xfrm>
            <a:off x="536550" y="1591150"/>
            <a:ext cx="76596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76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 system can provide either traditional or interactive reporting to assist organization in decision making.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Enables the analysis of historical data to address business questions.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Predictive and Prescriptive analysis support data-driven decision-making system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customer segmentation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93f6df9ce_0_7"/>
          <p:cNvSpPr txBox="1"/>
          <p:nvPr>
            <p:ph type="title"/>
          </p:nvPr>
        </p:nvSpPr>
        <p:spPr>
          <a:xfrm>
            <a:off x="311700" y="10568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 Domain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1722775" y="1766850"/>
            <a:ext cx="5027700" cy="80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 Intelligence System for Global Sales Data Analysis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697275" y="3149625"/>
            <a:ext cx="5078700" cy="7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Support System for the Customer Segmentation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4939500" y="425550"/>
            <a:ext cx="38370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For the data sources, we will use the dataset that is provided from the paper, “</a:t>
            </a:r>
            <a:r>
              <a:rPr b="1" lang="en" sz="1200"/>
              <a:t>Online Retail Dataset II (</a:t>
            </a:r>
            <a:r>
              <a:rPr lang="en" sz="1200"/>
              <a:t>Chongkolnee R. et. al. (2023))”.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dataset contains 2 years of sales data (Year 2009-2010 and Year 2010-2011) including total 1,067,371 samples and 8 features.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Features: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Invoice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Stock Code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Description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Quantity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InvoiceDate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Price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CustomerID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Country</a:t>
            </a:r>
            <a:endParaRPr/>
          </a:p>
        </p:txBody>
      </p:sp>
      <p:sp>
        <p:nvSpPr>
          <p:cNvPr id="104" name="Google Shape;104;p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Data 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41803fd3_1_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10" name="Google Shape;110;g26941803fd3_1_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1" name="Google Shape;111;g26941803fd3_1_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g26941803fd3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0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b0854bbf_0_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Model Implementation</a:t>
            </a:r>
            <a:endParaRPr/>
          </a:p>
        </p:txBody>
      </p:sp>
      <p:sp>
        <p:nvSpPr>
          <p:cNvPr id="118" name="Google Shape;118;g26eb0854bbf_0_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Recency score: Calculated as the time difference, in days, between each purchase date and the end date of the quarter. This approach enables quarterly analysis.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Revenue calculation: Determined by multiplying the quantity and price for each entry.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Data grouping: Entries were grouped into quarterly time frames spanning from 2009Q4 to 2011Q4.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For each quarter: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Recency score: Selected from the most recent order, identified by the lowest date difference.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Revenue score: Computed as the sum of revenue for each customer and quarter.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Frequency score: Derived from the count of distinct invoices received by each customer during the quarter.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eb0854bbf_0_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Scores and Segmentation</a:t>
            </a:r>
            <a:endParaRPr/>
          </a:p>
        </p:txBody>
      </p:sp>
      <p:sp>
        <p:nvSpPr>
          <p:cNvPr id="124" name="Google Shape;124;g26eb0854bbf_0_9"/>
          <p:cNvSpPr txBox="1"/>
          <p:nvPr>
            <p:ph idx="1" type="body"/>
          </p:nvPr>
        </p:nvSpPr>
        <p:spPr>
          <a:xfrm>
            <a:off x="311700" y="12298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Scoring Methodology: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We assign discrete scores ranging from 1 to 5 for recency, frequency, and monetary value, based on five quantiles.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These scores are combined into a three-digit score, with each digit representing R, F, and M scores, respectively.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Segmentation: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Among the possible 125 distinct scores, we assign them into 5 segments according to predefined groups: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Champion: High scores across all three dimensions (e.g., 555, 554).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Loyal Customer: High scores in some dimensions, indicating consistent engagement (e.g., 543, 444).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Need Attention: Moderate scores in certain dimensions, suggesting potential for improvement (e.g., 525, 434).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Losing: Low scores across multiple dimensions, indicating declining engagement (e.g., 331, 221).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New Customer: Initial engagement, reflected in specific score combinations (e.g., 512, 411).</a:t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c205b5645_0_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BI Dashboard</a:t>
            </a:r>
            <a:endParaRPr sz="3000"/>
          </a:p>
        </p:txBody>
      </p:sp>
      <p:sp>
        <p:nvSpPr>
          <p:cNvPr id="130" name="Google Shape;130;g26c205b5645_0_1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g26c205b5645_0_19"/>
          <p:cNvSpPr txBox="1"/>
          <p:nvPr/>
        </p:nvSpPr>
        <p:spPr>
          <a:xfrm>
            <a:off x="5143475" y="2067600"/>
            <a:ext cx="3496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 Performance Dashboard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Dashboard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Customer Segmentation Dashboard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600" y="444050"/>
            <a:ext cx="457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solidFill>
                  <a:schemeClr val="lt1"/>
                </a:solidFill>
              </a:rPr>
              <a:t>Sales Performance Dashboard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4648200" y="1679950"/>
            <a:ext cx="4420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amount KPI according to selected date, period and region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sales amount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</a:t>
            </a: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Trend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by region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10 countries by sales amount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10 product by sales amount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BI Dashboard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c5c4ba840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13" y="0"/>
            <a:ext cx="6878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