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hU7sDZL59Ja3OCEO0Dt89GavJn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c205b564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6c205b564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5aa1d711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c5aa1d711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5c4ba84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5c4ba84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5c4ba84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5c4ba84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5aa1d71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5aa1d71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5aa1d71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5aa1d71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5c4ba84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5c4ba84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586aef8c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c586aef8c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5c4ba84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5c4ba84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93f6df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693f6df9c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93f6df9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693f6df9c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c205b564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c205b56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941803f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6941803fd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c205b56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c205b56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4"/>
          <p:cNvGrpSpPr/>
          <p:nvPr/>
        </p:nvGrpSpPr>
        <p:grpSpPr>
          <a:xfrm>
            <a:off x="6098378" y="5"/>
            <a:ext cx="3045625" cy="2030570"/>
            <a:chOff x="6098378" y="5"/>
            <a:chExt cx="3045625" cy="2030570"/>
          </a:xfrm>
        </p:grpSpPr>
        <p:sp>
          <p:nvSpPr>
            <p:cNvPr id="11" name="Google Shape;1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69" name="Shape 69"/>
        <p:cNvGrpSpPr/>
        <p:nvPr/>
      </p:nvGrpSpPr>
      <p:grpSpPr>
        <a:xfrm>
          <a:off x="0" y="0"/>
          <a:ext cx="0" cy="0"/>
          <a:chOff x="0" y="0"/>
          <a:chExt cx="0" cy="0"/>
        </a:xfrm>
      </p:grpSpPr>
      <p:grpSp>
        <p:nvGrpSpPr>
          <p:cNvPr id="70" name="Google Shape;70;p22"/>
          <p:cNvGrpSpPr/>
          <p:nvPr/>
        </p:nvGrpSpPr>
        <p:grpSpPr>
          <a:xfrm>
            <a:off x="6098378" y="5"/>
            <a:ext cx="3045625" cy="2030570"/>
            <a:chOff x="6098378" y="5"/>
            <a:chExt cx="3045625" cy="2030570"/>
          </a:xfrm>
        </p:grpSpPr>
        <p:sp>
          <p:nvSpPr>
            <p:cNvPr id="71" name="Google Shape;71;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7" name="Google Shape;77;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2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0" name="Google Shape;80;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1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1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9" name="Shape 29"/>
        <p:cNvGrpSpPr/>
        <p:nvPr/>
      </p:nvGrpSpPr>
      <p:grpSpPr>
        <a:xfrm>
          <a:off x="0" y="0"/>
          <a:ext cx="0" cy="0"/>
          <a:chOff x="0" y="0"/>
          <a:chExt cx="0" cy="0"/>
        </a:xfrm>
      </p:grpSpPr>
      <p:grpSp>
        <p:nvGrpSpPr>
          <p:cNvPr id="30" name="Google Shape;30;p24"/>
          <p:cNvGrpSpPr/>
          <p:nvPr/>
        </p:nvGrpSpPr>
        <p:grpSpPr>
          <a:xfrm>
            <a:off x="6098378" y="5"/>
            <a:ext cx="3045625" cy="2030570"/>
            <a:chOff x="6098378" y="5"/>
            <a:chExt cx="3045625" cy="2030570"/>
          </a:xfrm>
        </p:grpSpPr>
        <p:sp>
          <p:nvSpPr>
            <p:cNvPr id="31" name="Google Shape;31;p2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37" name="Google Shape;37;p2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38" name="Google Shape;38;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grpSp>
        <p:nvGrpSpPr>
          <p:cNvPr id="40" name="Google Shape;40;p17"/>
          <p:cNvGrpSpPr/>
          <p:nvPr/>
        </p:nvGrpSpPr>
        <p:grpSpPr>
          <a:xfrm>
            <a:off x="0" y="3903669"/>
            <a:ext cx="9144000" cy="1239925"/>
            <a:chOff x="0" y="3903669"/>
            <a:chExt cx="9144000" cy="1239925"/>
          </a:xfrm>
        </p:grpSpPr>
        <p:sp>
          <p:nvSpPr>
            <p:cNvPr id="41" name="Google Shape;41;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p19"/>
          <p:cNvGrpSpPr/>
          <p:nvPr/>
        </p:nvGrpSpPr>
        <p:grpSpPr>
          <a:xfrm>
            <a:off x="6098378" y="5"/>
            <a:ext cx="3045625" cy="2030570"/>
            <a:chOff x="6098378" y="5"/>
            <a:chExt cx="3045625" cy="2030570"/>
          </a:xfrm>
        </p:grpSpPr>
        <p:sp>
          <p:nvSpPr>
            <p:cNvPr id="53" name="Google Shape;53;p1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59" name="Google Shape;59;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3" name="Google Shape;63;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4" name="Google Shape;64;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sciencedirect.com/science/article/pii/S0957417423019516?via%3Dihub"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545800"/>
            <a:ext cx="5933100" cy="155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Business Intelligence System for Global Sales Analysis and Customer Segmentation</a:t>
            </a:r>
            <a:endParaRPr sz="3000"/>
          </a:p>
        </p:txBody>
      </p:sp>
      <p:sp>
        <p:nvSpPr>
          <p:cNvPr id="86" name="Google Shape;86;p1"/>
          <p:cNvSpPr txBox="1"/>
          <p:nvPr>
            <p:ph idx="1" type="subTitle"/>
          </p:nvPr>
        </p:nvSpPr>
        <p:spPr>
          <a:xfrm>
            <a:off x="324944" y="4125300"/>
            <a:ext cx="41106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[AT 82 - DSAI] Business Intelligence and Analytics (BI&amp;A)</a:t>
            </a:r>
            <a:endParaRPr sz="1200"/>
          </a:p>
        </p:txBody>
      </p:sp>
      <p:sp>
        <p:nvSpPr>
          <p:cNvPr id="87" name="Google Shape;87;p1"/>
          <p:cNvSpPr txBox="1"/>
          <p:nvPr>
            <p:ph idx="1" type="subTitle"/>
          </p:nvPr>
        </p:nvSpPr>
        <p:spPr>
          <a:xfrm>
            <a:off x="5568050" y="4133200"/>
            <a:ext cx="3403200" cy="8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Presented by Group 7:</a:t>
            </a:r>
            <a:endParaRPr sz="1200"/>
          </a:p>
          <a:p>
            <a:pPr indent="0" lvl="0" marL="0" rtl="0" algn="l">
              <a:lnSpc>
                <a:spcPct val="100000"/>
              </a:lnSpc>
              <a:spcBef>
                <a:spcPts val="0"/>
              </a:spcBef>
              <a:spcAft>
                <a:spcPts val="0"/>
              </a:spcAft>
              <a:buSzPts val="2100"/>
              <a:buNone/>
            </a:pPr>
            <a:r>
              <a:rPr lang="en" sz="1200"/>
              <a:t>Nathas Sungworawongpana (st124323),</a:t>
            </a:r>
            <a:endParaRPr sz="1200"/>
          </a:p>
          <a:p>
            <a:pPr indent="0" lvl="0" marL="0" rtl="0" algn="l">
              <a:lnSpc>
                <a:spcPct val="100000"/>
              </a:lnSpc>
              <a:spcBef>
                <a:spcPts val="0"/>
              </a:spcBef>
              <a:spcAft>
                <a:spcPts val="0"/>
              </a:spcAft>
              <a:buSzPts val="2100"/>
              <a:buNone/>
            </a:pPr>
            <a:r>
              <a:rPr lang="en" sz="1200"/>
              <a:t>Wut Yee Aung                           (st124377),</a:t>
            </a:r>
            <a:endParaRPr sz="1200"/>
          </a:p>
          <a:p>
            <a:pPr indent="0" lvl="0" marL="0" rtl="0" algn="l">
              <a:lnSpc>
                <a:spcPct val="100000"/>
              </a:lnSpc>
              <a:spcBef>
                <a:spcPts val="0"/>
              </a:spcBef>
              <a:spcAft>
                <a:spcPts val="0"/>
              </a:spcAft>
              <a:buSzPts val="2100"/>
              <a:buNone/>
            </a:pPr>
            <a:r>
              <a:rPr lang="en" sz="1200"/>
              <a:t>Kyi Thin Nu                                (st124087)</a:t>
            </a:r>
            <a:endParaRPr sz="1200"/>
          </a:p>
        </p:txBody>
      </p:sp>
      <p:sp>
        <p:nvSpPr>
          <p:cNvPr id="88" name="Google Shape;88;p1"/>
          <p:cNvSpPr txBox="1"/>
          <p:nvPr>
            <p:ph type="ctrTitle"/>
          </p:nvPr>
        </p:nvSpPr>
        <p:spPr>
          <a:xfrm>
            <a:off x="685725" y="2606550"/>
            <a:ext cx="3523500" cy="50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Project Progress Report</a:t>
            </a:r>
            <a:endParaRPr sz="2400"/>
          </a:p>
        </p:txBody>
      </p:sp>
      <p:sp>
        <p:nvSpPr>
          <p:cNvPr id="89" name="Google Shape;89;p1"/>
          <p:cNvSpPr txBox="1"/>
          <p:nvPr>
            <p:ph idx="1" type="subTitle"/>
          </p:nvPr>
        </p:nvSpPr>
        <p:spPr>
          <a:xfrm>
            <a:off x="2079722" y="4558200"/>
            <a:ext cx="22284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23</a:t>
            </a:r>
            <a:r>
              <a:rPr lang="en" sz="1200"/>
              <a:t>. March. 2024 (Saturday)</a:t>
            </a:r>
            <a:endParaRPr sz="1200"/>
          </a:p>
        </p:txBody>
      </p:sp>
      <p:cxnSp>
        <p:nvCxnSpPr>
          <p:cNvPr id="90" name="Google Shape;90;p1"/>
          <p:cNvCxnSpPr/>
          <p:nvPr/>
        </p:nvCxnSpPr>
        <p:spPr>
          <a:xfrm flipH="1" rot="10800000">
            <a:off x="966475" y="3126750"/>
            <a:ext cx="1794600" cy="93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c205b5645_0_1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t>BI Dashboard</a:t>
            </a:r>
            <a:endParaRPr sz="3000"/>
          </a:p>
        </p:txBody>
      </p:sp>
      <p:sp>
        <p:nvSpPr>
          <p:cNvPr id="156" name="Google Shape;156;g26c205b5645_0_19"/>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 growth</a:t>
            </a:r>
            <a:endParaRPr sz="1300">
              <a:solidFill>
                <a:schemeClr val="dk1"/>
              </a:solidFill>
            </a:endParaRPr>
          </a:p>
        </p:txBody>
      </p:sp>
      <p:sp>
        <p:nvSpPr>
          <p:cNvPr id="157" name="Google Shape;157;g26c205b5645_0_19"/>
          <p:cNvSpPr txBox="1"/>
          <p:nvPr/>
        </p:nvSpPr>
        <p:spPr>
          <a:xfrm>
            <a:off x="5143475" y="2067600"/>
            <a:ext cx="3496800" cy="895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500"/>
              </a:spcBef>
              <a:spcAft>
                <a:spcPts val="0"/>
              </a:spcAft>
              <a:buClr>
                <a:schemeClr val="lt1"/>
              </a:buClr>
              <a:buSzPts val="1400"/>
              <a:buChar char="●"/>
            </a:pPr>
            <a:r>
              <a:rPr lang="en">
                <a:solidFill>
                  <a:schemeClr val="lt1"/>
                </a:solidFill>
              </a:rPr>
              <a:t>Customer </a:t>
            </a:r>
            <a:r>
              <a:rPr lang="en">
                <a:solidFill>
                  <a:schemeClr val="lt1"/>
                </a:solidFill>
              </a:rPr>
              <a:t>Segmentation</a:t>
            </a:r>
            <a:r>
              <a:rPr lang="en">
                <a:solidFill>
                  <a:schemeClr val="lt1"/>
                </a:solidFill>
              </a:rPr>
              <a:t> Dashboard</a:t>
            </a:r>
            <a:endParaRPr>
              <a:solidFill>
                <a:schemeClr val="lt1"/>
              </a:solidFill>
            </a:endParaRPr>
          </a:p>
          <a:p>
            <a:pPr indent="-317500" lvl="0" marL="457200" rtl="0" algn="just">
              <a:lnSpc>
                <a:spcPct val="115000"/>
              </a:lnSpc>
              <a:spcBef>
                <a:spcPts val="0"/>
              </a:spcBef>
              <a:spcAft>
                <a:spcPts val="0"/>
              </a:spcAft>
              <a:buClr>
                <a:schemeClr val="lt1"/>
              </a:buClr>
              <a:buSzPts val="1400"/>
              <a:buChar char="●"/>
            </a:pPr>
            <a:r>
              <a:rPr lang="en">
                <a:solidFill>
                  <a:schemeClr val="lt1"/>
                </a:solidFill>
              </a:rPr>
              <a:t>Sales Performance Dashboard</a:t>
            </a:r>
            <a:endParaRPr>
              <a:solidFill>
                <a:schemeClr val="lt1"/>
              </a:solidFill>
            </a:endParaRPr>
          </a:p>
          <a:p>
            <a:pPr indent="-317500" lvl="0" marL="457200" rtl="0" algn="just">
              <a:lnSpc>
                <a:spcPct val="115000"/>
              </a:lnSpc>
              <a:spcBef>
                <a:spcPts val="0"/>
              </a:spcBef>
              <a:spcAft>
                <a:spcPts val="0"/>
              </a:spcAft>
              <a:buClr>
                <a:schemeClr val="lt1"/>
              </a:buClr>
              <a:buSzPts val="1400"/>
              <a:buChar char="●"/>
            </a:pPr>
            <a:r>
              <a:rPr lang="en">
                <a:solidFill>
                  <a:schemeClr val="lt1"/>
                </a:solidFill>
              </a:rPr>
              <a:t>Customer Dashboard</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5aa1d7114_0_6"/>
          <p:cNvSpPr txBox="1"/>
          <p:nvPr>
            <p:ph type="title"/>
          </p:nvPr>
        </p:nvSpPr>
        <p:spPr>
          <a:xfrm>
            <a:off x="4572000" y="465225"/>
            <a:ext cx="4572000" cy="93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400">
                <a:solidFill>
                  <a:srgbClr val="FFFFFF"/>
                </a:solidFill>
              </a:rPr>
              <a:t>Customer Segmentation Dashboard</a:t>
            </a:r>
            <a:endParaRPr sz="2400">
              <a:solidFill>
                <a:schemeClr val="lt1"/>
              </a:solidFill>
            </a:endParaRPr>
          </a:p>
        </p:txBody>
      </p:sp>
      <p:sp>
        <p:nvSpPr>
          <p:cNvPr id="163" name="Google Shape;163;g2c5aa1d7114_0_6"/>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 growth</a:t>
            </a:r>
            <a:endParaRPr sz="1300">
              <a:solidFill>
                <a:schemeClr val="dk1"/>
              </a:solidFill>
            </a:endParaRPr>
          </a:p>
        </p:txBody>
      </p:sp>
      <p:sp>
        <p:nvSpPr>
          <p:cNvPr id="164" name="Google Shape;164;g2c5aa1d7114_0_6"/>
          <p:cNvSpPr txBox="1"/>
          <p:nvPr/>
        </p:nvSpPr>
        <p:spPr>
          <a:xfrm>
            <a:off x="4748400" y="1828150"/>
            <a:ext cx="4219200" cy="25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Customer Segmentation according to revenue from each customer. Score 0 is for non-purchaser in a quarter and Score 1-5 is given based on percentiles of revenue.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rgbClr val="FFFFFF"/>
                </a:solidFill>
                <a:latin typeface="Roboto"/>
                <a:ea typeface="Roboto"/>
                <a:cs typeface="Roboto"/>
                <a:sym typeface="Roboto"/>
              </a:rPr>
              <a:t>Customer retention rate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rgbClr val="FFFFFF"/>
                </a:solidFill>
                <a:latin typeface="Roboto"/>
                <a:ea typeface="Roboto"/>
                <a:cs typeface="Roboto"/>
                <a:sym typeface="Roboto"/>
              </a:rPr>
              <a:t>Customer churning rate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rgbClr val="FFFFFF"/>
                </a:solidFill>
                <a:latin typeface="Roboto"/>
                <a:ea typeface="Roboto"/>
                <a:cs typeface="Roboto"/>
                <a:sym typeface="Roboto"/>
              </a:rPr>
              <a:t>Customer comeback rate</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rgbClr val="FFFFFF"/>
                </a:solidFill>
                <a:latin typeface="Roboto"/>
                <a:ea typeface="Roboto"/>
                <a:cs typeface="Roboto"/>
                <a:sym typeface="Roboto"/>
              </a:rPr>
              <a:t>Customer increasing/decreasing purchase</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65" name="Google Shape;165;g2c5aa1d7114_0_6"/>
          <p:cNvPicPr preferRelativeResize="0"/>
          <p:nvPr/>
        </p:nvPicPr>
        <p:blipFill>
          <a:blip r:embed="rId3">
            <a:alphaModFix/>
          </a:blip>
          <a:stretch>
            <a:fillRect/>
          </a:stretch>
        </p:blipFill>
        <p:spPr>
          <a:xfrm>
            <a:off x="728175" y="133500"/>
            <a:ext cx="2961525" cy="2336550"/>
          </a:xfrm>
          <a:prstGeom prst="rect">
            <a:avLst/>
          </a:prstGeom>
          <a:noFill/>
          <a:ln>
            <a:noFill/>
          </a:ln>
        </p:spPr>
      </p:pic>
      <p:pic>
        <p:nvPicPr>
          <p:cNvPr id="166" name="Google Shape;166;g2c5aa1d7114_0_6"/>
          <p:cNvPicPr preferRelativeResize="0"/>
          <p:nvPr/>
        </p:nvPicPr>
        <p:blipFill>
          <a:blip r:embed="rId4">
            <a:alphaModFix/>
          </a:blip>
          <a:stretch>
            <a:fillRect/>
          </a:stretch>
        </p:blipFill>
        <p:spPr>
          <a:xfrm>
            <a:off x="728175" y="2571750"/>
            <a:ext cx="2961525" cy="2257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2c5c4ba8403_0_20"/>
          <p:cNvPicPr preferRelativeResize="0"/>
          <p:nvPr/>
        </p:nvPicPr>
        <p:blipFill>
          <a:blip r:embed="rId3">
            <a:alphaModFix/>
          </a:blip>
          <a:stretch>
            <a:fillRect/>
          </a:stretch>
        </p:blipFill>
        <p:spPr>
          <a:xfrm>
            <a:off x="1458425" y="152400"/>
            <a:ext cx="622715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c5c4ba8403_0_25"/>
          <p:cNvPicPr preferRelativeResize="0"/>
          <p:nvPr/>
        </p:nvPicPr>
        <p:blipFill>
          <a:blip r:embed="rId3">
            <a:alphaModFix/>
          </a:blip>
          <a:stretch>
            <a:fillRect/>
          </a:stretch>
        </p:blipFill>
        <p:spPr>
          <a:xfrm>
            <a:off x="1476688" y="152400"/>
            <a:ext cx="6190625"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2c5aa1d7114_0_21"/>
          <p:cNvPicPr preferRelativeResize="0"/>
          <p:nvPr/>
        </p:nvPicPr>
        <p:blipFill>
          <a:blip r:embed="rId3">
            <a:alphaModFix/>
          </a:blip>
          <a:stretch>
            <a:fillRect/>
          </a:stretch>
        </p:blipFill>
        <p:spPr>
          <a:xfrm>
            <a:off x="1476688" y="152400"/>
            <a:ext cx="6190625"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2c5aa1d7114_0_25"/>
          <p:cNvPicPr preferRelativeResize="0"/>
          <p:nvPr/>
        </p:nvPicPr>
        <p:blipFill>
          <a:blip r:embed="rId3">
            <a:alphaModFix/>
          </a:blip>
          <a:stretch>
            <a:fillRect/>
          </a:stretch>
        </p:blipFill>
        <p:spPr>
          <a:xfrm>
            <a:off x="1417625" y="152400"/>
            <a:ext cx="6308746" cy="4838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4572600" y="444050"/>
            <a:ext cx="4572000" cy="59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400">
                <a:solidFill>
                  <a:schemeClr val="lt1"/>
                </a:solidFill>
              </a:rPr>
              <a:t>Sales Performance Dashboard</a:t>
            </a:r>
            <a:endParaRPr sz="2400">
              <a:solidFill>
                <a:schemeClr val="lt1"/>
              </a:solidFill>
            </a:endParaRPr>
          </a:p>
        </p:txBody>
      </p:sp>
      <p:sp>
        <p:nvSpPr>
          <p:cNvPr id="192" name="Google Shape;192;p9"/>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 growth</a:t>
            </a:r>
            <a:endParaRPr sz="1300">
              <a:solidFill>
                <a:schemeClr val="dk1"/>
              </a:solidFill>
            </a:endParaRPr>
          </a:p>
        </p:txBody>
      </p:sp>
      <p:sp>
        <p:nvSpPr>
          <p:cNvPr id="193" name="Google Shape;193;p9"/>
          <p:cNvSpPr txBox="1"/>
          <p:nvPr/>
        </p:nvSpPr>
        <p:spPr>
          <a:xfrm>
            <a:off x="4648200" y="1679950"/>
            <a:ext cx="4420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Sales amount KPI according to selected date, period and region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Total sales amount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Sales Trend</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Sales by region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Top 10 countries by sales amount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Top 10 product by sales amount</a:t>
            </a:r>
            <a:endParaRPr>
              <a:solidFill>
                <a:schemeClr val="lt1"/>
              </a:solidFill>
              <a:latin typeface="Roboto"/>
              <a:ea typeface="Roboto"/>
              <a:cs typeface="Roboto"/>
              <a:sym typeface="Roboto"/>
            </a:endParaRPr>
          </a:p>
        </p:txBody>
      </p:sp>
      <p:pic>
        <p:nvPicPr>
          <p:cNvPr id="194" name="Google Shape;194;p9"/>
          <p:cNvPicPr preferRelativeResize="0"/>
          <p:nvPr/>
        </p:nvPicPr>
        <p:blipFill>
          <a:blip r:embed="rId3">
            <a:alphaModFix/>
          </a:blip>
          <a:stretch>
            <a:fillRect/>
          </a:stretch>
        </p:blipFill>
        <p:spPr>
          <a:xfrm>
            <a:off x="87600" y="1008834"/>
            <a:ext cx="4420803" cy="3250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2c5c4ba8403_0_8"/>
          <p:cNvPicPr preferRelativeResize="0"/>
          <p:nvPr/>
        </p:nvPicPr>
        <p:blipFill>
          <a:blip r:embed="rId3">
            <a:alphaModFix/>
          </a:blip>
          <a:stretch>
            <a:fillRect/>
          </a:stretch>
        </p:blipFill>
        <p:spPr>
          <a:xfrm>
            <a:off x="1074703" y="0"/>
            <a:ext cx="6994596" cy="5143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586aef8c2_0_3"/>
          <p:cNvSpPr txBox="1"/>
          <p:nvPr>
            <p:ph type="title"/>
          </p:nvPr>
        </p:nvSpPr>
        <p:spPr>
          <a:xfrm>
            <a:off x="4572000" y="465225"/>
            <a:ext cx="4572000" cy="59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400">
                <a:solidFill>
                  <a:schemeClr val="lt1"/>
                </a:solidFill>
              </a:rPr>
              <a:t>Customer</a:t>
            </a:r>
            <a:r>
              <a:rPr lang="en" sz="2400">
                <a:solidFill>
                  <a:schemeClr val="lt1"/>
                </a:solidFill>
              </a:rPr>
              <a:t> Dashboard</a:t>
            </a:r>
            <a:endParaRPr sz="2400">
              <a:solidFill>
                <a:schemeClr val="lt1"/>
              </a:solidFill>
            </a:endParaRPr>
          </a:p>
        </p:txBody>
      </p:sp>
      <p:sp>
        <p:nvSpPr>
          <p:cNvPr id="205" name="Google Shape;205;g2c586aef8c2_0_3"/>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 growth</a:t>
            </a:r>
            <a:endParaRPr sz="1300">
              <a:solidFill>
                <a:schemeClr val="dk1"/>
              </a:solidFill>
            </a:endParaRPr>
          </a:p>
        </p:txBody>
      </p:sp>
      <p:sp>
        <p:nvSpPr>
          <p:cNvPr id="206" name="Google Shape;206;g2c586aef8c2_0_3"/>
          <p:cNvSpPr txBox="1"/>
          <p:nvPr/>
        </p:nvSpPr>
        <p:spPr>
          <a:xfrm>
            <a:off x="4748400" y="1828150"/>
            <a:ext cx="4219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Customer</a:t>
            </a:r>
            <a:r>
              <a:rPr lang="en">
                <a:solidFill>
                  <a:schemeClr val="lt1"/>
                </a:solidFill>
                <a:latin typeface="Roboto"/>
                <a:ea typeface="Roboto"/>
                <a:cs typeface="Roboto"/>
                <a:sym typeface="Roboto"/>
              </a:rPr>
              <a:t> KPI according to selected date and period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Active user count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Quarterly Active vs Churn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Customer by region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Customer retention rate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Customer retention trend</a:t>
            </a:r>
            <a:endParaRPr>
              <a:solidFill>
                <a:schemeClr val="lt1"/>
              </a:solidFill>
              <a:latin typeface="Roboto"/>
              <a:ea typeface="Roboto"/>
              <a:cs typeface="Roboto"/>
              <a:sym typeface="Roboto"/>
            </a:endParaRPr>
          </a:p>
        </p:txBody>
      </p:sp>
      <p:pic>
        <p:nvPicPr>
          <p:cNvPr id="207" name="Google Shape;207;g2c586aef8c2_0_3"/>
          <p:cNvPicPr preferRelativeResize="0"/>
          <p:nvPr/>
        </p:nvPicPr>
        <p:blipFill>
          <a:blip r:embed="rId3">
            <a:alphaModFix/>
          </a:blip>
          <a:stretch>
            <a:fillRect/>
          </a:stretch>
        </p:blipFill>
        <p:spPr>
          <a:xfrm>
            <a:off x="75000" y="877226"/>
            <a:ext cx="4420801" cy="336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2c5c4ba8403_0_15"/>
          <p:cNvPicPr preferRelativeResize="0"/>
          <p:nvPr/>
        </p:nvPicPr>
        <p:blipFill>
          <a:blip r:embed="rId3">
            <a:alphaModFix/>
          </a:blip>
          <a:stretch>
            <a:fillRect/>
          </a:stretch>
        </p:blipFill>
        <p:spPr>
          <a:xfrm>
            <a:off x="927876" y="16200"/>
            <a:ext cx="6733748" cy="5127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 Domain</a:t>
            </a:r>
            <a:endParaRPr/>
          </a:p>
        </p:txBody>
      </p:sp>
      <p:sp>
        <p:nvSpPr>
          <p:cNvPr id="96" name="Google Shape;96;p4"/>
          <p:cNvSpPr txBox="1"/>
          <p:nvPr/>
        </p:nvSpPr>
        <p:spPr>
          <a:xfrm>
            <a:off x="1722775" y="1766850"/>
            <a:ext cx="5027700" cy="8049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Roboto"/>
                <a:ea typeface="Roboto"/>
                <a:cs typeface="Roboto"/>
                <a:sym typeface="Roboto"/>
              </a:rPr>
              <a:t>Business Intelligence System for Global Sales Data Analysis</a:t>
            </a:r>
            <a:endParaRPr b="0" i="0" sz="1800" u="none" cap="none" strike="noStrike">
              <a:solidFill>
                <a:schemeClr val="lt1"/>
              </a:solidFill>
              <a:latin typeface="Roboto"/>
              <a:ea typeface="Roboto"/>
              <a:cs typeface="Roboto"/>
              <a:sym typeface="Roboto"/>
            </a:endParaRPr>
          </a:p>
        </p:txBody>
      </p:sp>
      <p:sp>
        <p:nvSpPr>
          <p:cNvPr id="97" name="Google Shape;97;p4"/>
          <p:cNvSpPr txBox="1"/>
          <p:nvPr/>
        </p:nvSpPr>
        <p:spPr>
          <a:xfrm>
            <a:off x="1697275" y="3149625"/>
            <a:ext cx="5078700" cy="758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Roboto"/>
                <a:ea typeface="Roboto"/>
                <a:cs typeface="Roboto"/>
                <a:sym typeface="Roboto"/>
              </a:rPr>
              <a:t>Decision Support System for the Customer Segmentation</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693f6df9ce_0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218" name="Google Shape;218;g2693f6df9ce_0_0"/>
          <p:cNvSpPr txBox="1"/>
          <p:nvPr/>
        </p:nvSpPr>
        <p:spPr>
          <a:xfrm>
            <a:off x="536550" y="1591150"/>
            <a:ext cx="7659600" cy="1204800"/>
          </a:xfrm>
          <a:prstGeom prst="rect">
            <a:avLst/>
          </a:prstGeom>
          <a:noFill/>
          <a:ln>
            <a:noFill/>
          </a:ln>
        </p:spPr>
        <p:txBody>
          <a:bodyPr anchorCtr="0" anchor="t" bIns="91425" lIns="91425" spcFirstLastPara="1" rIns="91425" wrap="square" tIns="91425">
            <a:spAutoFit/>
          </a:bodyPr>
          <a:lstStyle/>
          <a:p>
            <a:pPr indent="-247650" lvl="0" marL="285750" marR="0" rtl="0" algn="l">
              <a:lnSpc>
                <a:spcPct val="115000"/>
              </a:lnSpc>
              <a:spcBef>
                <a:spcPts val="0"/>
              </a:spcBef>
              <a:spcAft>
                <a:spcPts val="0"/>
              </a:spcAft>
              <a:buClr>
                <a:schemeClr val="dk2"/>
              </a:buClr>
              <a:buSzPts val="1200"/>
              <a:buFont typeface="Roboto"/>
              <a:buChar char="●"/>
            </a:pPr>
            <a:r>
              <a:rPr b="0" i="0" lang="en" sz="1200" u="none" cap="none" strike="noStrike">
                <a:solidFill>
                  <a:schemeClr val="dk2"/>
                </a:solidFill>
                <a:latin typeface="Roboto"/>
                <a:ea typeface="Roboto"/>
                <a:cs typeface="Roboto"/>
                <a:sym typeface="Roboto"/>
              </a:rPr>
              <a:t>BI system can provide either traditional or interactive reporting to assist organization in decision making.</a:t>
            </a:r>
            <a:endParaRPr b="0" i="0" sz="1200" u="none" cap="none" strike="noStrike">
              <a:solidFill>
                <a:schemeClr val="dk2"/>
              </a:solidFill>
              <a:latin typeface="Roboto"/>
              <a:ea typeface="Roboto"/>
              <a:cs typeface="Roboto"/>
              <a:sym typeface="Roboto"/>
            </a:endParaRPr>
          </a:p>
          <a:p>
            <a:pPr indent="-247650" lvl="0" marL="285750" marR="0" rtl="0" algn="l">
              <a:lnSpc>
                <a:spcPct val="115000"/>
              </a:lnSpc>
              <a:spcBef>
                <a:spcPts val="1600"/>
              </a:spcBef>
              <a:spcAft>
                <a:spcPts val="0"/>
              </a:spcAft>
              <a:buClr>
                <a:schemeClr val="dk2"/>
              </a:buClr>
              <a:buSzPts val="1200"/>
              <a:buFont typeface="Roboto"/>
              <a:buChar char="●"/>
            </a:pPr>
            <a:r>
              <a:rPr b="0" i="0" lang="en" sz="1200" u="none" cap="none" strike="noStrike">
                <a:solidFill>
                  <a:schemeClr val="dk2"/>
                </a:solidFill>
                <a:latin typeface="Roboto"/>
                <a:ea typeface="Roboto"/>
                <a:cs typeface="Roboto"/>
                <a:sym typeface="Roboto"/>
              </a:rPr>
              <a:t>Enables the analysis of historical data to address business questions.</a:t>
            </a:r>
            <a:endParaRPr b="0" i="0" sz="1200" u="none" cap="none" strike="noStrike">
              <a:solidFill>
                <a:schemeClr val="dk2"/>
              </a:solidFill>
              <a:latin typeface="Roboto"/>
              <a:ea typeface="Roboto"/>
              <a:cs typeface="Roboto"/>
              <a:sym typeface="Roboto"/>
            </a:endParaRPr>
          </a:p>
          <a:p>
            <a:pPr indent="-247650" lvl="0" marL="285750" marR="0" rtl="0" algn="l">
              <a:lnSpc>
                <a:spcPct val="115000"/>
              </a:lnSpc>
              <a:spcBef>
                <a:spcPts val="1600"/>
              </a:spcBef>
              <a:spcAft>
                <a:spcPts val="1600"/>
              </a:spcAft>
              <a:buClr>
                <a:schemeClr val="dk2"/>
              </a:buClr>
              <a:buSzPts val="1200"/>
              <a:buFont typeface="Roboto"/>
              <a:buChar char="●"/>
            </a:pPr>
            <a:r>
              <a:rPr b="0" i="0" lang="en" sz="1200" u="none" cap="none" strike="noStrike">
                <a:solidFill>
                  <a:schemeClr val="dk2"/>
                </a:solidFill>
                <a:latin typeface="Roboto"/>
                <a:ea typeface="Roboto"/>
                <a:cs typeface="Roboto"/>
                <a:sym typeface="Roboto"/>
              </a:rPr>
              <a:t>Descriptive, Predictive and Prescriptive analysis support data-driven decision-making system.</a:t>
            </a:r>
            <a:endParaRPr b="0" i="0" sz="1200" u="none" cap="none" strike="noStrike">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693f6df9ce_0_7"/>
          <p:cNvSpPr txBox="1"/>
          <p:nvPr>
            <p:ph type="title"/>
          </p:nvPr>
        </p:nvSpPr>
        <p:spPr>
          <a:xfrm>
            <a:off x="311700" y="1056850"/>
            <a:ext cx="8520600" cy="203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Objective</a:t>
            </a:r>
            <a:endParaRPr/>
          </a:p>
        </p:txBody>
      </p:sp>
      <p:sp>
        <p:nvSpPr>
          <p:cNvPr id="103" name="Google Shape;103;p5"/>
          <p:cNvSpPr/>
          <p:nvPr/>
        </p:nvSpPr>
        <p:spPr>
          <a:xfrm>
            <a:off x="5015700" y="74310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Analyzing sales data across multiple countries.</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5015700" y="172935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Creating an interactive BI dashboard for real-time insights.</a:t>
            </a:r>
            <a:endParaRPr b="0" i="0" sz="1200" u="none" cap="none" strike="noStrike">
              <a:solidFill>
                <a:schemeClr val="lt1"/>
              </a:solidFill>
              <a:latin typeface="Roboto"/>
              <a:ea typeface="Roboto"/>
              <a:cs typeface="Roboto"/>
              <a:sym typeface="Roboto"/>
            </a:endParaRPr>
          </a:p>
        </p:txBody>
      </p:sp>
      <p:sp>
        <p:nvSpPr>
          <p:cNvPr id="105" name="Google Shape;105;p5"/>
          <p:cNvSpPr/>
          <p:nvPr/>
        </p:nvSpPr>
        <p:spPr>
          <a:xfrm>
            <a:off x="5015700" y="2701725"/>
            <a:ext cx="3589800" cy="607800"/>
          </a:xfrm>
          <a:prstGeom prst="homePlate">
            <a:avLst>
              <a:gd fmla="val 50000" name="adj"/>
            </a:avLst>
          </a:prstGeom>
          <a:solidFill>
            <a:schemeClr val="accent6"/>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Implementing a Decision Support System (DSS) for customer segmentation.</a:t>
            </a:r>
            <a:endParaRPr b="0" i="0" sz="1200" u="none" cap="none" strike="noStrike">
              <a:solidFill>
                <a:schemeClr val="lt1"/>
              </a:solidFill>
              <a:latin typeface="Roboto"/>
              <a:ea typeface="Roboto"/>
              <a:cs typeface="Roboto"/>
              <a:sym typeface="Roboto"/>
            </a:endParaRPr>
          </a:p>
        </p:txBody>
      </p:sp>
      <p:sp>
        <p:nvSpPr>
          <p:cNvPr id="106" name="Google Shape;106;p5"/>
          <p:cNvSpPr/>
          <p:nvPr/>
        </p:nvSpPr>
        <p:spPr>
          <a:xfrm>
            <a:off x="4960200" y="3674100"/>
            <a:ext cx="3589800" cy="607800"/>
          </a:xfrm>
          <a:prstGeom prst="homePlate">
            <a:avLst>
              <a:gd fmla="val 50000" name="adj"/>
            </a:avLst>
          </a:prstGeom>
          <a:solidFill>
            <a:schemeClr val="accent6"/>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Enhancing overall business intelligence for informed decision-making</a:t>
            </a:r>
            <a:endParaRPr b="0" i="0" sz="12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6c205b5645_0_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Progress</a:t>
            </a:r>
            <a:endParaRPr/>
          </a:p>
        </p:txBody>
      </p:sp>
      <p:sp>
        <p:nvSpPr>
          <p:cNvPr id="112" name="Google Shape;112;g26c205b5645_0_0"/>
          <p:cNvSpPr/>
          <p:nvPr/>
        </p:nvSpPr>
        <p:spPr>
          <a:xfrm>
            <a:off x="5015700" y="74310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Analyzing sales data across multiple countries.</a:t>
            </a:r>
            <a:endParaRPr b="0" i="0" sz="1400" u="none" cap="none" strike="noStrike">
              <a:solidFill>
                <a:srgbClr val="000000"/>
              </a:solidFill>
              <a:latin typeface="Arial"/>
              <a:ea typeface="Arial"/>
              <a:cs typeface="Arial"/>
              <a:sym typeface="Arial"/>
            </a:endParaRPr>
          </a:p>
        </p:txBody>
      </p:sp>
      <p:sp>
        <p:nvSpPr>
          <p:cNvPr id="113" name="Google Shape;113;g26c205b5645_0_0"/>
          <p:cNvSpPr/>
          <p:nvPr/>
        </p:nvSpPr>
        <p:spPr>
          <a:xfrm>
            <a:off x="5015700" y="172935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Creating an interactive BI dashboard for real-time insights.</a:t>
            </a:r>
            <a:endParaRPr b="0" i="0" sz="1200" u="none" cap="none" strike="noStrik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19" name="Google Shape;119;p6"/>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200"/>
              <a:t>For the data sources, we will use the dataset that is provided from the paper, “</a:t>
            </a:r>
            <a:r>
              <a:rPr b="1" lang="en" sz="1200"/>
              <a:t>Online Retail Dataset II (</a:t>
            </a:r>
            <a:r>
              <a:rPr lang="en" sz="1200"/>
              <a:t>Chongkolnee R. et. al. (2023))”. </a:t>
            </a:r>
            <a:endParaRPr sz="1200"/>
          </a:p>
          <a:p>
            <a:pPr indent="0" lvl="0" marL="0" rtl="0" algn="l">
              <a:lnSpc>
                <a:spcPct val="115000"/>
              </a:lnSpc>
              <a:spcBef>
                <a:spcPts val="1500"/>
              </a:spcBef>
              <a:spcAft>
                <a:spcPts val="0"/>
              </a:spcAft>
              <a:buSzPts val="1800"/>
              <a:buNone/>
            </a:pPr>
            <a:r>
              <a:rPr lang="en" sz="1100">
                <a:latin typeface="Arial"/>
                <a:ea typeface="Arial"/>
                <a:cs typeface="Arial"/>
                <a:sym typeface="Arial"/>
              </a:rPr>
              <a:t>The dataset contains 2 years of sales data (Year 2009-2010 and Year 2010-2011) including total 1067371 samples and 8 features.</a:t>
            </a:r>
            <a:endParaRPr sz="1100">
              <a:latin typeface="Arial"/>
              <a:ea typeface="Arial"/>
              <a:cs typeface="Arial"/>
              <a:sym typeface="Arial"/>
            </a:endParaRPr>
          </a:p>
          <a:p>
            <a:pPr indent="0" lvl="0" marL="0" rtl="0" algn="l">
              <a:lnSpc>
                <a:spcPct val="115000"/>
              </a:lnSpc>
              <a:spcBef>
                <a:spcPts val="1500"/>
              </a:spcBef>
              <a:spcAft>
                <a:spcPts val="0"/>
              </a:spcAft>
              <a:buSzPts val="1800"/>
              <a:buNone/>
            </a:pPr>
            <a:r>
              <a:rPr lang="en" sz="1200"/>
              <a:t>Features:</a:t>
            </a:r>
            <a:endParaRPr sz="1200"/>
          </a:p>
          <a:p>
            <a:pPr indent="-304800" lvl="0" marL="457200" rtl="0" algn="l">
              <a:lnSpc>
                <a:spcPct val="115000"/>
              </a:lnSpc>
              <a:spcBef>
                <a:spcPts val="1500"/>
              </a:spcBef>
              <a:spcAft>
                <a:spcPts val="0"/>
              </a:spcAft>
              <a:buSzPts val="1200"/>
              <a:buChar char="-"/>
            </a:pPr>
            <a:r>
              <a:rPr lang="en" sz="1200"/>
              <a:t>Invoice</a:t>
            </a:r>
            <a:endParaRPr sz="1200"/>
          </a:p>
          <a:p>
            <a:pPr indent="-304800" lvl="0" marL="457200" rtl="0" algn="l">
              <a:lnSpc>
                <a:spcPct val="115000"/>
              </a:lnSpc>
              <a:spcBef>
                <a:spcPts val="0"/>
              </a:spcBef>
              <a:spcAft>
                <a:spcPts val="0"/>
              </a:spcAft>
              <a:buSzPts val="1200"/>
              <a:buChar char="-"/>
            </a:pPr>
            <a:r>
              <a:rPr lang="en" sz="1200"/>
              <a:t>Stock Code</a:t>
            </a:r>
            <a:endParaRPr sz="1200"/>
          </a:p>
          <a:p>
            <a:pPr indent="-304800" lvl="0" marL="457200" rtl="0" algn="l">
              <a:lnSpc>
                <a:spcPct val="115000"/>
              </a:lnSpc>
              <a:spcBef>
                <a:spcPts val="0"/>
              </a:spcBef>
              <a:spcAft>
                <a:spcPts val="0"/>
              </a:spcAft>
              <a:buSzPts val="1200"/>
              <a:buChar char="-"/>
            </a:pPr>
            <a:r>
              <a:rPr lang="en" sz="1200"/>
              <a:t>Description</a:t>
            </a:r>
            <a:endParaRPr sz="1200"/>
          </a:p>
          <a:p>
            <a:pPr indent="-304800" lvl="0" marL="457200" rtl="0" algn="l">
              <a:lnSpc>
                <a:spcPct val="115000"/>
              </a:lnSpc>
              <a:spcBef>
                <a:spcPts val="0"/>
              </a:spcBef>
              <a:spcAft>
                <a:spcPts val="0"/>
              </a:spcAft>
              <a:buSzPts val="1200"/>
              <a:buChar char="-"/>
            </a:pPr>
            <a:r>
              <a:rPr lang="en" sz="1200"/>
              <a:t>Quantity</a:t>
            </a:r>
            <a:endParaRPr sz="1200"/>
          </a:p>
          <a:p>
            <a:pPr indent="-304800" lvl="0" marL="457200" rtl="0" algn="l">
              <a:lnSpc>
                <a:spcPct val="115000"/>
              </a:lnSpc>
              <a:spcBef>
                <a:spcPts val="0"/>
              </a:spcBef>
              <a:spcAft>
                <a:spcPts val="0"/>
              </a:spcAft>
              <a:buSzPts val="1200"/>
              <a:buChar char="-"/>
            </a:pPr>
            <a:r>
              <a:rPr lang="en" sz="1200"/>
              <a:t>InvoiceDate</a:t>
            </a:r>
            <a:endParaRPr sz="1200"/>
          </a:p>
          <a:p>
            <a:pPr indent="-304800" lvl="0" marL="457200" rtl="0" algn="l">
              <a:lnSpc>
                <a:spcPct val="115000"/>
              </a:lnSpc>
              <a:spcBef>
                <a:spcPts val="0"/>
              </a:spcBef>
              <a:spcAft>
                <a:spcPts val="0"/>
              </a:spcAft>
              <a:buSzPts val="1200"/>
              <a:buChar char="-"/>
            </a:pPr>
            <a:r>
              <a:rPr lang="en" sz="1200"/>
              <a:t>Price</a:t>
            </a:r>
            <a:endParaRPr sz="1200"/>
          </a:p>
          <a:p>
            <a:pPr indent="-304800" lvl="0" marL="457200" rtl="0" algn="l">
              <a:lnSpc>
                <a:spcPct val="115000"/>
              </a:lnSpc>
              <a:spcBef>
                <a:spcPts val="0"/>
              </a:spcBef>
              <a:spcAft>
                <a:spcPts val="0"/>
              </a:spcAft>
              <a:buSzPts val="1200"/>
              <a:buChar char="-"/>
            </a:pPr>
            <a:r>
              <a:rPr lang="en" sz="1200"/>
              <a:t>CustomerID</a:t>
            </a:r>
            <a:endParaRPr sz="1200"/>
          </a:p>
          <a:p>
            <a:pPr indent="-304800" lvl="0" marL="457200" rtl="0" algn="l">
              <a:lnSpc>
                <a:spcPct val="115000"/>
              </a:lnSpc>
              <a:spcBef>
                <a:spcPts val="0"/>
              </a:spcBef>
              <a:spcAft>
                <a:spcPts val="0"/>
              </a:spcAft>
              <a:buSzPts val="1200"/>
              <a:buChar char="-"/>
            </a:pPr>
            <a:r>
              <a:rPr lang="en" sz="1200"/>
              <a:t>Country</a:t>
            </a:r>
            <a:endParaRPr/>
          </a:p>
        </p:txBody>
      </p:sp>
      <p:sp>
        <p:nvSpPr>
          <p:cNvPr id="120" name="Google Shape;120;p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Data 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6941803fd3_1_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t/>
            </a:r>
            <a:endParaRPr/>
          </a:p>
        </p:txBody>
      </p:sp>
      <p:sp>
        <p:nvSpPr>
          <p:cNvPr id="126" name="Google Shape;126;g26941803fd3_1_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t/>
            </a:r>
            <a:endParaRPr/>
          </a:p>
        </p:txBody>
      </p:sp>
      <p:sp>
        <p:nvSpPr>
          <p:cNvPr id="127" name="Google Shape;127;g26941803fd3_1_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8" name="Google Shape;128;g26941803fd3_1_0"/>
          <p:cNvPicPr preferRelativeResize="0"/>
          <p:nvPr/>
        </p:nvPicPr>
        <p:blipFill rotWithShape="1">
          <a:blip r:embed="rId3">
            <a:alphaModFix/>
          </a:blip>
          <a:srcRect b="0" l="0" r="0" t="0"/>
          <a:stretch/>
        </p:blipFill>
        <p:spPr>
          <a:xfrm>
            <a:off x="0" y="0"/>
            <a:ext cx="9147037"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34" name="Google Shape;134;p7"/>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400">
                <a:latin typeface="Arial"/>
                <a:ea typeface="Arial"/>
                <a:cs typeface="Arial"/>
                <a:sym typeface="Arial"/>
              </a:rPr>
              <a:t>For BI dashboard,</a:t>
            </a:r>
            <a:endParaRPr sz="1400">
              <a:latin typeface="Arial"/>
              <a:ea typeface="Arial"/>
              <a:cs typeface="Arial"/>
              <a:sym typeface="Arial"/>
            </a:endParaRPr>
          </a:p>
          <a:p>
            <a:pPr indent="-304800" lvl="0" marL="457200" rtl="0" algn="just">
              <a:lnSpc>
                <a:spcPct val="115000"/>
              </a:lnSpc>
              <a:spcBef>
                <a:spcPts val="1500"/>
              </a:spcBef>
              <a:spcAft>
                <a:spcPts val="0"/>
              </a:spcAft>
              <a:buSzPts val="1200"/>
              <a:buChar char="●"/>
            </a:pPr>
            <a:r>
              <a:rPr lang="en" sz="1200"/>
              <a:t>Analyze historical data and define key metrics to answer ‘what’ and ‘how’ of past business operations and performance.</a:t>
            </a:r>
            <a:endParaRPr sz="1200"/>
          </a:p>
          <a:p>
            <a:pPr indent="-304800" lvl="0" marL="457200" rtl="0" algn="just">
              <a:lnSpc>
                <a:spcPct val="115000"/>
              </a:lnSpc>
              <a:spcBef>
                <a:spcPts val="0"/>
              </a:spcBef>
              <a:spcAft>
                <a:spcPts val="0"/>
              </a:spcAft>
              <a:buSzPts val="1200"/>
              <a:buChar char="●"/>
            </a:pPr>
            <a:r>
              <a:rPr lang="en" sz="1200"/>
              <a:t>Extract and prepare data for the key metrics from datasets.</a:t>
            </a:r>
            <a:endParaRPr sz="1200"/>
          </a:p>
          <a:p>
            <a:pPr indent="-304800" lvl="0" marL="457200" rtl="0" algn="just">
              <a:lnSpc>
                <a:spcPct val="115000"/>
              </a:lnSpc>
              <a:spcBef>
                <a:spcPts val="0"/>
              </a:spcBef>
              <a:spcAft>
                <a:spcPts val="0"/>
              </a:spcAft>
              <a:buSzPts val="1200"/>
              <a:buChar char="●"/>
            </a:pPr>
            <a:r>
              <a:rPr lang="en" sz="1200"/>
              <a:t>Develop the periodical reports and Key Performance dashboard with Tableau.</a:t>
            </a:r>
            <a:endParaRPr sz="1200"/>
          </a:p>
        </p:txBody>
      </p:sp>
      <p:sp>
        <p:nvSpPr>
          <p:cNvPr id="135" name="Google Shape;135;p7"/>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41" name="Google Shape;141;p8"/>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400">
                <a:latin typeface="Arial"/>
                <a:ea typeface="Arial"/>
                <a:cs typeface="Arial"/>
                <a:sym typeface="Arial"/>
              </a:rPr>
              <a:t>Customer Segmentation</a:t>
            </a:r>
            <a:endParaRPr sz="1400">
              <a:latin typeface="Arial"/>
              <a:ea typeface="Arial"/>
              <a:cs typeface="Arial"/>
              <a:sym typeface="Arial"/>
            </a:endParaRPr>
          </a:p>
          <a:p>
            <a:pPr indent="0" lvl="0" marL="0" rtl="0" algn="just">
              <a:lnSpc>
                <a:spcPct val="115000"/>
              </a:lnSpc>
              <a:spcBef>
                <a:spcPts val="1500"/>
              </a:spcBef>
              <a:spcAft>
                <a:spcPts val="1500"/>
              </a:spcAft>
              <a:buSzPts val="1800"/>
              <a:buNone/>
            </a:pPr>
            <a:r>
              <a:rPr lang="en" sz="1200"/>
              <a:t>According to Chongkolnee R. et. al. (2023)</a:t>
            </a:r>
            <a:r>
              <a:rPr lang="en" sz="1200" u="sng">
                <a:solidFill>
                  <a:schemeClr val="hlink"/>
                </a:solidFill>
                <a:hlinkClick r:id="rId3"/>
              </a:rPr>
              <a:t>†</a:t>
            </a:r>
            <a:r>
              <a:rPr lang="en" sz="1200"/>
              <a:t>, the authors quantify customers’ purchasing amount, purchasing frequency, and time since last purchase into quantiles and segment customers based on that. The issue is the heavily skewed nature of the data, which distorts the edge quantiles. Specifically, in heavily right-skewed distributions, the edge quantiles cover an excessively wide range, rendering their qualitative information practically meaningless. To fix this, we propose to make a scoring based on the standard deviation instead.</a:t>
            </a:r>
            <a:endParaRPr sz="1400">
              <a:latin typeface="Arial"/>
              <a:ea typeface="Arial"/>
              <a:cs typeface="Arial"/>
              <a:sym typeface="Arial"/>
            </a:endParaRPr>
          </a:p>
        </p:txBody>
      </p:sp>
      <p:sp>
        <p:nvSpPr>
          <p:cNvPr id="142" name="Google Shape;142;p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Methodology</a:t>
            </a:r>
            <a:endParaRPr/>
          </a:p>
        </p:txBody>
      </p:sp>
      <p:pic>
        <p:nvPicPr>
          <p:cNvPr id="143" name="Google Shape;143;p8"/>
          <p:cNvPicPr preferRelativeResize="0"/>
          <p:nvPr/>
        </p:nvPicPr>
        <p:blipFill rotWithShape="1">
          <a:blip r:embed="rId4">
            <a:alphaModFix/>
          </a:blip>
          <a:srcRect b="0" l="0" r="0" t="0"/>
          <a:stretch/>
        </p:blipFill>
        <p:spPr>
          <a:xfrm>
            <a:off x="386800" y="943075"/>
            <a:ext cx="3563226" cy="265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c205b5645_0_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49" name="Google Shape;149;g26c205b5645_0_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g26c205b5645_0_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