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M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8D9-B8F4-B2B7-1ECF-255AFFC0E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E66F6-5CAF-91BC-3775-948D41BD5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10235-48F0-FEA4-5AAF-8C877F1D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1413-5ACB-9D40-A9B1-13A9BAAEA330}" type="datetimeFigureOut">
              <a:rPr lang="en-MM" smtClean="0"/>
              <a:t>20/10/2023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671CE-A341-1806-D186-6FF59547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F40C3-6C0E-F02D-3C2F-44395505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F831-EA3E-C744-9DE2-36A14CDEF5AC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9060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C3BB-CD15-A282-A2B9-E6793EDE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01C8E-F4EA-4EFF-C68A-470602150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221B0-9486-71BC-669C-BE00A5BB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1413-5ACB-9D40-A9B1-13A9BAAEA330}" type="datetimeFigureOut">
              <a:rPr lang="en-MM" smtClean="0"/>
              <a:t>20/10/2023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1FB5C-E54F-EB36-D05E-DE16904A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6D89E-173C-1A0D-DB45-8975C0C0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F831-EA3E-C744-9DE2-36A14CDEF5AC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324013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09805-955D-7EE2-D720-63DEC4DBA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55A69-8AB0-6A6F-F42B-07B975C37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FD183-46C4-66C3-135B-ACCD0CE7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1413-5ACB-9D40-A9B1-13A9BAAEA330}" type="datetimeFigureOut">
              <a:rPr lang="en-MM" smtClean="0"/>
              <a:t>20/10/2023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0D642-5785-4A21-7BB6-91E49D20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C523E-3FC0-84AE-1A58-83AB83AD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F831-EA3E-C744-9DE2-36A14CDEF5AC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21548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656A-187C-04C1-EE41-D37D03D4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39F7-869E-5E2F-CD2A-752480B63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1055-753A-BC44-94F9-E68E6D1D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1413-5ACB-9D40-A9B1-13A9BAAEA330}" type="datetimeFigureOut">
              <a:rPr lang="en-MM" smtClean="0"/>
              <a:t>20/10/2023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40C35-497A-F1AF-8020-DB212785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C0A01-9CBC-8F3F-0BF4-665599F5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F831-EA3E-C744-9DE2-36A14CDEF5AC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216071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6B3C-A2CE-A680-5476-6E4D099C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75F17-F08F-25BB-F5F6-C16CAD7F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86108-A1F7-CBA2-9157-E154C712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1413-5ACB-9D40-A9B1-13A9BAAEA330}" type="datetimeFigureOut">
              <a:rPr lang="en-MM" smtClean="0"/>
              <a:t>20/10/2023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001E7-47ED-568C-6A92-F30312B4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E3497-D481-5511-CC52-38DECA2C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F831-EA3E-C744-9DE2-36A14CDEF5AC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133620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28AD-E2D3-3843-E2A7-6EDBE83F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61A4B-FCF3-889E-6413-407A96117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45A2A-63F8-6E8E-E2D8-40D55AE52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866BB-9EFE-B4A4-3855-0519F8B7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1413-5ACB-9D40-A9B1-13A9BAAEA330}" type="datetimeFigureOut">
              <a:rPr lang="en-MM" smtClean="0"/>
              <a:t>20/10/2023</a:t>
            </a:fld>
            <a:endParaRPr lang="en-M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85E07-7EB9-F890-0662-3874038F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B4E30-4CB0-ECD0-127D-079816D4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F831-EA3E-C744-9DE2-36A14CDEF5AC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186421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DFB4-B95A-05F6-0841-3883E7F1F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81006-93FC-DF85-C309-9D9A18FC4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7A714-26DA-953A-47AD-37040EA02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AE790-B75A-5B5B-D836-CF31115D8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B4215-07D3-E2B4-BD76-992F7C34D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CFABF-0389-FA79-78FE-4A4ADA3E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1413-5ACB-9D40-A9B1-13A9BAAEA330}" type="datetimeFigureOut">
              <a:rPr lang="en-MM" smtClean="0"/>
              <a:t>20/10/2023</a:t>
            </a:fld>
            <a:endParaRPr lang="en-M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F0216-6EE7-856F-1F88-46CB078F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D229A-CE96-9097-7E58-66875737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F831-EA3E-C744-9DE2-36A14CDEF5AC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62213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5567-890B-47AB-9434-C6939C29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F38EF-3EF2-B952-7CEA-0674A7D5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1413-5ACB-9D40-A9B1-13A9BAAEA330}" type="datetimeFigureOut">
              <a:rPr lang="en-MM" smtClean="0"/>
              <a:t>20/10/2023</a:t>
            </a:fld>
            <a:endParaRPr lang="en-M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20753-234B-7107-1F26-7D60540D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89911-6B44-D093-E00B-C4F43261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F831-EA3E-C744-9DE2-36A14CDEF5AC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350019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1CECF-738B-A5FC-BA0D-5A3A09FD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1413-5ACB-9D40-A9B1-13A9BAAEA330}" type="datetimeFigureOut">
              <a:rPr lang="en-MM" smtClean="0"/>
              <a:t>20/10/2023</a:t>
            </a:fld>
            <a:endParaRPr lang="en-M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ED6AB-3659-E065-4C7A-26D432EB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C395B-926F-C1F7-30AB-5D6E3292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F831-EA3E-C744-9DE2-36A14CDEF5AC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33123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6265-B5D3-9497-C13E-2CC6E339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B8A5D-3E2A-ACD6-4D44-3A279E1F4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E1C66-81C7-BE57-9471-D75E27717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19C09-C647-91EB-43DA-DF70FDD2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1413-5ACB-9D40-A9B1-13A9BAAEA330}" type="datetimeFigureOut">
              <a:rPr lang="en-MM" smtClean="0"/>
              <a:t>20/10/2023</a:t>
            </a:fld>
            <a:endParaRPr lang="en-M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2E82D-0D8F-02A1-BA88-FB307309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BEB3A-92B9-8580-F28F-AA905C2C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F831-EA3E-C744-9DE2-36A14CDEF5AC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71593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8AB9-9326-F618-C68D-CE9E862A3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26DF21-4B24-D1F2-1034-42170A334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F0ED3-9CB2-D348-0A5C-EC68D842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E19FB-CD8D-8002-21D4-B6A8F417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1413-5ACB-9D40-A9B1-13A9BAAEA330}" type="datetimeFigureOut">
              <a:rPr lang="en-MM" smtClean="0"/>
              <a:t>20/10/2023</a:t>
            </a:fld>
            <a:endParaRPr lang="en-M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089D2-6401-2DDA-662B-3311742E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CCA6A-170B-369B-F4E0-1FD37F53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F831-EA3E-C744-9DE2-36A14CDEF5AC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228084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DF400-5544-C230-AABE-487D159EB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D5BF3-2C6D-F5AA-7D93-68FFDBEAD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CB400-46E3-504F-F686-D4D60A556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B1413-5ACB-9D40-A9B1-13A9BAAEA330}" type="datetimeFigureOut">
              <a:rPr lang="en-MM" smtClean="0"/>
              <a:t>20/10/2023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42B2F-4647-1F89-BED5-96DBC3EEB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D8197-CC0B-E95B-4409-4CE4A8412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AF831-EA3E-C744-9DE2-36A14CDEF5AC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402521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EA27-03F0-7D24-831D-B63B4D933C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M" dirty="0"/>
              <a:t>Graph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5753D-FAC1-2239-49A1-CB3E80479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167207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D25CA9-20FD-372C-26E4-F98CE9D74666}"/>
              </a:ext>
            </a:extLst>
          </p:cNvPr>
          <p:cNvSpPr txBox="1"/>
          <p:nvPr/>
        </p:nvSpPr>
        <p:spPr>
          <a:xfrm>
            <a:off x="2598821" y="1143000"/>
            <a:ext cx="63286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MM" dirty="0"/>
              <a:t>otes: (label, properties)  &gt;&gt; connect with Relationship </a:t>
            </a:r>
          </a:p>
          <a:p>
            <a:endParaRPr lang="en-MM" dirty="0"/>
          </a:p>
          <a:p>
            <a:r>
              <a:rPr lang="en-US" dirty="0"/>
              <a:t>Relationship : (L</a:t>
            </a:r>
            <a:r>
              <a:rPr lang="en-MM" dirty="0"/>
              <a:t>abel, properties)</a:t>
            </a:r>
          </a:p>
          <a:p>
            <a:endParaRPr lang="en-MM" dirty="0"/>
          </a:p>
          <a:p>
            <a:endParaRPr lang="en-MM" dirty="0"/>
          </a:p>
          <a:p>
            <a:r>
              <a:rPr lang="en-MM" dirty="0"/>
              <a:t>Cypher Query Language (CQL)</a:t>
            </a:r>
          </a:p>
          <a:p>
            <a:endParaRPr lang="en-MM" dirty="0"/>
          </a:p>
          <a:p>
            <a:pPr marL="285750" indent="-285750">
              <a:buFont typeface="Wingdings" pitchFamily="2" charset="2"/>
              <a:buChar char="è"/>
            </a:pPr>
            <a:r>
              <a:rPr lang="en-US" dirty="0"/>
              <a:t>D</a:t>
            </a:r>
            <a:r>
              <a:rPr lang="en-MM" dirty="0"/>
              <a:t>irection</a:t>
            </a:r>
          </a:p>
          <a:p>
            <a:pPr marL="285750" indent="-285750">
              <a:buFont typeface="Wingdings" pitchFamily="2" charset="2"/>
              <a:buChar char="è"/>
            </a:pPr>
            <a:endParaRPr lang="en-MM" dirty="0"/>
          </a:p>
          <a:p>
            <a:r>
              <a:rPr lang="en-MM" dirty="0"/>
              <a:t>A knows (-&gt;) B  </a:t>
            </a:r>
          </a:p>
          <a:p>
            <a:endParaRPr lang="en-MM" dirty="0"/>
          </a:p>
          <a:p>
            <a:endParaRPr lang="en-MM" dirty="0"/>
          </a:p>
          <a:p>
            <a:endParaRPr lang="en-MM" dirty="0"/>
          </a:p>
        </p:txBody>
      </p:sp>
    </p:spTree>
    <p:extLst>
      <p:ext uri="{BB962C8B-B14F-4D97-AF65-F5344CB8AC3E}">
        <p14:creationId xmlns:p14="http://schemas.microsoft.com/office/powerpoint/2010/main" val="428273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D25CA9-20FD-372C-26E4-F98CE9D74666}"/>
              </a:ext>
            </a:extLst>
          </p:cNvPr>
          <p:cNvSpPr txBox="1"/>
          <p:nvPr/>
        </p:nvSpPr>
        <p:spPr>
          <a:xfrm>
            <a:off x="2598821" y="1143000"/>
            <a:ext cx="63286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Neo4j Notes:</a:t>
            </a:r>
          </a:p>
          <a:p>
            <a:endParaRPr lang="en-US" dirty="0"/>
          </a:p>
          <a:p>
            <a:r>
              <a:rPr lang="en-US" dirty="0"/>
              <a:t> go to console.neo4j.io</a:t>
            </a:r>
          </a:p>
          <a:p>
            <a:endParaRPr lang="en-US" dirty="0"/>
          </a:p>
          <a:p>
            <a:r>
              <a:rPr lang="en-US" dirty="0"/>
              <a:t>wPOAd3bPWR8le5T7EUwzmyq8VqDFragxuwB2uxfgkYc</a:t>
            </a:r>
          </a:p>
          <a:p>
            <a:endParaRPr lang="en-US" dirty="0"/>
          </a:p>
          <a:p>
            <a:r>
              <a:rPr lang="en-US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360310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1925DC-6EE6-7F57-B972-29352A0BAB22}"/>
              </a:ext>
            </a:extLst>
          </p:cNvPr>
          <p:cNvSpPr txBox="1"/>
          <p:nvPr/>
        </p:nvSpPr>
        <p:spPr>
          <a:xfrm>
            <a:off x="712382" y="574159"/>
            <a:ext cx="799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  <a:p>
            <a:endParaRPr lang="en-MM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796C09-1D66-B71E-91D1-60FAB9B91935}"/>
              </a:ext>
            </a:extLst>
          </p:cNvPr>
          <p:cNvSpPr txBox="1"/>
          <p:nvPr/>
        </p:nvSpPr>
        <p:spPr>
          <a:xfrm>
            <a:off x="712381" y="1297173"/>
            <a:ext cx="71238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r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</a:rPr>
              <a:t>User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859900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</a:rPr>
              <a:t>"Rachel"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 city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</a:rPr>
              <a:t>"London"</a:t>
            </a:r>
            <a:r>
              <a:rPr lang="en-US" dirty="0">
                <a:solidFill>
                  <a:srgbClr val="586E75"/>
                </a:solidFill>
                <a:effectLst/>
              </a:rPr>
              <a:t>}),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586E75"/>
                </a:solidFill>
                <a:effectLst/>
              </a:rPr>
              <a:t>             (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</a:rPr>
              <a:t>User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859900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</a:rPr>
              <a:t>"Monica"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 city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</a:rPr>
              <a:t>"New York"</a:t>
            </a:r>
            <a:r>
              <a:rPr lang="en-US" dirty="0">
                <a:solidFill>
                  <a:srgbClr val="586E75"/>
                </a:solidFill>
                <a:effectLst/>
              </a:rPr>
              <a:t>}),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586E75"/>
                </a:solidFill>
                <a:effectLst/>
              </a:rPr>
              <a:t>             (</a:t>
            </a:r>
            <a:r>
              <a:rPr lang="en-US" dirty="0">
                <a:solidFill>
                  <a:srgbClr val="333333"/>
                </a:solidFill>
                <a:effectLst/>
              </a:rPr>
              <a:t>r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-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</a:rPr>
              <a:t>f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 FRIEND 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 err="1">
                <a:solidFill>
                  <a:srgbClr val="333333"/>
                </a:solidFill>
                <a:effectLst/>
              </a:rPr>
              <a:t>acceptedAt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</a:rPr>
              <a:t>"2023-10-20"</a:t>
            </a:r>
            <a:r>
              <a:rPr lang="en-US" dirty="0">
                <a:solidFill>
                  <a:srgbClr val="586E75"/>
                </a:solidFill>
                <a:effectLst/>
              </a:rPr>
              <a:t>}]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-&gt;(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</a:rPr>
              <a:t>r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000000"/>
                </a:solidFill>
                <a:effectLst/>
              </a:rPr>
              <a:t>f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endParaRPr lang="en-MM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51FD6-7CA5-7B74-49AA-198B4876DFF0}"/>
              </a:ext>
            </a:extLst>
          </p:cNvPr>
          <p:cNvSpPr txBox="1"/>
          <p:nvPr/>
        </p:nvSpPr>
        <p:spPr>
          <a:xfrm>
            <a:off x="614030" y="3977704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</a:rPr>
              <a:t>User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859900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</a:rPr>
              <a:t>"Marshall"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 city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</a:rPr>
              <a:t>"Boston"</a:t>
            </a:r>
            <a:r>
              <a:rPr lang="en-US" dirty="0">
                <a:solidFill>
                  <a:srgbClr val="586E75"/>
                </a:solidFill>
                <a:effectLst/>
              </a:rPr>
              <a:t>}),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</a:rPr>
              <a:t>User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859900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</a:rPr>
              <a:t>"Barney"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 city 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</a:rPr>
              <a:t>"Chicago"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D9152-38DD-130D-1AC6-09284E8EE363}"/>
              </a:ext>
            </a:extLst>
          </p:cNvPr>
          <p:cNvSpPr txBox="1"/>
          <p:nvPr/>
        </p:nvSpPr>
        <p:spPr>
          <a:xfrm>
            <a:off x="507705" y="4841461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)-[</a:t>
            </a:r>
            <a:r>
              <a:rPr lang="en-US" dirty="0" err="1">
                <a:solidFill>
                  <a:srgbClr val="000000"/>
                </a:solidFill>
                <a:effectLst/>
              </a:rPr>
              <a:t>f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Friend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 err="1">
                <a:solidFill>
                  <a:srgbClr val="333333"/>
                </a:solidFill>
                <a:effectLst/>
              </a:rPr>
              <a:t>acceptedAt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 date</a:t>
            </a:r>
            <a:r>
              <a:rPr lang="en-US" dirty="0">
                <a:solidFill>
                  <a:srgbClr val="586E75"/>
                </a:solidFill>
                <a:effectLst/>
              </a:rPr>
              <a:t>()}]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-&gt;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000000"/>
                </a:solidFill>
                <a:effectLst/>
              </a:rPr>
              <a:t>f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333333"/>
                </a:solidFill>
                <a:effectLst/>
              </a:rPr>
              <a:t>n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713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BEAAC9-82D5-FED2-27DD-9D7BDEB7D48E}"/>
              </a:ext>
            </a:extLst>
          </p:cNvPr>
          <p:cNvSpPr txBox="1"/>
          <p:nvPr/>
        </p:nvSpPr>
        <p:spPr>
          <a:xfrm>
            <a:off x="475807" y="68078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j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</a:rPr>
              <a:t>User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859900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</a:rPr>
              <a:t>"Joey"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 city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</a:rPr>
              <a:t>"London"</a:t>
            </a:r>
            <a:r>
              <a:rPr lang="en-US" dirty="0">
                <a:solidFill>
                  <a:srgbClr val="586E75"/>
                </a:solidFill>
                <a:effectLst/>
              </a:rPr>
              <a:t>}),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p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</a:rPr>
              <a:t>User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859900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</a:rPr>
              <a:t>"Phoebe"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 city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</a:rPr>
              <a:t>"New York"</a:t>
            </a:r>
            <a:r>
              <a:rPr lang="en-US" dirty="0">
                <a:solidFill>
                  <a:srgbClr val="586E75"/>
                </a:solidFill>
                <a:effectLst/>
              </a:rPr>
              <a:t>}),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r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</a:rPr>
              <a:t>User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859900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</a:rPr>
              <a:t>"Rachel"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 city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</a:rPr>
              <a:t>"London"</a:t>
            </a:r>
            <a:r>
              <a:rPr lang="en-US" dirty="0">
                <a:solidFill>
                  <a:srgbClr val="586E75"/>
                </a:solidFill>
                <a:effectLst/>
              </a:rPr>
              <a:t>}),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</a:rPr>
              <a:t>User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859900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</a:rPr>
              <a:t>"Monica"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 city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</a:rPr>
              <a:t>"New York"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</a:rPr>
              <a:t>j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333333"/>
                </a:solidFill>
                <a:effectLst/>
              </a:rPr>
              <a:t>p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333333"/>
                </a:solidFill>
                <a:effectLst/>
              </a:rPr>
              <a:t>r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05406-E09E-F04B-6FF9-50E9C069657D}"/>
              </a:ext>
            </a:extLst>
          </p:cNvPr>
          <p:cNvSpPr txBox="1"/>
          <p:nvPr/>
        </p:nvSpPr>
        <p:spPr>
          <a:xfrm>
            <a:off x="284421" y="3646990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r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</a:rPr>
              <a:t>User</a:t>
            </a:r>
            <a:r>
              <a:rPr lang="en-US" dirty="0">
                <a:solidFill>
                  <a:srgbClr val="586E75"/>
                </a:solidFill>
                <a:effectLst/>
              </a:rPr>
              <a:t>),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</a:rPr>
              <a:t>User</a:t>
            </a:r>
            <a:r>
              <a:rPr lang="en-US" dirty="0">
                <a:solidFill>
                  <a:srgbClr val="586E75"/>
                </a:solidFill>
                <a:effectLst/>
              </a:rPr>
              <a:t>),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p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</a:rPr>
              <a:t>User</a:t>
            </a:r>
            <a:r>
              <a:rPr lang="en-US" dirty="0">
                <a:solidFill>
                  <a:srgbClr val="586E75"/>
                </a:solidFill>
                <a:effectLst/>
              </a:rPr>
              <a:t>),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j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</a:rPr>
              <a:t>User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</a:rPr>
              <a:t>r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859900"/>
                </a:solidFill>
                <a:effectLst/>
              </a:rPr>
              <a:t>name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</a:rPr>
              <a:t>'Rachel'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</a:rPr>
              <a:t>and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859900"/>
                </a:solidFill>
                <a:effectLst/>
              </a:rPr>
              <a:t>name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</a:rPr>
              <a:t>"Monica"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</a:rPr>
              <a:t>and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</a:rPr>
              <a:t>p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859900"/>
                </a:solidFill>
                <a:effectLst/>
              </a:rPr>
              <a:t>name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</a:rPr>
              <a:t>"Phoebe"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</a:rPr>
              <a:t>and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</a:rPr>
              <a:t>j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859900"/>
                </a:solidFill>
                <a:effectLst/>
              </a:rPr>
              <a:t>name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</a:rPr>
              <a:t>"Joey"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)-[</a:t>
            </a:r>
            <a:r>
              <a:rPr lang="en-US" dirty="0">
                <a:solidFill>
                  <a:srgbClr val="333333"/>
                </a:solidFill>
                <a:effectLst/>
              </a:rPr>
              <a:t>f1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Friend 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 err="1">
                <a:solidFill>
                  <a:srgbClr val="333333"/>
                </a:solidFill>
                <a:effectLst/>
              </a:rPr>
              <a:t>acceptedAt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</a:rPr>
              <a:t>"2023-10-20"</a:t>
            </a:r>
            <a:r>
              <a:rPr lang="en-US" dirty="0">
                <a:solidFill>
                  <a:srgbClr val="586E75"/>
                </a:solidFill>
                <a:effectLst/>
              </a:rPr>
              <a:t>}]-&gt;(</a:t>
            </a:r>
            <a:r>
              <a:rPr lang="en-US" dirty="0">
                <a:solidFill>
                  <a:srgbClr val="333333"/>
                </a:solidFill>
                <a:effectLst/>
              </a:rPr>
              <a:t>p</a:t>
            </a:r>
            <a:r>
              <a:rPr lang="en-US" dirty="0">
                <a:solidFill>
                  <a:srgbClr val="586E75"/>
                </a:solidFill>
                <a:effectLst/>
              </a:rPr>
              <a:t>),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j</a:t>
            </a:r>
            <a:r>
              <a:rPr lang="en-US" dirty="0">
                <a:solidFill>
                  <a:srgbClr val="586E75"/>
                </a:solidFill>
                <a:effectLst/>
              </a:rPr>
              <a:t>)-[</a:t>
            </a:r>
            <a:r>
              <a:rPr lang="en-US" dirty="0">
                <a:solidFill>
                  <a:srgbClr val="333333"/>
                </a:solidFill>
                <a:effectLst/>
              </a:rPr>
              <a:t>f2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Friend 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 err="1">
                <a:solidFill>
                  <a:srgbClr val="333333"/>
                </a:solidFill>
                <a:effectLst/>
              </a:rPr>
              <a:t>acceptedAt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</a:rPr>
              <a:t>"2023-10-20"</a:t>
            </a:r>
            <a:r>
              <a:rPr lang="en-US" dirty="0">
                <a:solidFill>
                  <a:srgbClr val="586E75"/>
                </a:solidFill>
                <a:effectLst/>
              </a:rPr>
              <a:t>}]-&gt;(</a:t>
            </a:r>
            <a:r>
              <a:rPr lang="en-US" dirty="0">
                <a:solidFill>
                  <a:srgbClr val="333333"/>
                </a:solidFill>
                <a:effectLst/>
              </a:rPr>
              <a:t>r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</a:rPr>
              <a:t>r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333333"/>
                </a:solidFill>
                <a:effectLst/>
              </a:rPr>
              <a:t>p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333333"/>
                </a:solidFill>
                <a:effectLst/>
              </a:rPr>
              <a:t>j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19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EF1BAC-3FD7-4D4D-61A5-8DE881BFE000}"/>
              </a:ext>
            </a:extLst>
          </p:cNvPr>
          <p:cNvSpPr txBox="1"/>
          <p:nvPr/>
        </p:nvSpPr>
        <p:spPr>
          <a:xfrm>
            <a:off x="603398" y="840823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u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859900"/>
                </a:solidFill>
                <a:effectLst/>
              </a:rPr>
              <a:t>User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-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[:</a:t>
            </a:r>
            <a:r>
              <a:rPr lang="en-US" dirty="0">
                <a:solidFill>
                  <a:srgbClr val="333333"/>
                </a:solidFill>
                <a:effectLst/>
              </a:rPr>
              <a:t>FRIEND</a:t>
            </a:r>
            <a:r>
              <a:rPr lang="en-US" dirty="0">
                <a:solidFill>
                  <a:srgbClr val="586E75"/>
                </a:solidFill>
                <a:effectLst/>
              </a:rPr>
              <a:t>]-&gt;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f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</a:rPr>
              <a:t>u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859900"/>
                </a:solidFill>
                <a:effectLst/>
              </a:rPr>
              <a:t>name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</a:rPr>
              <a:t>"Phoebe"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</a:rPr>
              <a:t>u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000000"/>
                </a:solidFill>
                <a:effectLst/>
              </a:rPr>
              <a:t>f</a:t>
            </a:r>
            <a:r>
              <a:rPr lang="en-US" dirty="0">
                <a:solidFill>
                  <a:srgbClr val="586E75"/>
                </a:solidFill>
                <a:effectLst/>
              </a:rPr>
              <a:t>;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2956D-29C7-8DFF-F574-0F2C3EB2C152}"/>
              </a:ext>
            </a:extLst>
          </p:cNvPr>
          <p:cNvSpPr txBox="1"/>
          <p:nvPr/>
        </p:nvSpPr>
        <p:spPr>
          <a:xfrm>
            <a:off x="603398" y="2967335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r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859900"/>
                </a:solidFill>
                <a:effectLst/>
              </a:rPr>
              <a:t>User</a:t>
            </a:r>
            <a:r>
              <a:rPr lang="en-US" dirty="0">
                <a:solidFill>
                  <a:srgbClr val="586E75"/>
                </a:solidFill>
                <a:effectLst/>
              </a:rPr>
              <a:t>)-[:</a:t>
            </a:r>
            <a:r>
              <a:rPr lang="en-US" dirty="0">
                <a:solidFill>
                  <a:srgbClr val="333333"/>
                </a:solidFill>
                <a:effectLst/>
              </a:rPr>
              <a:t>FRIEND</a:t>
            </a:r>
            <a:r>
              <a:rPr lang="en-US" dirty="0">
                <a:solidFill>
                  <a:srgbClr val="586E75"/>
                </a:solidFill>
                <a:effectLst/>
              </a:rPr>
              <a:t>]-&gt;()-[:</a:t>
            </a:r>
            <a:r>
              <a:rPr lang="en-US" dirty="0">
                <a:solidFill>
                  <a:srgbClr val="333333"/>
                </a:solidFill>
                <a:effectLst/>
              </a:rPr>
              <a:t>FRIEND</a:t>
            </a:r>
            <a:r>
              <a:rPr lang="en-US" dirty="0">
                <a:solidFill>
                  <a:srgbClr val="586E75"/>
                </a:solidFill>
                <a:effectLst/>
              </a:rPr>
              <a:t>]-(</a:t>
            </a:r>
            <a:r>
              <a:rPr lang="en-US" dirty="0" err="1">
                <a:solidFill>
                  <a:srgbClr val="333333"/>
                </a:solidFill>
                <a:effectLst/>
              </a:rPr>
              <a:t>newyorkian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</a:rPr>
              <a:t>r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859900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</a:rPr>
              <a:t>"Joey"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</a:rPr>
              <a:t>and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</a:rPr>
              <a:t>newyorkian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city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</a:rPr>
              <a:t>"New York"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</a:rPr>
              <a:t>distinct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</a:rPr>
              <a:t>newyorkian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F7A9B3-669E-442A-073F-E9DFC8C02E6F}"/>
              </a:ext>
            </a:extLst>
          </p:cNvPr>
          <p:cNvSpPr txBox="1"/>
          <p:nvPr/>
        </p:nvSpPr>
        <p:spPr>
          <a:xfrm>
            <a:off x="295053" y="5327763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m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859900"/>
                </a:solidFill>
                <a:effectLst/>
              </a:rPr>
              <a:t>User</a:t>
            </a:r>
            <a:r>
              <a:rPr lang="en-US" dirty="0">
                <a:solidFill>
                  <a:srgbClr val="586E75"/>
                </a:solidFill>
                <a:effectLst/>
              </a:rPr>
              <a:t>)-[:</a:t>
            </a:r>
            <a:r>
              <a:rPr lang="en-US" dirty="0">
                <a:solidFill>
                  <a:srgbClr val="333333"/>
                </a:solidFill>
                <a:effectLst/>
              </a:rPr>
              <a:t>REACTED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 err="1">
                <a:solidFill>
                  <a:srgbClr val="333333"/>
                </a:solidFill>
                <a:effectLst/>
              </a:rPr>
              <a:t>p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Post</a:t>
            </a:r>
            <a:r>
              <a:rPr lang="en-US" dirty="0">
                <a:solidFill>
                  <a:srgbClr val="586E75"/>
                </a:solidFill>
                <a:effectLst/>
              </a:rPr>
              <a:t>)&lt;-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[:</a:t>
            </a:r>
            <a:r>
              <a:rPr lang="en-US" dirty="0">
                <a:solidFill>
                  <a:srgbClr val="333333"/>
                </a:solidFill>
                <a:effectLst/>
              </a:rPr>
              <a:t>POSTED</a:t>
            </a:r>
            <a:r>
              <a:rPr lang="en-US" dirty="0">
                <a:solidFill>
                  <a:srgbClr val="586E75"/>
                </a:solidFill>
                <a:effectLst/>
              </a:rPr>
              <a:t>]-(</a:t>
            </a:r>
            <a:r>
              <a:rPr lang="en-US" dirty="0" err="1">
                <a:solidFill>
                  <a:srgbClr val="333333"/>
                </a:solidFill>
                <a:effectLst/>
              </a:rPr>
              <a:t>n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859900"/>
                </a:solidFill>
                <a:effectLst/>
              </a:rPr>
              <a:t>User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</a:rPr>
              <a:t>n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859900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</a:rPr>
              <a:t>"Monica"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 m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637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DC2875-8823-2B0F-ED55-1C202C1F7C47}"/>
              </a:ext>
            </a:extLst>
          </p:cNvPr>
          <p:cNvSpPr txBox="1"/>
          <p:nvPr/>
        </p:nvSpPr>
        <p:spPr>
          <a:xfrm>
            <a:off x="528970" y="553744"/>
            <a:ext cx="60977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Aggregation</a:t>
            </a:r>
          </a:p>
          <a:p>
            <a:endParaRPr lang="en-US" dirty="0">
              <a:solidFill>
                <a:srgbClr val="859900"/>
              </a:solidFill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Group by with city and count</a:t>
            </a:r>
            <a:br>
              <a:rPr lang="en-US" dirty="0">
                <a:solidFill>
                  <a:srgbClr val="859900"/>
                </a:solidFill>
                <a:effectLst/>
              </a:rPr>
            </a:b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u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859900"/>
                </a:solidFill>
                <a:effectLst/>
              </a:rPr>
              <a:t>User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</a:rPr>
              <a:t>u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city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u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br>
              <a:rPr lang="en-US" dirty="0">
                <a:solidFill>
                  <a:srgbClr val="000000"/>
                </a:solidFill>
                <a:effectLst/>
              </a:rPr>
            </a:b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u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859900"/>
                </a:solidFill>
                <a:effectLst/>
              </a:rPr>
              <a:t>User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 collect 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u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city</a:t>
            </a:r>
            <a:r>
              <a:rPr lang="en-US" dirty="0">
                <a:solidFill>
                  <a:srgbClr val="586E75"/>
                </a:solidFill>
                <a:effectLst/>
              </a:rPr>
              <a:t>),</a:t>
            </a:r>
            <a:r>
              <a:rPr lang="en-US" dirty="0">
                <a:solidFill>
                  <a:srgbClr val="333333"/>
                </a:solidFill>
                <a:effectLst/>
              </a:rPr>
              <a:t> collect 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</a:rPr>
              <a:t>distinct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</a:rPr>
              <a:t>u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city</a:t>
            </a:r>
            <a:r>
              <a:rPr lang="en-US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br>
              <a:rPr lang="en-US" dirty="0">
                <a:solidFill>
                  <a:srgbClr val="859900"/>
                </a:solidFill>
                <a:effectLst/>
              </a:rPr>
            </a:b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5809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449</Words>
  <Application>Microsoft Macintosh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Graph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Model</dc:title>
  <dc:creator>Kyi Thin Nu</dc:creator>
  <cp:lastModifiedBy>Kyi Thin Nu</cp:lastModifiedBy>
  <cp:revision>2</cp:revision>
  <dcterms:created xsi:type="dcterms:W3CDTF">2023-10-20T06:08:42Z</dcterms:created>
  <dcterms:modified xsi:type="dcterms:W3CDTF">2023-10-21T03:20:45Z</dcterms:modified>
</cp:coreProperties>
</file>