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tiff" ContentType="image/tif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6"/>
  </p:notesMasterIdLst>
  <p:sldIdLst>
    <p:sldId id="402" r:id="rId3"/>
    <p:sldId id="411" r:id="rId4"/>
    <p:sldId id="412" r:id="rId5"/>
    <p:sldId id="413" r:id="rId6"/>
    <p:sldId id="414" r:id="rId7"/>
    <p:sldId id="415" r:id="rId8"/>
    <p:sldId id="416" r:id="rId9"/>
    <p:sldId id="435" r:id="rId10"/>
    <p:sldId id="418" r:id="rId11"/>
    <p:sldId id="419" r:id="rId12"/>
    <p:sldId id="440" r:id="rId13"/>
    <p:sldId id="421" r:id="rId14"/>
    <p:sldId id="410" r:id="rId15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23265"/>
    <a:srgbClr val="98CA00"/>
    <a:srgbClr val="FECA31"/>
    <a:srgbClr val="FE3131"/>
    <a:srgbClr val="980098"/>
    <a:srgbClr val="34599C"/>
    <a:srgbClr val="00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99" autoAdjust="0"/>
    <p:restoredTop sz="86977" autoAdjust="0"/>
  </p:normalViewPr>
  <p:slideViewPr>
    <p:cSldViewPr snapToGrid="0" snapToObjects="1">
      <p:cViewPr varScale="1">
        <p:scale>
          <a:sx n="114" d="100"/>
          <a:sy n="114" d="100"/>
        </p:scale>
        <p:origin x="586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notesMaster" Target="notesMasters/notesMaster1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ADB949-2F28-4E5A-A30E-C237D6D5283E}" type="datetimeFigureOut">
              <a:rPr lang="en-GB" smtClean="0"/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48A9E8-F96D-4D47-8B2F-547021A6FFDB}" type="slidenum">
              <a:rPr lang="en-GB" smtClean="0"/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>
            <a:normAutofit/>
          </a:bodyPr>
          <a:lstStyle>
            <a:lvl1pPr algn="ctr"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2C267-1D3F-A642-9FD6-0192604797D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7AFF1-1D8A-394A-898D-E0FE5235633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634" y="337689"/>
            <a:ext cx="7886700" cy="718937"/>
          </a:xfrm>
        </p:spPr>
        <p:txBody>
          <a:bodyPr anchor="t" anchorCtr="0">
            <a:normAutofit/>
          </a:bodyPr>
          <a:lstStyle>
            <a:lvl1pPr>
              <a:defRPr sz="2200" b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695" y="1114496"/>
            <a:ext cx="7886700" cy="3263504"/>
          </a:xfrm>
        </p:spPr>
        <p:txBody>
          <a:bodyPr>
            <a:normAutofit/>
          </a:bodyPr>
          <a:lstStyle>
            <a:lvl1pPr marL="171450" indent="-171450">
              <a:lnSpc>
                <a:spcPct val="150000"/>
              </a:lnSpc>
              <a:buClr>
                <a:schemeClr val="tx1">
                  <a:lumMod val="85000"/>
                  <a:lumOff val="15000"/>
                </a:schemeClr>
              </a:buClr>
              <a:buSzPct val="90000"/>
              <a:buFont typeface="Wingdings" panose="05000000000000000000" pitchFamily="2" charset="2"/>
              <a:buChar char="§"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14350" indent="-171450">
              <a:lnSpc>
                <a:spcPct val="100000"/>
              </a:lnSpc>
              <a:buClr>
                <a:schemeClr val="tx1">
                  <a:lumMod val="85000"/>
                  <a:lumOff val="15000"/>
                </a:schemeClr>
              </a:buClr>
              <a:buSzPct val="90000"/>
              <a:buFont typeface="Wingdings" panose="05000000000000000000" pitchFamily="2" charset="2"/>
              <a:buChar char="§"/>
              <a:defRPr sz="12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57250" indent="-171450">
              <a:lnSpc>
                <a:spcPct val="100000"/>
              </a:lnSpc>
              <a:buClr>
                <a:schemeClr val="tx1">
                  <a:lumMod val="85000"/>
                  <a:lumOff val="15000"/>
                </a:schemeClr>
              </a:buClr>
              <a:buSzPct val="90000"/>
              <a:buFont typeface="Wingdings" panose="05000000000000000000" pitchFamily="2" charset="2"/>
              <a:buChar char="§"/>
              <a:defRPr sz="11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00150" indent="-171450">
              <a:lnSpc>
                <a:spcPct val="100000"/>
              </a:lnSpc>
              <a:buClr>
                <a:schemeClr val="tx1">
                  <a:lumMod val="85000"/>
                  <a:lumOff val="15000"/>
                </a:schemeClr>
              </a:buClr>
              <a:buSzPct val="90000"/>
              <a:buFont typeface="Wingdings" panose="05000000000000000000" pitchFamily="2" charset="2"/>
              <a:buChar char="§"/>
              <a:defRPr sz="105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43050" indent="-171450">
              <a:lnSpc>
                <a:spcPct val="100000"/>
              </a:lnSpc>
              <a:buClr>
                <a:schemeClr val="tx1">
                  <a:lumMod val="85000"/>
                  <a:lumOff val="15000"/>
                </a:schemeClr>
              </a:buClr>
              <a:buSzPct val="90000"/>
              <a:buFont typeface="Wingdings" panose="05000000000000000000" pitchFamily="2" charset="2"/>
              <a:buChar char="§"/>
              <a:defRPr sz="105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2C267-1D3F-A642-9FD6-0192604797D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7AFF1-1D8A-394A-898D-E0FE5235633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>
            <a:normAutofit/>
          </a:bodyPr>
          <a:lstStyle>
            <a:lvl1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2C267-1D3F-A642-9FD6-0192604797D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7AFF1-1D8A-394A-898D-E0FE5235633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2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8582" y="1369219"/>
            <a:ext cx="3886200" cy="3263504"/>
          </a:xfrm>
        </p:spPr>
        <p:txBody>
          <a:bodyPr>
            <a:normAutofit/>
          </a:bodyPr>
          <a:lstStyle>
            <a:lvl1pPr marL="171450" indent="-171450">
              <a:buFont typeface="Wingdings" panose="05000000000000000000" pitchFamily="2" charset="2"/>
              <a:buChar char="§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14350" indent="-171450">
              <a:buFont typeface="Wingdings" panose="05000000000000000000" pitchFamily="2" charset="2"/>
              <a:buChar char="§"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57250" indent="-171450">
              <a:buFont typeface="Wingdings" panose="05000000000000000000" pitchFamily="2" charset="2"/>
              <a:buChar char="§"/>
              <a:defRPr sz="11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00150" indent="-171450">
              <a:buFont typeface="Wingdings" panose="05000000000000000000" pitchFamily="2" charset="2"/>
              <a:buChar char="§"/>
              <a:defRPr sz="105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43050" indent="-171450">
              <a:buFont typeface="Wingdings" panose="05000000000000000000" pitchFamily="2" charset="2"/>
              <a:buChar char="§"/>
              <a:defRPr sz="105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20626" y="1369219"/>
            <a:ext cx="4358849" cy="3263504"/>
          </a:xfrm>
        </p:spPr>
        <p:txBody>
          <a:bodyPr>
            <a:normAutofit/>
          </a:bodyPr>
          <a:lstStyle>
            <a:lvl1pPr marL="285750" indent="-285750">
              <a:buFont typeface="Wingdings" panose="05000000000000000000" pitchFamily="2" charset="2"/>
              <a:buChar char="§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14350" indent="-171450">
              <a:buFont typeface="Wingdings" panose="05000000000000000000" pitchFamily="2" charset="2"/>
              <a:buChar char="§"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57250" indent="-171450">
              <a:buFont typeface="Wingdings" panose="05000000000000000000" pitchFamily="2" charset="2"/>
              <a:buChar char="§"/>
              <a:defRPr sz="11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00150" indent="-171450">
              <a:buFont typeface="Wingdings" panose="05000000000000000000" pitchFamily="2" charset="2"/>
              <a:buChar char="§"/>
              <a:defRPr sz="105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43050" indent="-171450">
              <a:buFont typeface="Wingdings" panose="05000000000000000000" pitchFamily="2" charset="2"/>
              <a:buChar char="§"/>
              <a:defRPr sz="105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2C267-1D3F-A642-9FD6-0192604797DF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7AFF1-1D8A-394A-898D-E0FE5235633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2C267-1D3F-A642-9FD6-0192604797DF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7AFF1-1D8A-394A-898D-E0FE5235633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2C267-1D3F-A642-9FD6-0192604797DF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7AFF1-1D8A-394A-898D-E0FE5235633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t">
            <a:noAutofit/>
          </a:bodyPr>
          <a:lstStyle>
            <a:lvl1pPr>
              <a:defRPr sz="28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95865"/>
            <a:ext cx="4629150" cy="3499923"/>
          </a:xfrm>
        </p:spPr>
        <p:txBody>
          <a:bodyPr>
            <a:normAutofit/>
          </a:bodyPr>
          <a:lstStyle>
            <a:lvl1pPr marL="171450" indent="-171450">
              <a:buFont typeface="Wingdings" panose="05000000000000000000" pitchFamily="2" charset="2"/>
              <a:buChar char="§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14350" indent="-171450">
              <a:buFont typeface="Wingdings" panose="05000000000000000000" pitchFamily="2" charset="2"/>
              <a:buChar char="§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57250" indent="-171450">
              <a:buFont typeface="Wingdings" panose="05000000000000000000" pitchFamily="2" charset="2"/>
              <a:buChar char="§"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00150" indent="-171450">
              <a:buFont typeface="Wingdings" panose="05000000000000000000" pitchFamily="2" charset="2"/>
              <a:buChar char="§"/>
              <a:defRPr sz="11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43050" indent="-171450">
              <a:buFont typeface="Wingdings" panose="05000000000000000000" pitchFamily="2" charset="2"/>
              <a:buChar char="§"/>
              <a:defRPr sz="11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2C267-1D3F-A642-9FD6-0192604797DF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7AFF1-1D8A-394A-898D-E0FE5235633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t">
            <a:normAutofit/>
          </a:bodyPr>
          <a:lstStyle>
            <a:lvl1pPr>
              <a:defRPr sz="28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32935"/>
            <a:ext cx="4629150" cy="3462853"/>
          </a:xfrm>
        </p:spPr>
        <p:txBody>
          <a:bodyPr anchor="t"/>
          <a:lstStyle>
            <a:lvl1pPr marL="0" indent="0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2C267-1D3F-A642-9FD6-0192604797DF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7AFF1-1D8A-394A-898D-E0FE5235633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image" Target="../media/image1.png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image" Target="../media/image1.tiff"/><Relationship Id="rId10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2593" y="1566610"/>
            <a:ext cx="3029517" cy="3576889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0936" y="1220941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18582" y="51427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72C267-1D3F-A642-9FD6-0192604797D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7AFF1-1D8A-394A-898D-E0FE52356337}" type="slidenum">
              <a:rPr lang="en-US" smtClean="0"/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8933" y="321400"/>
            <a:ext cx="1709022" cy="48023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5486556" y="4522418"/>
            <a:ext cx="3461589" cy="51868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2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" panose="05000000000000000000" pitchFamily="2" charset="2"/>
        <a:buChar char="§"/>
        <a:defRPr sz="1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" panose="05000000000000000000" pitchFamily="2" charset="2"/>
        <a:buChar char="§"/>
        <a:defRPr sz="11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" panose="05000000000000000000" pitchFamily="2" charset="2"/>
        <a:buChar char="§"/>
        <a:defRPr sz="10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" panose="05000000000000000000" pitchFamily="2" charset="2"/>
        <a:buChar char="§"/>
        <a:defRPr sz="10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www.geeksforgeeks.org/difference-between-sequential-and-parallel-computing/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4177295"/>
            <a:ext cx="9144000" cy="966205"/>
          </a:xfrm>
          <a:prstGeom prst="rect">
            <a:avLst/>
          </a:prstGeom>
          <a:solidFill>
            <a:schemeClr val="tx1"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0164" y="346669"/>
            <a:ext cx="1753011" cy="492595"/>
          </a:xfrm>
          <a:prstGeom prst="rect">
            <a:avLst/>
          </a:prstGeom>
        </p:spPr>
      </p:pic>
      <p:sp>
        <p:nvSpPr>
          <p:cNvPr id="10" name="Title 1"/>
          <p:cNvSpPr txBox="1"/>
          <p:nvPr/>
        </p:nvSpPr>
        <p:spPr bwMode="auto">
          <a:xfrm>
            <a:off x="162238" y="4249595"/>
            <a:ext cx="8791262" cy="893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5011CEM Big Data Programming Project</a:t>
            </a:r>
            <a:endParaRPr lang="en-GB" altLang="en-US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alt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altLang="en-GB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Quah Zhi Chao</a:t>
            </a:r>
            <a:r>
              <a:rPr lang="en-GB" alt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endParaRPr lang="en-GB" altLang="en-US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Data Analysis – Findings &amp; Discussions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b="1" dirty="0"/>
              <a:t>Regression Analysis Results:</a:t>
            </a:r>
            <a:endParaRPr lang="en-GB" dirty="0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153670" y="1892300"/>
            <a:ext cx="4358640" cy="234378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2660" y="1934210"/>
            <a:ext cx="4231640" cy="225996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1600" dirty="0"/>
              <a:t>From these regression analysis code outputs for these </a:t>
            </a:r>
            <a:r>
              <a:rPr lang="en-US" altLang="en-GB" sz="1600" dirty="0"/>
              <a:t>2</a:t>
            </a:r>
            <a:r>
              <a:rPr lang="en-GB" sz="1600" dirty="0"/>
              <a:t> age groups as (x-axis independent variables) and </a:t>
            </a:r>
            <a:r>
              <a:rPr lang="en-US" altLang="en-GB" sz="1600" dirty="0"/>
              <a:t>number of transactions</a:t>
            </a:r>
            <a:r>
              <a:rPr lang="en-GB" sz="1600" dirty="0"/>
              <a:t> as (y- axis dependent variable), we can visualize that {</a:t>
            </a:r>
            <a:r>
              <a:rPr lang="en-GB" dirty="0">
                <a:sym typeface="+mn-ea"/>
              </a:rPr>
              <a:t>age_18_64</a:t>
            </a:r>
            <a:r>
              <a:rPr lang="en-GB" sz="1600" dirty="0"/>
              <a:t>} and {volume} has the highest correlation followed by those of {</a:t>
            </a:r>
            <a:r>
              <a:rPr lang="en-US" altLang="en-GB" sz="1600" dirty="0"/>
              <a:t>age_0_17</a:t>
            </a:r>
            <a:r>
              <a:rPr lang="en-GB" sz="1600" dirty="0"/>
              <a:t>} with {</a:t>
            </a:r>
            <a:r>
              <a:rPr lang="en-US" altLang="en-GB" sz="1600" dirty="0"/>
              <a:t>number of transactions</a:t>
            </a:r>
            <a:r>
              <a:rPr lang="en-GB" sz="1600" dirty="0"/>
              <a:t>}.</a:t>
            </a:r>
            <a:endParaRPr lang="en-GB" sz="16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634" y="337689"/>
            <a:ext cx="7886700" cy="386839"/>
          </a:xfrm>
        </p:spPr>
        <p:txBody>
          <a:bodyPr>
            <a:normAutofit fontScale="90000"/>
          </a:bodyPr>
          <a:lstStyle/>
          <a:p>
            <a:r>
              <a:rPr lang="en-GB" dirty="0"/>
              <a:t>References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419633" y="878979"/>
            <a:ext cx="6593007" cy="1468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350" marR="0" indent="-6350" algn="just">
              <a:lnSpc>
                <a:spcPct val="150000"/>
              </a:lnSpc>
              <a:spcBef>
                <a:spcPts val="0"/>
              </a:spcBef>
              <a:spcAft>
                <a:spcPts val="15"/>
              </a:spcAft>
            </a:pPr>
            <a:r>
              <a:rPr lang="en-US" sz="9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1.) Aiello, L.M., </a:t>
            </a:r>
            <a:r>
              <a:rPr lang="en-US" sz="9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Quercia</a:t>
            </a:r>
            <a:r>
              <a:rPr lang="en-US" sz="9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D., </a:t>
            </a:r>
            <a:r>
              <a:rPr lang="en-US" sz="9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Schifanella</a:t>
            </a:r>
            <a:r>
              <a:rPr lang="en-US" sz="9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R. and Del </a:t>
            </a:r>
            <a:r>
              <a:rPr lang="en-US" sz="9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Prete</a:t>
            </a:r>
            <a:r>
              <a:rPr lang="en-US" sz="9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L. (2020). Tesco Grocery 1.0, a large-scale dataset of grocery purchases in London. Scientific Data, [online] 7(1). doi:10.1038/s41597-020-0397-7. [Accessed 19 Nov. 2022].</a:t>
            </a:r>
            <a:endParaRPr lang="en-US" sz="900" dirty="0">
              <a:solidFill>
                <a:srgbClr val="00000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6350" marR="0" indent="-6350" algn="just">
              <a:lnSpc>
                <a:spcPct val="150000"/>
              </a:lnSpc>
              <a:spcBef>
                <a:spcPts val="0"/>
              </a:spcBef>
              <a:spcAft>
                <a:spcPts val="15"/>
              </a:spcAft>
            </a:pPr>
            <a:r>
              <a:rPr lang="en-US" sz="9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endParaRPr lang="en-US" sz="900" dirty="0">
              <a:solidFill>
                <a:srgbClr val="00000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6350" marR="0" indent="-6350" algn="just">
              <a:lnSpc>
                <a:spcPct val="150000"/>
              </a:lnSpc>
              <a:spcBef>
                <a:spcPts val="0"/>
              </a:spcBef>
              <a:spcAft>
                <a:spcPts val="15"/>
              </a:spcAft>
            </a:pPr>
            <a:r>
              <a:rPr lang="en-US" sz="9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2.) </a:t>
            </a:r>
            <a:r>
              <a:rPr lang="en-US" sz="9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GeeksforGeeks</a:t>
            </a:r>
            <a:r>
              <a:rPr lang="en-US" sz="9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 (2022). Difference between Sequential and Parallel Computing. [online] Available at: </a:t>
            </a:r>
            <a:r>
              <a:rPr lang="en-US" sz="900" u="sng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hlinkClick r:id="rId1"/>
              </a:rPr>
              <a:t>https://www.geeksforgeeks.org/difference-between-sequential-and-parallel-computing/</a:t>
            </a:r>
            <a:r>
              <a:rPr lang="en-US" sz="9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 [Accessed 19 Nov. 2022].</a:t>
            </a:r>
            <a:endParaRPr lang="en-US" sz="900" dirty="0">
              <a:solidFill>
                <a:srgbClr val="00000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6350" marR="0" indent="-6350" algn="just">
              <a:lnSpc>
                <a:spcPct val="150000"/>
              </a:lnSpc>
              <a:spcBef>
                <a:spcPts val="0"/>
              </a:spcBef>
              <a:spcAft>
                <a:spcPts val="15"/>
              </a:spcAft>
            </a:pPr>
            <a:r>
              <a:rPr lang="en-US" sz="9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endParaRPr lang="en-US" sz="900" dirty="0">
              <a:solidFill>
                <a:srgbClr val="00000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GB" sz="3200" dirty="0"/>
          </a:p>
          <a:p>
            <a:pPr marL="0" indent="0" algn="ctr">
              <a:buNone/>
            </a:pPr>
            <a:r>
              <a:rPr lang="en-GB" sz="3200" dirty="0"/>
              <a:t>THANK YOU</a:t>
            </a:r>
            <a:endParaRPr lang="en-GB" sz="3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Presentation Agenda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Flow of the presentation:</a:t>
            </a:r>
            <a:endParaRPr lang="en-GB" dirty="0"/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00" dirty="0"/>
              <a:t>Parallel &amp; Sequential Processing</a:t>
            </a:r>
            <a:endParaRPr lang="en-GB" sz="1600" dirty="0"/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00" dirty="0"/>
              <a:t>Data Analysis</a:t>
            </a:r>
            <a:br>
              <a:rPr lang="en-GB" sz="1600" dirty="0"/>
            </a:br>
            <a:r>
              <a:rPr lang="en-GB" sz="1600" dirty="0"/>
              <a:t>- Objective</a:t>
            </a:r>
            <a:br>
              <a:rPr lang="en-GB" sz="1600" dirty="0"/>
            </a:br>
            <a:r>
              <a:rPr lang="en-GB" sz="1600" dirty="0"/>
              <a:t>- Dataset Explanation</a:t>
            </a:r>
            <a:br>
              <a:rPr lang="en-GB" sz="1600" dirty="0"/>
            </a:br>
            <a:r>
              <a:rPr lang="en-GB" sz="1600" dirty="0"/>
              <a:t>- Findings &amp; Discussion</a:t>
            </a:r>
            <a:endParaRPr lang="en-GB" sz="1600" dirty="0"/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00" dirty="0"/>
              <a:t>Conclusion</a:t>
            </a:r>
            <a:endParaRPr lang="en-GB" sz="1600" dirty="0"/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00" dirty="0"/>
              <a:t>References</a:t>
            </a:r>
            <a:endParaRPr lang="en-GB" sz="1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Parallel &amp; Sequential Processing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695" y="1114496"/>
            <a:ext cx="7886700" cy="47225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GB" dirty="0"/>
              <a:t> Sequential Processing:</a:t>
            </a:r>
            <a:endParaRPr lang="en-GB" dirty="0"/>
          </a:p>
        </p:txBody>
      </p:sp>
      <p:sp>
        <p:nvSpPr>
          <p:cNvPr id="4" name="Content Placeholder 2"/>
          <p:cNvSpPr txBox="1"/>
          <p:nvPr/>
        </p:nvSpPr>
        <p:spPr>
          <a:xfrm>
            <a:off x="645458" y="1644623"/>
            <a:ext cx="5768789" cy="4722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Clr>
                <a:schemeClr val="tx1">
                  <a:lumMod val="85000"/>
                  <a:lumOff val="15000"/>
                </a:schemeClr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51435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chemeClr val="tx1">
                  <a:lumMod val="85000"/>
                  <a:lumOff val="15000"/>
                </a:schemeClr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85725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chemeClr val="tx1">
                  <a:lumMod val="85000"/>
                  <a:lumOff val="15000"/>
                </a:schemeClr>
              </a:buClr>
              <a:buSzPct val="90000"/>
              <a:buFont typeface="Wingdings" panose="05000000000000000000" pitchFamily="2" charset="2"/>
              <a:buChar char="§"/>
              <a:defRPr sz="1100" kern="12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20015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chemeClr val="tx1">
                  <a:lumMod val="85000"/>
                  <a:lumOff val="15000"/>
                </a:schemeClr>
              </a:buClr>
              <a:buSzPct val="90000"/>
              <a:buFont typeface="Wingdings" panose="05000000000000000000" pitchFamily="2" charset="2"/>
              <a:buChar char="§"/>
              <a:defRPr sz="1050" kern="12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54305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chemeClr val="tx1">
                  <a:lumMod val="85000"/>
                  <a:lumOff val="15000"/>
                </a:schemeClr>
              </a:buClr>
              <a:buSzPct val="90000"/>
              <a:buFont typeface="Wingdings" panose="05000000000000000000" pitchFamily="2" charset="2"/>
              <a:buChar char="§"/>
              <a:defRPr sz="1050" kern="12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Processing that occurs in the order that it is received</a:t>
            </a:r>
            <a:endParaRPr lang="en-GB" sz="1400" dirty="0"/>
          </a:p>
        </p:txBody>
      </p:sp>
      <p:sp>
        <p:nvSpPr>
          <p:cNvPr id="6" name="Content Placeholder 2"/>
          <p:cNvSpPr txBox="1"/>
          <p:nvPr/>
        </p:nvSpPr>
        <p:spPr>
          <a:xfrm>
            <a:off x="419634" y="2116880"/>
            <a:ext cx="7886700" cy="4722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Clr>
                <a:schemeClr val="tx1">
                  <a:lumMod val="85000"/>
                  <a:lumOff val="15000"/>
                </a:schemeClr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51435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chemeClr val="tx1">
                  <a:lumMod val="85000"/>
                  <a:lumOff val="15000"/>
                </a:schemeClr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85725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chemeClr val="tx1">
                  <a:lumMod val="85000"/>
                  <a:lumOff val="15000"/>
                </a:schemeClr>
              </a:buClr>
              <a:buSzPct val="90000"/>
              <a:buFont typeface="Wingdings" panose="05000000000000000000" pitchFamily="2" charset="2"/>
              <a:buChar char="§"/>
              <a:defRPr sz="1100" kern="12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20015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chemeClr val="tx1">
                  <a:lumMod val="85000"/>
                  <a:lumOff val="15000"/>
                </a:schemeClr>
              </a:buClr>
              <a:buSzPct val="90000"/>
              <a:buFont typeface="Wingdings" panose="05000000000000000000" pitchFamily="2" charset="2"/>
              <a:buChar char="§"/>
              <a:defRPr sz="1050" kern="12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54305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chemeClr val="tx1">
                  <a:lumMod val="85000"/>
                  <a:lumOff val="15000"/>
                </a:schemeClr>
              </a:buClr>
              <a:buSzPct val="90000"/>
              <a:buFont typeface="Wingdings" panose="05000000000000000000" pitchFamily="2" charset="2"/>
              <a:buChar char="§"/>
              <a:defRPr sz="1050" kern="12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en-GB" dirty="0"/>
              <a:t> Parallel Processing:</a:t>
            </a:r>
            <a:endParaRPr lang="en-GB" dirty="0"/>
          </a:p>
        </p:txBody>
      </p:sp>
      <p:sp>
        <p:nvSpPr>
          <p:cNvPr id="7" name="Content Placeholder 2"/>
          <p:cNvSpPr txBox="1"/>
          <p:nvPr/>
        </p:nvSpPr>
        <p:spPr>
          <a:xfrm>
            <a:off x="645459" y="2647007"/>
            <a:ext cx="5069542" cy="7018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Clr>
                <a:schemeClr val="tx1">
                  <a:lumMod val="85000"/>
                  <a:lumOff val="15000"/>
                </a:schemeClr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51435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chemeClr val="tx1">
                  <a:lumMod val="85000"/>
                  <a:lumOff val="15000"/>
                </a:schemeClr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85725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chemeClr val="tx1">
                  <a:lumMod val="85000"/>
                  <a:lumOff val="15000"/>
                </a:schemeClr>
              </a:buClr>
              <a:buSzPct val="90000"/>
              <a:buFont typeface="Wingdings" panose="05000000000000000000" pitchFamily="2" charset="2"/>
              <a:buChar char="§"/>
              <a:defRPr sz="1100" kern="12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20015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chemeClr val="tx1">
                  <a:lumMod val="85000"/>
                  <a:lumOff val="15000"/>
                </a:schemeClr>
              </a:buClr>
              <a:buSzPct val="90000"/>
              <a:buFont typeface="Wingdings" panose="05000000000000000000" pitchFamily="2" charset="2"/>
              <a:buChar char="§"/>
              <a:defRPr sz="1050" kern="12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54305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chemeClr val="tx1">
                  <a:lumMod val="85000"/>
                  <a:lumOff val="15000"/>
                </a:schemeClr>
              </a:buClr>
              <a:buSzPct val="90000"/>
              <a:buFont typeface="Wingdings" panose="05000000000000000000" pitchFamily="2" charset="2"/>
              <a:buChar char="§"/>
              <a:defRPr sz="1050" kern="12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Two or more processors are used to process concurrently (in parallel)</a:t>
            </a:r>
            <a:endParaRPr lang="en-GB" sz="1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Parallel &amp; Sequential Processing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7642" y="877094"/>
            <a:ext cx="3886200" cy="32635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R Studio Code Result and Visualization for Sequential:</a:t>
            </a:r>
            <a:endParaRPr lang="en-GB" dirty="0"/>
          </a:p>
        </p:txBody>
      </p:sp>
      <p:pic>
        <p:nvPicPr>
          <p:cNvPr id="8" name="Content Placeholder 7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418465" y="1675130"/>
            <a:ext cx="3596005" cy="32639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875" y="1132205"/>
            <a:ext cx="5843905" cy="443865"/>
          </a:xfrm>
          <a:prstGeom prst="rect">
            <a:avLst/>
          </a:prstGeom>
        </p:spPr>
      </p:pic>
      <p:sp>
        <p:nvSpPr>
          <p:cNvPr id="11" name="Rounded Rectangle 10"/>
          <p:cNvSpPr/>
          <p:nvPr/>
        </p:nvSpPr>
        <p:spPr>
          <a:xfrm>
            <a:off x="4630420" y="1828800"/>
            <a:ext cx="1061085" cy="53340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/>
              <a:t>Start</a:t>
            </a:r>
            <a:endParaRPr lang="en-US"/>
          </a:p>
        </p:txBody>
      </p:sp>
      <p:sp>
        <p:nvSpPr>
          <p:cNvPr id="12" name="Rectangles 11"/>
          <p:cNvSpPr/>
          <p:nvPr/>
        </p:nvSpPr>
        <p:spPr>
          <a:xfrm>
            <a:off x="6169660" y="1718310"/>
            <a:ext cx="1031240" cy="75438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/>
              <a:t>begin microbenchingmarking</a:t>
            </a:r>
            <a:endParaRPr lang="en-US"/>
          </a:p>
        </p:txBody>
      </p:sp>
      <p:sp>
        <p:nvSpPr>
          <p:cNvPr id="13" name="Rectangles 12"/>
          <p:cNvSpPr/>
          <p:nvPr/>
        </p:nvSpPr>
        <p:spPr>
          <a:xfrm>
            <a:off x="6188075" y="2837815"/>
            <a:ext cx="986790" cy="533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/>
              <a:t>plot value</a:t>
            </a:r>
            <a:endParaRPr lang="en-US"/>
          </a:p>
        </p:txBody>
      </p:sp>
      <p:sp>
        <p:nvSpPr>
          <p:cNvPr id="15" name="Rectangles 14"/>
          <p:cNvSpPr/>
          <p:nvPr/>
        </p:nvSpPr>
        <p:spPr>
          <a:xfrm>
            <a:off x="7491730" y="1884680"/>
            <a:ext cx="986790" cy="533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/>
              <a:t>lapply(1:100,df)</a:t>
            </a:r>
            <a:endParaRPr lang="en-US"/>
          </a:p>
        </p:txBody>
      </p:sp>
      <p:sp>
        <p:nvSpPr>
          <p:cNvPr id="16" name="Flowchart: Data 15"/>
          <p:cNvSpPr/>
          <p:nvPr/>
        </p:nvSpPr>
        <p:spPr>
          <a:xfrm>
            <a:off x="7491730" y="2837815"/>
            <a:ext cx="986790" cy="533400"/>
          </a:xfrm>
          <a:prstGeom prst="flowChartInputOutpu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/>
              <a:t>print </a:t>
            </a:r>
            <a:endParaRPr lang="en-US"/>
          </a:p>
          <a:p>
            <a:pPr algn="ctr"/>
            <a:r>
              <a:rPr lang="en-US"/>
              <a:t>value</a:t>
            </a:r>
            <a:endParaRPr lang="en-US"/>
          </a:p>
        </p:txBody>
      </p:sp>
      <p:sp>
        <p:nvSpPr>
          <p:cNvPr id="17" name="Flowchart: Data 16"/>
          <p:cNvSpPr/>
          <p:nvPr/>
        </p:nvSpPr>
        <p:spPr>
          <a:xfrm>
            <a:off x="4447540" y="2850515"/>
            <a:ext cx="1341755" cy="553720"/>
          </a:xfrm>
          <a:prstGeom prst="flowChartInputOutpu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/>
              <a:t>visualize values</a:t>
            </a:r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6250940" y="3691255"/>
            <a:ext cx="1061085" cy="53340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/>
              <a:t>Stop</a:t>
            </a:r>
            <a:endParaRPr lang="en-US"/>
          </a:p>
        </p:txBody>
      </p:sp>
      <p:cxnSp>
        <p:nvCxnSpPr>
          <p:cNvPr id="19" name="Straight Arrow Connector 18"/>
          <p:cNvCxnSpPr>
            <a:stCxn id="11" idx="3"/>
            <a:endCxn id="12" idx="1"/>
          </p:cNvCxnSpPr>
          <p:nvPr/>
        </p:nvCxnSpPr>
        <p:spPr>
          <a:xfrm>
            <a:off x="5691505" y="2095500"/>
            <a:ext cx="47815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7084695" y="2151380"/>
            <a:ext cx="49657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5691505" y="3098165"/>
            <a:ext cx="48323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7174865" y="3110865"/>
            <a:ext cx="454025" cy="127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7985125" y="2418080"/>
            <a:ext cx="0" cy="46609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18" idx="1"/>
          </p:cNvCxnSpPr>
          <p:nvPr/>
        </p:nvCxnSpPr>
        <p:spPr>
          <a:xfrm>
            <a:off x="5441950" y="3371215"/>
            <a:ext cx="808990" cy="5867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Parallel &amp; Sequential Processing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0657" y="882174"/>
            <a:ext cx="3886200" cy="32635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R Studio Code Result and Visualization for Parallel:</a:t>
            </a:r>
            <a:endParaRPr lang="en-GB" dirty="0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510540" y="1754505"/>
            <a:ext cx="3272790" cy="298577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3405" y="1254125"/>
            <a:ext cx="4822825" cy="461010"/>
          </a:xfrm>
          <a:prstGeom prst="rect">
            <a:avLst/>
          </a:prstGeom>
        </p:spPr>
      </p:pic>
      <p:sp>
        <p:nvSpPr>
          <p:cNvPr id="11" name="Rounded Rectangle 10"/>
          <p:cNvSpPr/>
          <p:nvPr/>
        </p:nvSpPr>
        <p:spPr>
          <a:xfrm>
            <a:off x="4630420" y="1828800"/>
            <a:ext cx="1061085" cy="53340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/>
              <a:t>Start</a:t>
            </a:r>
            <a:endParaRPr lang="en-US"/>
          </a:p>
        </p:txBody>
      </p:sp>
      <p:sp>
        <p:nvSpPr>
          <p:cNvPr id="12" name="Rectangles 11"/>
          <p:cNvSpPr/>
          <p:nvPr/>
        </p:nvSpPr>
        <p:spPr>
          <a:xfrm>
            <a:off x="6169660" y="1718310"/>
            <a:ext cx="1031240" cy="75438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/>
              <a:t>begin microbenchingmarking</a:t>
            </a:r>
            <a:endParaRPr lang="en-US"/>
          </a:p>
        </p:txBody>
      </p:sp>
      <p:sp>
        <p:nvSpPr>
          <p:cNvPr id="13" name="Rectangles 12"/>
          <p:cNvSpPr/>
          <p:nvPr/>
        </p:nvSpPr>
        <p:spPr>
          <a:xfrm>
            <a:off x="6188075" y="2837815"/>
            <a:ext cx="986790" cy="533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/>
              <a:t>plot value</a:t>
            </a:r>
            <a:endParaRPr lang="en-US"/>
          </a:p>
        </p:txBody>
      </p:sp>
      <p:sp>
        <p:nvSpPr>
          <p:cNvPr id="17" name="Flowchart: Data 16"/>
          <p:cNvSpPr/>
          <p:nvPr/>
        </p:nvSpPr>
        <p:spPr>
          <a:xfrm>
            <a:off x="4447540" y="2850515"/>
            <a:ext cx="1341755" cy="553720"/>
          </a:xfrm>
          <a:prstGeom prst="flowChartInputOutpu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/>
              <a:t>visualize values</a:t>
            </a:r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6250940" y="3691255"/>
            <a:ext cx="1061085" cy="53340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/>
              <a:t>Stop</a:t>
            </a:r>
            <a:endParaRPr lang="en-US"/>
          </a:p>
        </p:txBody>
      </p:sp>
      <p:cxnSp>
        <p:nvCxnSpPr>
          <p:cNvPr id="19" name="Straight Arrow Connector 18"/>
          <p:cNvCxnSpPr>
            <a:stCxn id="11" idx="3"/>
            <a:endCxn id="12" idx="1"/>
          </p:cNvCxnSpPr>
          <p:nvPr/>
        </p:nvCxnSpPr>
        <p:spPr>
          <a:xfrm>
            <a:off x="5691505" y="2095500"/>
            <a:ext cx="47815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7084695" y="2151380"/>
            <a:ext cx="49657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17" idx="5"/>
          </p:cNvCxnSpPr>
          <p:nvPr/>
        </p:nvCxnSpPr>
        <p:spPr>
          <a:xfrm flipH="1">
            <a:off x="5655310" y="3098165"/>
            <a:ext cx="519430" cy="2921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7174865" y="3110865"/>
            <a:ext cx="454025" cy="127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7985125" y="2418080"/>
            <a:ext cx="0" cy="46609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18" idx="1"/>
          </p:cNvCxnSpPr>
          <p:nvPr/>
        </p:nvCxnSpPr>
        <p:spPr>
          <a:xfrm>
            <a:off x="5441950" y="3371215"/>
            <a:ext cx="808990" cy="5867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s 14"/>
          <p:cNvSpPr/>
          <p:nvPr/>
        </p:nvSpPr>
        <p:spPr>
          <a:xfrm>
            <a:off x="7491730" y="1884680"/>
            <a:ext cx="986790" cy="533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/>
              <a:t>parallel</a:t>
            </a:r>
            <a:endParaRPr lang="en-US"/>
          </a:p>
          <a:p>
            <a:pPr algn="ctr"/>
            <a:r>
              <a:rPr lang="en-US"/>
              <a:t>Processing</a:t>
            </a:r>
            <a:endParaRPr lang="en-US"/>
          </a:p>
        </p:txBody>
      </p:sp>
      <p:sp>
        <p:nvSpPr>
          <p:cNvPr id="16" name="Flowchart: Data 15"/>
          <p:cNvSpPr/>
          <p:nvPr/>
        </p:nvSpPr>
        <p:spPr>
          <a:xfrm>
            <a:off x="7491730" y="2837815"/>
            <a:ext cx="986790" cy="533400"/>
          </a:xfrm>
          <a:prstGeom prst="flowChartInputOutpu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/>
              <a:t>print </a:t>
            </a:r>
            <a:endParaRPr lang="en-US"/>
          </a:p>
          <a:p>
            <a:pPr algn="ctr"/>
            <a:r>
              <a:rPr lang="en-US"/>
              <a:t>value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Data Analysis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3065" y="1250315"/>
            <a:ext cx="7755255" cy="326326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b="1" dirty="0"/>
              <a:t>Objective</a:t>
            </a:r>
            <a:r>
              <a:rPr lang="en-US" dirty="0"/>
              <a:t>: Find the relationship between the age between the comsumer and number of transaction in Grocery Purchases in Borough-Level Areas.</a:t>
            </a:r>
            <a:endParaRPr lang="en-GB" dirty="0"/>
          </a:p>
        </p:txBody>
      </p:sp>
      <p:sp>
        <p:nvSpPr>
          <p:cNvPr id="7" name="Content Placeholder 2"/>
          <p:cNvSpPr txBox="1"/>
          <p:nvPr/>
        </p:nvSpPr>
        <p:spPr>
          <a:xfrm>
            <a:off x="391059" y="2074582"/>
            <a:ext cx="2962301" cy="4336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Clr>
                <a:schemeClr val="tx1">
                  <a:lumMod val="85000"/>
                  <a:lumOff val="15000"/>
                </a:schemeClr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51435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chemeClr val="tx1">
                  <a:lumMod val="85000"/>
                  <a:lumOff val="15000"/>
                </a:schemeClr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85725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chemeClr val="tx1">
                  <a:lumMod val="85000"/>
                  <a:lumOff val="15000"/>
                </a:schemeClr>
              </a:buClr>
              <a:buSzPct val="90000"/>
              <a:buFont typeface="Wingdings" panose="05000000000000000000" pitchFamily="2" charset="2"/>
              <a:buChar char="§"/>
              <a:defRPr sz="1100" kern="12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20015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chemeClr val="tx1">
                  <a:lumMod val="85000"/>
                  <a:lumOff val="15000"/>
                </a:schemeClr>
              </a:buClr>
              <a:buSzPct val="90000"/>
              <a:buFont typeface="Wingdings" panose="05000000000000000000" pitchFamily="2" charset="2"/>
              <a:buChar char="§"/>
              <a:defRPr sz="1050" kern="12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54305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chemeClr val="tx1">
                  <a:lumMod val="85000"/>
                  <a:lumOff val="15000"/>
                </a:schemeClr>
              </a:buClr>
              <a:buSzPct val="90000"/>
              <a:buFont typeface="Wingdings" panose="05000000000000000000" pitchFamily="2" charset="2"/>
              <a:buChar char="§"/>
              <a:defRPr sz="1050" kern="12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Wingdings" panose="05000000000000000000" pitchFamily="2" charset="2"/>
              <a:buNone/>
            </a:pPr>
            <a:r>
              <a:rPr lang="en-US" b="1" dirty="0"/>
              <a:t>Dataset and Attributes Used</a:t>
            </a:r>
            <a:r>
              <a:rPr lang="en-US" dirty="0"/>
              <a:t>:</a:t>
            </a:r>
            <a:endParaRPr lang="en-GB" dirty="0"/>
          </a:p>
        </p:txBody>
      </p:sp>
      <p:sp>
        <p:nvSpPr>
          <p:cNvPr id="34" name="TextBox 33"/>
          <p:cNvSpPr txBox="1"/>
          <p:nvPr/>
        </p:nvSpPr>
        <p:spPr>
          <a:xfrm>
            <a:off x="3353435" y="3622040"/>
            <a:ext cx="3516630" cy="2990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Data from year_borough_grocery.csv</a:t>
            </a:r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1344295" y="2674620"/>
            <a:ext cx="6559550" cy="72580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Data Analysis – Findings &amp; Discussions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8465" y="1229995"/>
            <a:ext cx="4905375" cy="340233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b="1" dirty="0"/>
              <a:t>Correlation between the numerical data:</a:t>
            </a:r>
            <a:endParaRPr lang="en-GB" dirty="0"/>
          </a:p>
        </p:txBody>
      </p:sp>
      <p:pic>
        <p:nvPicPr>
          <p:cNvPr id="7" name="Content Placeholder 6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762000" y="2070100"/>
            <a:ext cx="5266055" cy="17303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Data Analysis – Findings &amp; Discussions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b="1" dirty="0"/>
              <a:t>Correlation Visualization:</a:t>
            </a:r>
            <a:endParaRPr lang="en-GB" dirty="0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rcRect l="-208" t="464" r="208" b="-319"/>
          <a:stretch>
            <a:fillRect/>
          </a:stretch>
        </p:blipFill>
        <p:spPr>
          <a:xfrm>
            <a:off x="492760" y="2004060"/>
            <a:ext cx="3966845" cy="21869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2195" y="2066290"/>
            <a:ext cx="3763645" cy="206311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Data Analysis – Findings &amp; Discussions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b="1" dirty="0"/>
              <a:t>Hypothesis Testing Results: 5% Level of Significance</a:t>
            </a:r>
            <a:endParaRPr lang="en-GB" dirty="0"/>
          </a:p>
        </p:txBody>
      </p:sp>
      <p:sp>
        <p:nvSpPr>
          <p:cNvPr id="6" name="Content Placeholder 2"/>
          <p:cNvSpPr txBox="1"/>
          <p:nvPr/>
        </p:nvSpPr>
        <p:spPr>
          <a:xfrm>
            <a:off x="418465" y="3681095"/>
            <a:ext cx="3727450" cy="8343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Clr>
                <a:schemeClr val="tx1">
                  <a:lumMod val="85000"/>
                  <a:lumOff val="15000"/>
                </a:schemeClr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51435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chemeClr val="tx1">
                  <a:lumMod val="85000"/>
                  <a:lumOff val="15000"/>
                </a:schemeClr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85725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chemeClr val="tx1">
                  <a:lumMod val="85000"/>
                  <a:lumOff val="15000"/>
                </a:schemeClr>
              </a:buClr>
              <a:buSzPct val="90000"/>
              <a:buFont typeface="Wingdings" panose="05000000000000000000" pitchFamily="2" charset="2"/>
              <a:buChar char="§"/>
              <a:defRPr sz="1100" kern="12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20015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chemeClr val="tx1">
                  <a:lumMod val="85000"/>
                  <a:lumOff val="15000"/>
                </a:schemeClr>
              </a:buClr>
              <a:buSzPct val="90000"/>
              <a:buFont typeface="Wingdings" panose="05000000000000000000" pitchFamily="2" charset="2"/>
              <a:buChar char="§"/>
              <a:defRPr sz="1050" kern="12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54305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chemeClr val="tx1">
                  <a:lumMod val="85000"/>
                  <a:lumOff val="15000"/>
                </a:schemeClr>
              </a:buClr>
              <a:buSzPct val="90000"/>
              <a:buFont typeface="Wingdings" panose="05000000000000000000" pitchFamily="2" charset="2"/>
              <a:buChar char="§"/>
              <a:defRPr sz="1050" kern="12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US" sz="1400" dirty="0" err="1"/>
              <a:t>age_0_17 &amp; num_transactions</a:t>
            </a:r>
            <a:endParaRPr lang="en-US" sz="1400" dirty="0" err="1"/>
          </a:p>
          <a:p>
            <a:pPr marL="0" indent="0" algn="ctr">
              <a:buFont typeface="Wingdings" panose="05000000000000000000" pitchFamily="2" charset="2"/>
              <a:buNone/>
            </a:pPr>
            <a:r>
              <a:rPr lang="en-US" sz="1400" dirty="0"/>
              <a:t> (p-value: 0.005051)</a:t>
            </a:r>
            <a:endParaRPr lang="en-GB" sz="1400" dirty="0"/>
          </a:p>
        </p:txBody>
      </p:sp>
      <p:sp>
        <p:nvSpPr>
          <p:cNvPr id="7" name="Content Placeholder 2"/>
          <p:cNvSpPr txBox="1"/>
          <p:nvPr/>
        </p:nvSpPr>
        <p:spPr>
          <a:xfrm>
            <a:off x="5022215" y="3715385"/>
            <a:ext cx="3414395" cy="660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Clr>
                <a:schemeClr val="tx1">
                  <a:lumMod val="85000"/>
                  <a:lumOff val="15000"/>
                </a:schemeClr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51435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chemeClr val="tx1">
                  <a:lumMod val="85000"/>
                  <a:lumOff val="15000"/>
                </a:schemeClr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85725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chemeClr val="tx1">
                  <a:lumMod val="85000"/>
                  <a:lumOff val="15000"/>
                </a:schemeClr>
              </a:buClr>
              <a:buSzPct val="90000"/>
              <a:buFont typeface="Wingdings" panose="05000000000000000000" pitchFamily="2" charset="2"/>
              <a:buChar char="§"/>
              <a:defRPr sz="1100" kern="12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20015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chemeClr val="tx1">
                  <a:lumMod val="85000"/>
                  <a:lumOff val="15000"/>
                </a:schemeClr>
              </a:buClr>
              <a:buSzPct val="90000"/>
              <a:buFont typeface="Wingdings" panose="05000000000000000000" pitchFamily="2" charset="2"/>
              <a:buChar char="§"/>
              <a:defRPr sz="1050" kern="12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54305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chemeClr val="tx1">
                  <a:lumMod val="85000"/>
                  <a:lumOff val="15000"/>
                </a:schemeClr>
              </a:buClr>
              <a:buSzPct val="90000"/>
              <a:buFont typeface="Wingdings" panose="05000000000000000000" pitchFamily="2" charset="2"/>
              <a:buChar char="§"/>
              <a:defRPr sz="1050" kern="12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US" sz="1400" dirty="0" err="1">
                <a:sym typeface="+mn-ea"/>
              </a:rPr>
              <a:t>age_18_64 &amp; num_transactions</a:t>
            </a:r>
            <a:endParaRPr lang="en-US" sz="1400" dirty="0" err="1"/>
          </a:p>
          <a:p>
            <a:pPr marL="0" indent="0" algn="ctr">
              <a:buFont typeface="Wingdings" panose="05000000000000000000" pitchFamily="2" charset="2"/>
              <a:buNone/>
            </a:pPr>
            <a:r>
              <a:rPr lang="en-US" sz="1400" dirty="0"/>
              <a:t> (p-value: 0.0009256)</a:t>
            </a:r>
            <a:endParaRPr lang="en-GB" sz="1400" dirty="0"/>
          </a:p>
        </p:txBody>
      </p:sp>
      <p:pic>
        <p:nvPicPr>
          <p:cNvPr id="8" name="Content Placeholder 7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08965" y="2112010"/>
            <a:ext cx="3225800" cy="16573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rcRect l="-633" t="-190" r="-134"/>
          <a:stretch>
            <a:fillRect/>
          </a:stretch>
        </p:blipFill>
        <p:spPr>
          <a:xfrm>
            <a:off x="5102860" y="2011045"/>
            <a:ext cx="3333750" cy="16700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Cov Uni Template</Template>
  <TotalTime>0</TotalTime>
  <Words>2150</Words>
  <Application>WPS Presentation</Application>
  <PresentationFormat>On-screen Show (16:9)</PresentationFormat>
  <Paragraphs>104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1" baseType="lpstr">
      <vt:lpstr>Arial</vt:lpstr>
      <vt:lpstr>SimSun</vt:lpstr>
      <vt:lpstr>Wingdings</vt:lpstr>
      <vt:lpstr>Times New Roman</vt:lpstr>
      <vt:lpstr>Calibri</vt:lpstr>
      <vt:lpstr>Microsoft YaHei</vt:lpstr>
      <vt:lpstr>Arial Unicode MS</vt:lpstr>
      <vt:lpstr>Office Theme</vt:lpstr>
      <vt:lpstr>PowerPoint 演示文稿</vt:lpstr>
      <vt:lpstr>Presentation Agenda</vt:lpstr>
      <vt:lpstr>Parallel &amp; Sequential Processing</vt:lpstr>
      <vt:lpstr>Parallel &amp; Sequential Processing</vt:lpstr>
      <vt:lpstr>Parallel &amp; Sequential Processing</vt:lpstr>
      <vt:lpstr>Data Analysis</vt:lpstr>
      <vt:lpstr>Data Analysis – Findings &amp; Discussions</vt:lpstr>
      <vt:lpstr>Data Analysis – Findings &amp; Discussions</vt:lpstr>
      <vt:lpstr>Data Analysis – Findings &amp; Discussions</vt:lpstr>
      <vt:lpstr>Data Analysis – Findings &amp; Discussions</vt:lpstr>
      <vt:lpstr>Conclusion</vt:lpstr>
      <vt:lpstr>References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Richard Hyde</dc:creator>
  <cp:lastModifiedBy>Kyzc</cp:lastModifiedBy>
  <cp:revision>37</cp:revision>
  <dcterms:created xsi:type="dcterms:W3CDTF">2021-03-03T12:39:00Z</dcterms:created>
  <dcterms:modified xsi:type="dcterms:W3CDTF">2022-11-21T18:11:29Z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0x0101002F931F56464E4E41BC5AD1DA45752C9B</vt:lpwstr>
  </property>
  <property fmtid="{D5CDD505-2E9C-101B-9397-08002B2CF9AE}" pid="3" name="ICV">
    <vt:lpwstr>0F40F940C1E74FF8A1C3648B71F6105E</vt:lpwstr>
  </property>
  <property fmtid="{D5CDD505-2E9C-101B-9397-08002B2CF9AE}" pid="4" name="KSOProductBuildVer">
    <vt:lpwstr>1033-11.2.0.11380</vt:lpwstr>
  </property>
</Properties>
</file>