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D8595-7927-4387-8290-15A033E00181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ru-RU"/>
        </a:p>
      </dgm:t>
    </dgm:pt>
    <dgm:pt modelId="{7D3A24B2-5574-45BA-9ABD-F7132398DB12}">
      <dgm:prSet/>
      <dgm:spPr/>
      <dgm:t>
        <a:bodyPr/>
        <a:lstStyle/>
        <a:p>
          <a:r>
            <a:rPr lang="ru-RU"/>
            <a:t>массивы,</a:t>
          </a:r>
        </a:p>
      </dgm:t>
    </dgm:pt>
    <dgm:pt modelId="{8F40F047-E6AF-4BF0-9A9E-17DFE26BC317}" type="parTrans" cxnId="{EAF391CF-6E6B-4890-8FE5-3FD66B524C74}">
      <dgm:prSet/>
      <dgm:spPr/>
      <dgm:t>
        <a:bodyPr/>
        <a:lstStyle/>
        <a:p>
          <a:endParaRPr lang="ru-RU"/>
        </a:p>
      </dgm:t>
    </dgm:pt>
    <dgm:pt modelId="{4A8B1295-6175-4E03-8F9D-888087185101}" type="sibTrans" cxnId="{EAF391CF-6E6B-4890-8FE5-3FD66B524C74}">
      <dgm:prSet/>
      <dgm:spPr/>
      <dgm:t>
        <a:bodyPr/>
        <a:lstStyle/>
        <a:p>
          <a:endParaRPr lang="ru-RU"/>
        </a:p>
      </dgm:t>
    </dgm:pt>
    <dgm:pt modelId="{9AF337BC-56A6-4601-B310-41BAF92E828C}">
      <dgm:prSet/>
      <dgm:spPr/>
      <dgm:t>
        <a:bodyPr/>
        <a:lstStyle/>
        <a:p>
          <a:r>
            <a:rPr lang="ru-RU"/>
            <a:t>списки, </a:t>
          </a:r>
        </a:p>
      </dgm:t>
    </dgm:pt>
    <dgm:pt modelId="{BA9CFB4F-7865-48A9-B7D1-398F8E7483D6}" type="parTrans" cxnId="{345EFAE6-631F-4F85-97C2-5C1BBCF9A57C}">
      <dgm:prSet/>
      <dgm:spPr/>
      <dgm:t>
        <a:bodyPr/>
        <a:lstStyle/>
        <a:p>
          <a:endParaRPr lang="ru-RU"/>
        </a:p>
      </dgm:t>
    </dgm:pt>
    <dgm:pt modelId="{C12425A4-2748-4AE8-9103-EDAE90F1D84B}" type="sibTrans" cxnId="{345EFAE6-631F-4F85-97C2-5C1BBCF9A57C}">
      <dgm:prSet/>
      <dgm:spPr/>
      <dgm:t>
        <a:bodyPr/>
        <a:lstStyle/>
        <a:p>
          <a:endParaRPr lang="ru-RU"/>
        </a:p>
      </dgm:t>
    </dgm:pt>
    <dgm:pt modelId="{D78A1D9B-41E7-4F23-876E-68812BA1A112}">
      <dgm:prSet/>
      <dgm:spPr/>
      <dgm:t>
        <a:bodyPr/>
        <a:lstStyle/>
        <a:p>
          <a:r>
            <a:rPr lang="ru-RU"/>
            <a:t>стеки, </a:t>
          </a:r>
        </a:p>
      </dgm:t>
    </dgm:pt>
    <dgm:pt modelId="{1958D5C6-B365-4506-8C4A-B053A3DBD85B}" type="parTrans" cxnId="{FC053E39-EA6B-418C-8F57-C375AC4FF8AD}">
      <dgm:prSet/>
      <dgm:spPr/>
      <dgm:t>
        <a:bodyPr/>
        <a:lstStyle/>
        <a:p>
          <a:endParaRPr lang="ru-RU"/>
        </a:p>
      </dgm:t>
    </dgm:pt>
    <dgm:pt modelId="{11D579AD-13AD-4B8E-86BB-9A4BC3A3B9BA}" type="sibTrans" cxnId="{FC053E39-EA6B-418C-8F57-C375AC4FF8AD}">
      <dgm:prSet/>
      <dgm:spPr/>
      <dgm:t>
        <a:bodyPr/>
        <a:lstStyle/>
        <a:p>
          <a:endParaRPr lang="ru-RU"/>
        </a:p>
      </dgm:t>
    </dgm:pt>
    <dgm:pt modelId="{39FF06FB-DD18-4E4E-A01B-7CA899CB2C07}">
      <dgm:prSet/>
      <dgm:spPr/>
      <dgm:t>
        <a:bodyPr/>
        <a:lstStyle/>
        <a:p>
          <a:r>
            <a:rPr lang="ru-RU"/>
            <a:t>очереди, </a:t>
          </a:r>
        </a:p>
      </dgm:t>
    </dgm:pt>
    <dgm:pt modelId="{B23F1A6A-3819-43EA-883C-C4C9993A98B5}" type="parTrans" cxnId="{C3613C47-9D6F-44A0-8538-7A5443955415}">
      <dgm:prSet/>
      <dgm:spPr/>
      <dgm:t>
        <a:bodyPr/>
        <a:lstStyle/>
        <a:p>
          <a:endParaRPr lang="ru-RU"/>
        </a:p>
      </dgm:t>
    </dgm:pt>
    <dgm:pt modelId="{5CA84B76-6C19-4130-9DC3-1FA7C3030FCD}" type="sibTrans" cxnId="{C3613C47-9D6F-44A0-8538-7A5443955415}">
      <dgm:prSet/>
      <dgm:spPr/>
      <dgm:t>
        <a:bodyPr/>
        <a:lstStyle/>
        <a:p>
          <a:endParaRPr lang="ru-RU"/>
        </a:p>
      </dgm:t>
    </dgm:pt>
    <dgm:pt modelId="{37D952A5-2A3A-4BC0-ABBB-340E6545D9C8}">
      <dgm:prSet/>
      <dgm:spPr/>
      <dgm:t>
        <a:bodyPr/>
        <a:lstStyle/>
        <a:p>
          <a:r>
            <a:rPr lang="ru-RU"/>
            <a:t>деревья, </a:t>
          </a:r>
        </a:p>
      </dgm:t>
    </dgm:pt>
    <dgm:pt modelId="{AF1063C6-0C63-48BE-AA46-B4879B5D5707}" type="parTrans" cxnId="{C9FB91C3-C5E2-41DA-8166-EB6E0A5C6811}">
      <dgm:prSet/>
      <dgm:spPr/>
      <dgm:t>
        <a:bodyPr/>
        <a:lstStyle/>
        <a:p>
          <a:endParaRPr lang="ru-RU"/>
        </a:p>
      </dgm:t>
    </dgm:pt>
    <dgm:pt modelId="{A28E6DAC-63A9-48EA-BFB9-B29C49F692BA}" type="sibTrans" cxnId="{C9FB91C3-C5E2-41DA-8166-EB6E0A5C6811}">
      <dgm:prSet/>
      <dgm:spPr/>
      <dgm:t>
        <a:bodyPr/>
        <a:lstStyle/>
        <a:p>
          <a:endParaRPr lang="ru-RU"/>
        </a:p>
      </dgm:t>
    </dgm:pt>
    <dgm:pt modelId="{B9D0AE45-C51F-43AD-855C-C910B7918717}">
      <dgm:prSet/>
      <dgm:spPr/>
      <dgm:t>
        <a:bodyPr/>
        <a:lstStyle/>
        <a:p>
          <a:r>
            <a:rPr lang="ru-RU"/>
            <a:t>графы. </a:t>
          </a:r>
        </a:p>
      </dgm:t>
    </dgm:pt>
    <dgm:pt modelId="{A9ABCA0A-5296-4AC9-936B-E59842CA2920}" type="parTrans" cxnId="{FA13E4BA-E929-4C9F-8DD5-15B1106037D8}">
      <dgm:prSet/>
      <dgm:spPr/>
      <dgm:t>
        <a:bodyPr/>
        <a:lstStyle/>
        <a:p>
          <a:endParaRPr lang="ru-RU"/>
        </a:p>
      </dgm:t>
    </dgm:pt>
    <dgm:pt modelId="{305094E9-B482-440F-894C-0AA0B445AC96}" type="sibTrans" cxnId="{FA13E4BA-E929-4C9F-8DD5-15B1106037D8}">
      <dgm:prSet/>
      <dgm:spPr/>
      <dgm:t>
        <a:bodyPr/>
        <a:lstStyle/>
        <a:p>
          <a:endParaRPr lang="ru-RU"/>
        </a:p>
      </dgm:t>
    </dgm:pt>
    <dgm:pt modelId="{05D76526-61A6-4FAF-9CB4-A5ACFF15E8DB}" type="pres">
      <dgm:prSet presAssocID="{E5DD8595-7927-4387-8290-15A033E00181}" presName="linear" presStyleCnt="0">
        <dgm:presLayoutVars>
          <dgm:animLvl val="lvl"/>
          <dgm:resizeHandles val="exact"/>
        </dgm:presLayoutVars>
      </dgm:prSet>
      <dgm:spPr/>
    </dgm:pt>
    <dgm:pt modelId="{CF02C5D7-AEB9-45F3-963A-CCE453D3BF1F}" type="pres">
      <dgm:prSet presAssocID="{7D3A24B2-5574-45BA-9ABD-F7132398DB1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6982BC3-C747-4D4D-B2E1-96A5E53C3A56}" type="pres">
      <dgm:prSet presAssocID="{4A8B1295-6175-4E03-8F9D-888087185101}" presName="spacer" presStyleCnt="0"/>
      <dgm:spPr/>
    </dgm:pt>
    <dgm:pt modelId="{306BC795-0CEC-49B3-9DE4-EAE7C2E16490}" type="pres">
      <dgm:prSet presAssocID="{9AF337BC-56A6-4601-B310-41BAF92E828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4FF95C3-9D50-4249-9560-D334021865D8}" type="pres">
      <dgm:prSet presAssocID="{C12425A4-2748-4AE8-9103-EDAE90F1D84B}" presName="spacer" presStyleCnt="0"/>
      <dgm:spPr/>
    </dgm:pt>
    <dgm:pt modelId="{225CE817-8603-4C9B-895E-12DA0D641287}" type="pres">
      <dgm:prSet presAssocID="{D78A1D9B-41E7-4F23-876E-68812BA1A11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0212454-D4FF-4F46-8C66-635DE38995E4}" type="pres">
      <dgm:prSet presAssocID="{11D579AD-13AD-4B8E-86BB-9A4BC3A3B9BA}" presName="spacer" presStyleCnt="0"/>
      <dgm:spPr/>
    </dgm:pt>
    <dgm:pt modelId="{D2C0F510-7A68-454E-9130-6A967706F26A}" type="pres">
      <dgm:prSet presAssocID="{39FF06FB-DD18-4E4E-A01B-7CA899CB2C0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C20FACE-1D2D-4077-8EF6-16EFFC331FD4}" type="pres">
      <dgm:prSet presAssocID="{5CA84B76-6C19-4130-9DC3-1FA7C3030FCD}" presName="spacer" presStyleCnt="0"/>
      <dgm:spPr/>
    </dgm:pt>
    <dgm:pt modelId="{E736CBAA-7977-4C44-B5C3-38AA4A14D322}" type="pres">
      <dgm:prSet presAssocID="{37D952A5-2A3A-4BC0-ABBB-340E6545D9C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AFDEECA-EC93-4D5D-80DE-E581E2577175}" type="pres">
      <dgm:prSet presAssocID="{A28E6DAC-63A9-48EA-BFB9-B29C49F692BA}" presName="spacer" presStyleCnt="0"/>
      <dgm:spPr/>
    </dgm:pt>
    <dgm:pt modelId="{7C65C5EE-0B1F-4AD0-929E-81663E3D08E6}" type="pres">
      <dgm:prSet presAssocID="{B9D0AE45-C51F-43AD-855C-C910B791871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82DF408-9105-4B0E-9D09-5CAF17E3EA3C}" type="presOf" srcId="{7D3A24B2-5574-45BA-9ABD-F7132398DB12}" destId="{CF02C5D7-AEB9-45F3-963A-CCE453D3BF1F}" srcOrd="0" destOrd="0" presId="urn:microsoft.com/office/officeart/2005/8/layout/vList2"/>
    <dgm:cxn modelId="{D19F0209-9B79-46CF-BCB3-0041061A5FB0}" type="presOf" srcId="{9AF337BC-56A6-4601-B310-41BAF92E828C}" destId="{306BC795-0CEC-49B3-9DE4-EAE7C2E16490}" srcOrd="0" destOrd="0" presId="urn:microsoft.com/office/officeart/2005/8/layout/vList2"/>
    <dgm:cxn modelId="{FFE5FA0E-D9DA-42AE-BA86-B54C82530F9A}" type="presOf" srcId="{B9D0AE45-C51F-43AD-855C-C910B7918717}" destId="{7C65C5EE-0B1F-4AD0-929E-81663E3D08E6}" srcOrd="0" destOrd="0" presId="urn:microsoft.com/office/officeart/2005/8/layout/vList2"/>
    <dgm:cxn modelId="{FC053E39-EA6B-418C-8F57-C375AC4FF8AD}" srcId="{E5DD8595-7927-4387-8290-15A033E00181}" destId="{D78A1D9B-41E7-4F23-876E-68812BA1A112}" srcOrd="2" destOrd="0" parTransId="{1958D5C6-B365-4506-8C4A-B053A3DBD85B}" sibTransId="{11D579AD-13AD-4B8E-86BB-9A4BC3A3B9BA}"/>
    <dgm:cxn modelId="{C3613C47-9D6F-44A0-8538-7A5443955415}" srcId="{E5DD8595-7927-4387-8290-15A033E00181}" destId="{39FF06FB-DD18-4E4E-A01B-7CA899CB2C07}" srcOrd="3" destOrd="0" parTransId="{B23F1A6A-3819-43EA-883C-C4C9993A98B5}" sibTransId="{5CA84B76-6C19-4130-9DC3-1FA7C3030FCD}"/>
    <dgm:cxn modelId="{3A702E59-664A-45BB-8245-CB3EAF616163}" type="presOf" srcId="{37D952A5-2A3A-4BC0-ABBB-340E6545D9C8}" destId="{E736CBAA-7977-4C44-B5C3-38AA4A14D322}" srcOrd="0" destOrd="0" presId="urn:microsoft.com/office/officeart/2005/8/layout/vList2"/>
    <dgm:cxn modelId="{99F2F17A-866A-4C02-BA1E-F20E3EB74F7E}" type="presOf" srcId="{39FF06FB-DD18-4E4E-A01B-7CA899CB2C07}" destId="{D2C0F510-7A68-454E-9130-6A967706F26A}" srcOrd="0" destOrd="0" presId="urn:microsoft.com/office/officeart/2005/8/layout/vList2"/>
    <dgm:cxn modelId="{72D8E1A6-571A-47DC-96E0-100E8BB43102}" type="presOf" srcId="{E5DD8595-7927-4387-8290-15A033E00181}" destId="{05D76526-61A6-4FAF-9CB4-A5ACFF15E8DB}" srcOrd="0" destOrd="0" presId="urn:microsoft.com/office/officeart/2005/8/layout/vList2"/>
    <dgm:cxn modelId="{FA13E4BA-E929-4C9F-8DD5-15B1106037D8}" srcId="{E5DD8595-7927-4387-8290-15A033E00181}" destId="{B9D0AE45-C51F-43AD-855C-C910B7918717}" srcOrd="5" destOrd="0" parTransId="{A9ABCA0A-5296-4AC9-936B-E59842CA2920}" sibTransId="{305094E9-B482-440F-894C-0AA0B445AC96}"/>
    <dgm:cxn modelId="{A31C7DBF-9A84-4082-8567-6BBF8BA3502D}" type="presOf" srcId="{D78A1D9B-41E7-4F23-876E-68812BA1A112}" destId="{225CE817-8603-4C9B-895E-12DA0D641287}" srcOrd="0" destOrd="0" presId="urn:microsoft.com/office/officeart/2005/8/layout/vList2"/>
    <dgm:cxn modelId="{C9FB91C3-C5E2-41DA-8166-EB6E0A5C6811}" srcId="{E5DD8595-7927-4387-8290-15A033E00181}" destId="{37D952A5-2A3A-4BC0-ABBB-340E6545D9C8}" srcOrd="4" destOrd="0" parTransId="{AF1063C6-0C63-48BE-AA46-B4879B5D5707}" sibTransId="{A28E6DAC-63A9-48EA-BFB9-B29C49F692BA}"/>
    <dgm:cxn modelId="{EAF391CF-6E6B-4890-8FE5-3FD66B524C74}" srcId="{E5DD8595-7927-4387-8290-15A033E00181}" destId="{7D3A24B2-5574-45BA-9ABD-F7132398DB12}" srcOrd="0" destOrd="0" parTransId="{8F40F047-E6AF-4BF0-9A9E-17DFE26BC317}" sibTransId="{4A8B1295-6175-4E03-8F9D-888087185101}"/>
    <dgm:cxn modelId="{345EFAE6-631F-4F85-97C2-5C1BBCF9A57C}" srcId="{E5DD8595-7927-4387-8290-15A033E00181}" destId="{9AF337BC-56A6-4601-B310-41BAF92E828C}" srcOrd="1" destOrd="0" parTransId="{BA9CFB4F-7865-48A9-B7D1-398F8E7483D6}" sibTransId="{C12425A4-2748-4AE8-9103-EDAE90F1D84B}"/>
    <dgm:cxn modelId="{69C62E1A-0C94-479B-92E5-84014DB4519D}" type="presParOf" srcId="{05D76526-61A6-4FAF-9CB4-A5ACFF15E8DB}" destId="{CF02C5D7-AEB9-45F3-963A-CCE453D3BF1F}" srcOrd="0" destOrd="0" presId="urn:microsoft.com/office/officeart/2005/8/layout/vList2"/>
    <dgm:cxn modelId="{59D84BE8-0B7B-4C5B-A985-ADD047B8B80F}" type="presParOf" srcId="{05D76526-61A6-4FAF-9CB4-A5ACFF15E8DB}" destId="{26982BC3-C747-4D4D-B2E1-96A5E53C3A56}" srcOrd="1" destOrd="0" presId="urn:microsoft.com/office/officeart/2005/8/layout/vList2"/>
    <dgm:cxn modelId="{56BBA321-279F-4B47-B12E-74F0E45A403D}" type="presParOf" srcId="{05D76526-61A6-4FAF-9CB4-A5ACFF15E8DB}" destId="{306BC795-0CEC-49B3-9DE4-EAE7C2E16490}" srcOrd="2" destOrd="0" presId="urn:microsoft.com/office/officeart/2005/8/layout/vList2"/>
    <dgm:cxn modelId="{0BF65ED0-D688-4BD5-BA63-4A990066940B}" type="presParOf" srcId="{05D76526-61A6-4FAF-9CB4-A5ACFF15E8DB}" destId="{84FF95C3-9D50-4249-9560-D334021865D8}" srcOrd="3" destOrd="0" presId="urn:microsoft.com/office/officeart/2005/8/layout/vList2"/>
    <dgm:cxn modelId="{CE3B84F3-0B40-4846-BFDF-D57583428388}" type="presParOf" srcId="{05D76526-61A6-4FAF-9CB4-A5ACFF15E8DB}" destId="{225CE817-8603-4C9B-895E-12DA0D641287}" srcOrd="4" destOrd="0" presId="urn:microsoft.com/office/officeart/2005/8/layout/vList2"/>
    <dgm:cxn modelId="{01EE96E7-71A3-4FB1-A672-270FCEBD3E5C}" type="presParOf" srcId="{05D76526-61A6-4FAF-9CB4-A5ACFF15E8DB}" destId="{A0212454-D4FF-4F46-8C66-635DE38995E4}" srcOrd="5" destOrd="0" presId="urn:microsoft.com/office/officeart/2005/8/layout/vList2"/>
    <dgm:cxn modelId="{F1681A5D-FDEB-4BAD-B82C-5C5940EFF93B}" type="presParOf" srcId="{05D76526-61A6-4FAF-9CB4-A5ACFF15E8DB}" destId="{D2C0F510-7A68-454E-9130-6A967706F26A}" srcOrd="6" destOrd="0" presId="urn:microsoft.com/office/officeart/2005/8/layout/vList2"/>
    <dgm:cxn modelId="{35209E59-0CB8-41D7-98DD-E1F19073A80A}" type="presParOf" srcId="{05D76526-61A6-4FAF-9CB4-A5ACFF15E8DB}" destId="{6C20FACE-1D2D-4077-8EF6-16EFFC331FD4}" srcOrd="7" destOrd="0" presId="urn:microsoft.com/office/officeart/2005/8/layout/vList2"/>
    <dgm:cxn modelId="{ABA628E9-32C9-440E-8E41-CCF47BF43B89}" type="presParOf" srcId="{05D76526-61A6-4FAF-9CB4-A5ACFF15E8DB}" destId="{E736CBAA-7977-4C44-B5C3-38AA4A14D322}" srcOrd="8" destOrd="0" presId="urn:microsoft.com/office/officeart/2005/8/layout/vList2"/>
    <dgm:cxn modelId="{01EB8FA5-9AB9-4400-ABD4-DE495F6548EA}" type="presParOf" srcId="{05D76526-61A6-4FAF-9CB4-A5ACFF15E8DB}" destId="{9AFDEECA-EC93-4D5D-80DE-E581E2577175}" srcOrd="9" destOrd="0" presId="urn:microsoft.com/office/officeart/2005/8/layout/vList2"/>
    <dgm:cxn modelId="{DB798464-7A82-4FDA-A50C-D74981DB42F7}" type="presParOf" srcId="{05D76526-61A6-4FAF-9CB4-A5ACFF15E8DB}" destId="{7C65C5EE-0B1F-4AD0-929E-81663E3D08E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2C5D7-AEB9-45F3-963A-CCE453D3BF1F}">
      <dsp:nvSpPr>
        <dsp:cNvPr id="0" name=""/>
        <dsp:cNvSpPr/>
      </dsp:nvSpPr>
      <dsp:spPr>
        <a:xfrm>
          <a:off x="0" y="52908"/>
          <a:ext cx="3096126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массивы,</a:t>
          </a:r>
        </a:p>
      </dsp:txBody>
      <dsp:txXfrm>
        <a:off x="23417" y="76325"/>
        <a:ext cx="3049292" cy="432866"/>
      </dsp:txXfrm>
    </dsp:sp>
    <dsp:sp modelId="{306BC795-0CEC-49B3-9DE4-EAE7C2E16490}">
      <dsp:nvSpPr>
        <dsp:cNvPr id="0" name=""/>
        <dsp:cNvSpPr/>
      </dsp:nvSpPr>
      <dsp:spPr>
        <a:xfrm>
          <a:off x="0" y="590208"/>
          <a:ext cx="3096126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списки, </a:t>
          </a:r>
        </a:p>
      </dsp:txBody>
      <dsp:txXfrm>
        <a:off x="23417" y="613625"/>
        <a:ext cx="3049292" cy="432866"/>
      </dsp:txXfrm>
    </dsp:sp>
    <dsp:sp modelId="{225CE817-8603-4C9B-895E-12DA0D641287}">
      <dsp:nvSpPr>
        <dsp:cNvPr id="0" name=""/>
        <dsp:cNvSpPr/>
      </dsp:nvSpPr>
      <dsp:spPr>
        <a:xfrm>
          <a:off x="0" y="1127508"/>
          <a:ext cx="3096126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стеки, </a:t>
          </a:r>
        </a:p>
      </dsp:txBody>
      <dsp:txXfrm>
        <a:off x="23417" y="1150925"/>
        <a:ext cx="3049292" cy="432866"/>
      </dsp:txXfrm>
    </dsp:sp>
    <dsp:sp modelId="{D2C0F510-7A68-454E-9130-6A967706F26A}">
      <dsp:nvSpPr>
        <dsp:cNvPr id="0" name=""/>
        <dsp:cNvSpPr/>
      </dsp:nvSpPr>
      <dsp:spPr>
        <a:xfrm>
          <a:off x="0" y="1664808"/>
          <a:ext cx="3096126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очереди, </a:t>
          </a:r>
        </a:p>
      </dsp:txBody>
      <dsp:txXfrm>
        <a:off x="23417" y="1688225"/>
        <a:ext cx="3049292" cy="432866"/>
      </dsp:txXfrm>
    </dsp:sp>
    <dsp:sp modelId="{E736CBAA-7977-4C44-B5C3-38AA4A14D322}">
      <dsp:nvSpPr>
        <dsp:cNvPr id="0" name=""/>
        <dsp:cNvSpPr/>
      </dsp:nvSpPr>
      <dsp:spPr>
        <a:xfrm>
          <a:off x="0" y="2202108"/>
          <a:ext cx="3096126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деревья, </a:t>
          </a:r>
        </a:p>
      </dsp:txBody>
      <dsp:txXfrm>
        <a:off x="23417" y="2225525"/>
        <a:ext cx="3049292" cy="432866"/>
      </dsp:txXfrm>
    </dsp:sp>
    <dsp:sp modelId="{7C65C5EE-0B1F-4AD0-929E-81663E3D08E6}">
      <dsp:nvSpPr>
        <dsp:cNvPr id="0" name=""/>
        <dsp:cNvSpPr/>
      </dsp:nvSpPr>
      <dsp:spPr>
        <a:xfrm>
          <a:off x="0" y="2739408"/>
          <a:ext cx="3096126" cy="479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графы. </a:t>
          </a:r>
        </a:p>
      </dsp:txBody>
      <dsp:txXfrm>
        <a:off x="23417" y="2762825"/>
        <a:ext cx="3049292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2DAD4-527D-4BA2-856F-98AEA95DA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955D8D-CD4B-4707-A21E-922C68EE6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BD1080-1207-4714-B41C-D6B16080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187-0442-4A55-AC01-D69294B3DB9C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D0917A-973A-4284-827A-4A745909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B15C14-C2D6-4E42-AF4D-F3237CC1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82A0-DBDF-46AD-ACEA-B902B96A3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57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9A751-C5FE-47F4-87C3-6C1E0B22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96993E-845F-49BF-886A-FD162FC61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92C4E7-E005-41C9-B367-0CD05959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187-0442-4A55-AC01-D69294B3DB9C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CBA743-07BD-4867-8A26-8A7EC48B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DDFCB2-307D-451B-9FEB-726A8428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82A0-DBDF-46AD-ACEA-B902B96A3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45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5B403A-8E15-4E3F-AD68-FF57D50F2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49FE23-88FD-4401-9D41-9B74E270C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E21F03-F2D3-4776-A2FD-76EDA55E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187-0442-4A55-AC01-D69294B3DB9C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BC0605-AA13-4147-8AD6-5892DC7E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638F56-AA52-48B5-8D7A-26692D4A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82A0-DBDF-46AD-ACEA-B902B96A3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4A718-9083-4B12-9816-2617D7B0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94AAA0-0192-4310-8E14-FADC48452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9AE1B3-58E6-4479-AC51-4A79C2A8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187-0442-4A55-AC01-D69294B3DB9C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287939-FA0A-4F97-9292-EAD0310F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9B1813-3044-4321-B7BC-E3068326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82A0-DBDF-46AD-ACEA-B902B96A3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86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F662C-B4E5-4EA8-9C82-90FAAED6C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C12B68-66D8-4F2E-AD6C-D440710CD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0FFCB1-1DD5-47F7-9532-1E74AAC3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187-0442-4A55-AC01-D69294B3DB9C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912B9D-58BB-48AA-B6CA-35111436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E6A816-0A63-4FC7-B385-A47E9381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82A0-DBDF-46AD-ACEA-B902B96A3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06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8337D-4E42-4DB0-9573-D51C26DA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B96129-C809-4FED-9292-D6A924DCD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7ADED2-4033-4351-B5D0-DCFB0F604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E07CBD-436B-44C9-AA94-CA97D603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187-0442-4A55-AC01-D69294B3DB9C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A62AC1-0038-4763-AD50-862AE974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DAE3CF-D12A-4B5E-A9BE-451B0399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82A0-DBDF-46AD-ACEA-B902B96A3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4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82139-71F8-4C57-AC6E-EF564317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89602C-0F3E-4E97-9EFB-BBED5E06A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1A7ABD-C936-4EDA-8937-B46022BAE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B66FEE-B0F4-42A6-8EB8-F2ACF0CB6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EAF400-04C9-457B-9A5E-2BF165685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04B774F-B51C-41A9-9785-B4E3EB8A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187-0442-4A55-AC01-D69294B3DB9C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4F06001-5B2C-4C27-9230-D7D0FED4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C668B7C-8634-46A4-93A1-05E23F43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82A0-DBDF-46AD-ACEA-B902B96A3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53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B614A-6F2F-41E5-9095-00985802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A71CEC1-288A-4A2B-B817-82E163A0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187-0442-4A55-AC01-D69294B3DB9C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0D451A-A485-4571-9CAB-B051F79E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E19BA3-F3F7-451A-A2D7-7F85ED76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82A0-DBDF-46AD-ACEA-B902B96A3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3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1125C8D-143B-4759-8F46-08787E48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187-0442-4A55-AC01-D69294B3DB9C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38D5FD-BA2B-4EBF-A5F8-7008F2F2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541501-12FD-4ABA-87E9-2BA1731F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82A0-DBDF-46AD-ACEA-B902B96A3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55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3C1A1-52EF-48A2-AEEC-EB3128AF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27F26D-3841-425F-B8B2-8BDDC600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8D9C06-BCB5-4ACE-91DD-A312C274F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EC392C-0649-4D6D-A3B2-415064E1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187-0442-4A55-AC01-D69294B3DB9C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5ECF6D-B57A-4DA5-A5CB-6ECC679F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73D5B3-B1AD-46E6-9D72-98934079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82A0-DBDF-46AD-ACEA-B902B96A3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33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43BD6-61D6-4012-A639-3EC58FD3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B799E6-11EE-4310-9142-3C63E88A8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02B94E-7AA6-48F2-BF9D-891A916E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3D6F23-A674-4118-AB25-AA53F4CB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9187-0442-4A55-AC01-D69294B3DB9C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D14E13-3284-42C9-B02C-0B76A6DC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447888-6D98-451B-A965-D5BA44C4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482A0-DBDF-46AD-ACEA-B902B96A3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11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496DE-8D58-4EBE-9F7E-789AA99E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C16E7A-2899-49C3-B29D-1D61021DF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2CA7AA-1060-4471-88EA-10F3CD4F4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79187-0442-4A55-AC01-D69294B3DB9C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20D7AD-2B32-4120-A557-7DA16015E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2F13AC-2CE1-4294-9003-6D1868C79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82A0-DBDF-46AD-ACEA-B902B96A31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81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B96982-721A-4E12-AB7D-15A0BD0313FE}"/>
              </a:ext>
            </a:extLst>
          </p:cNvPr>
          <p:cNvSpPr txBox="1"/>
          <p:nvPr/>
        </p:nvSpPr>
        <p:spPr>
          <a:xfrm>
            <a:off x="0" y="2782669"/>
            <a:ext cx="1219200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Сложность алгоритмов. Измерение скорости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54569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646A3C-8080-432A-A3D3-C483DEA546AE}"/>
              </a:ext>
            </a:extLst>
          </p:cNvPr>
          <p:cNvSpPr txBox="1"/>
          <p:nvPr/>
        </p:nvSpPr>
        <p:spPr>
          <a:xfrm>
            <a:off x="0" y="304800"/>
            <a:ext cx="27432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ru-RU" sz="2000" dirty="0"/>
              <a:t>Класс </a:t>
            </a:r>
            <a:r>
              <a:rPr lang="en-US" sz="2000" dirty="0"/>
              <a:t>Timing</a:t>
            </a:r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E5E00-8754-47EF-A044-6DE556D626B7}"/>
              </a:ext>
            </a:extLst>
          </p:cNvPr>
          <p:cNvSpPr txBox="1"/>
          <p:nvPr/>
        </p:nvSpPr>
        <p:spPr>
          <a:xfrm>
            <a:off x="352926" y="978568"/>
            <a:ext cx="1150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Принцип измерения аналогичен, но измерение ведется по всем потокам, которые получают процессорное время -</a:t>
            </a:r>
            <a:r>
              <a:rPr lang="en-US" dirty="0"/>
              <a:t>&gt;</a:t>
            </a:r>
            <a:r>
              <a:rPr lang="ru-RU" dirty="0"/>
              <a:t> получаем более реальный результат временных затрат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0E7FCB2-1855-4389-AAE9-E0D2B616FF90}"/>
              </a:ext>
            </a:extLst>
          </p:cNvPr>
          <p:cNvSpPr/>
          <p:nvPr/>
        </p:nvSpPr>
        <p:spPr>
          <a:xfrm>
            <a:off x="352926" y="1898557"/>
            <a:ext cx="11069053" cy="4703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System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Diagnostics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Timing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internal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Timing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duration;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//хранение результата измерения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threads;</a:t>
            </a: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// значения времени для всех потоков процесса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duration 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(0);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threads 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TimeSpan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Process.GetCurrentProcess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Threads.Count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5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992413-4E72-4252-9469-515432811FB9}"/>
              </a:ext>
            </a:extLst>
          </p:cNvPr>
          <p:cNvSpPr/>
          <p:nvPr/>
        </p:nvSpPr>
        <p:spPr>
          <a:xfrm>
            <a:off x="385010" y="150061"/>
            <a:ext cx="11518232" cy="7138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StartTime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//инициализация массива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threads 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вызова сборщика мусора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GC.Collect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GC.WaitForPendingFinalizers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threads.Length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threads[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Process.GetCurrentProcess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().Threads[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UserProcessorTime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StopTime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//повторный запрос текущего времени и выбирается тот, у которого результат отличается от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	//предыдущего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TimeSpan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threads.Length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{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Process.GetCurrentProcess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().Threads[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UserProcessorTime.Subtract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(threads[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TimeSpan.Zero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duration 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TimeSpan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Result()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ru-RU" sz="1200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duration</a:t>
            </a: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333761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C6AB5A8-8533-468C-BE74-6A5EC66E139B}"/>
              </a:ext>
            </a:extLst>
          </p:cNvPr>
          <p:cNvSpPr/>
          <p:nvPr/>
        </p:nvSpPr>
        <p:spPr>
          <a:xfrm>
            <a:off x="545431" y="532999"/>
            <a:ext cx="9368589" cy="6325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= 10000;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a 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[n];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Random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rnd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Random();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n;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a[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rnd.Next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% 500;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TimingAlg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TimingAlg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Stopwatch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stpWatch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Stopwatch();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objT.StartTime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stpWatch.Start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SortInsertion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(a);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stpWatch.Stop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objT.StopTime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StopWatch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stpWatch.Elapsed.ToString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"Timing: 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objT.Result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endParaRPr lang="ru-R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96B58-CA15-450E-93B5-DAB1CBDD1794}"/>
              </a:ext>
            </a:extLst>
          </p:cNvPr>
          <p:cNvSpPr txBox="1"/>
          <p:nvPr/>
        </p:nvSpPr>
        <p:spPr>
          <a:xfrm>
            <a:off x="5229725" y="163667"/>
            <a:ext cx="682943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Проверка работы класса </a:t>
            </a:r>
            <a:r>
              <a:rPr lang="en-US" dirty="0"/>
              <a:t>Timing </a:t>
            </a:r>
            <a:r>
              <a:rPr lang="ru-RU" dirty="0"/>
              <a:t>при сортировки массива вставками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6BA782-0402-4806-B3FE-7E853F1137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89754" y="902331"/>
            <a:ext cx="2456815" cy="53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BF6D5A-4BDC-4C4B-B7EA-9099D50FCEDB}"/>
              </a:ext>
            </a:extLst>
          </p:cNvPr>
          <p:cNvSpPr txBox="1"/>
          <p:nvPr/>
        </p:nvSpPr>
        <p:spPr>
          <a:xfrm>
            <a:off x="569495" y="625641"/>
            <a:ext cx="11053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Абстрактный тип данных (АТД) </a:t>
            </a:r>
            <a:r>
              <a:rPr lang="ru-RU" sz="2000" dirty="0"/>
              <a:t>– некоторое множество значений и множество операций над этими значениями, заданные без указания способа их реализации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5A6CCF8-BFEF-4001-B60C-2338E6A496B7}"/>
              </a:ext>
            </a:extLst>
          </p:cNvPr>
          <p:cNvSpPr/>
          <p:nvPr/>
        </p:nvSpPr>
        <p:spPr>
          <a:xfrm>
            <a:off x="4299285" y="2326105"/>
            <a:ext cx="2630905" cy="271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Целочисленный АТД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EB82341-DEC1-405A-9223-28988D51E6AD}"/>
              </a:ext>
            </a:extLst>
          </p:cNvPr>
          <p:cNvSpPr/>
          <p:nvPr/>
        </p:nvSpPr>
        <p:spPr>
          <a:xfrm>
            <a:off x="4299285" y="3260558"/>
            <a:ext cx="2630904" cy="59355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Множество целых чисел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83DBE8D-1E4E-482A-BD1D-FE88E5110F37}"/>
              </a:ext>
            </a:extLst>
          </p:cNvPr>
          <p:cNvSpPr/>
          <p:nvPr/>
        </p:nvSpPr>
        <p:spPr>
          <a:xfrm>
            <a:off x="4299285" y="3854116"/>
            <a:ext cx="2630904" cy="5935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Сложение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3C9E98D-F050-4A16-B8B6-B00B183E63E5}"/>
              </a:ext>
            </a:extLst>
          </p:cNvPr>
          <p:cNvSpPr/>
          <p:nvPr/>
        </p:nvSpPr>
        <p:spPr>
          <a:xfrm>
            <a:off x="4299285" y="4423611"/>
            <a:ext cx="2630904" cy="5935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Вычитание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857FC2-1454-4A36-B2F4-9E7499DC11D8}"/>
              </a:ext>
            </a:extLst>
          </p:cNvPr>
          <p:cNvSpPr/>
          <p:nvPr/>
        </p:nvSpPr>
        <p:spPr>
          <a:xfrm>
            <a:off x="4299285" y="5013158"/>
            <a:ext cx="2630904" cy="5935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Умножение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F47E279-7C93-447B-9261-53AD01BAC4CF}"/>
              </a:ext>
            </a:extLst>
          </p:cNvPr>
          <p:cNvSpPr/>
          <p:nvPr/>
        </p:nvSpPr>
        <p:spPr>
          <a:xfrm>
            <a:off x="4299285" y="5602705"/>
            <a:ext cx="2630904" cy="5935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Целочисленное деление</a:t>
            </a:r>
          </a:p>
        </p:txBody>
      </p:sp>
      <p:sp>
        <p:nvSpPr>
          <p:cNvPr id="13" name="Правая фигурная скобка 12">
            <a:extLst>
              <a:ext uri="{FF2B5EF4-FFF2-40B4-BE49-F238E27FC236}">
                <a16:creationId xmlns:a16="http://schemas.microsoft.com/office/drawing/2014/main" id="{5F531AFA-F997-403C-B598-F8F7E03E6AA9}"/>
              </a:ext>
            </a:extLst>
          </p:cNvPr>
          <p:cNvSpPr/>
          <p:nvPr/>
        </p:nvSpPr>
        <p:spPr>
          <a:xfrm>
            <a:off x="7218947" y="3854116"/>
            <a:ext cx="625642" cy="2378243"/>
          </a:xfrm>
          <a:prstGeom prst="rightBrace">
            <a:avLst>
              <a:gd name="adj1" fmla="val 4935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E1EF1A-0F55-4D0B-9E5A-465D1F2F73D2}"/>
              </a:ext>
            </a:extLst>
          </p:cNvPr>
          <p:cNvSpPr txBox="1"/>
          <p:nvPr/>
        </p:nvSpPr>
        <p:spPr>
          <a:xfrm>
            <a:off x="8277726" y="4828492"/>
            <a:ext cx="326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Допустимые операции для АТД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4BDDC2-8AE1-4E52-904C-A381EC6B92C0}"/>
              </a:ext>
            </a:extLst>
          </p:cNvPr>
          <p:cNvSpPr txBox="1"/>
          <p:nvPr/>
        </p:nvSpPr>
        <p:spPr>
          <a:xfrm>
            <a:off x="1003679" y="3412594"/>
            <a:ext cx="300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Диапазон значений для АТД</a:t>
            </a:r>
          </a:p>
        </p:txBody>
      </p:sp>
      <p:sp>
        <p:nvSpPr>
          <p:cNvPr id="16" name="Левая фигурная скобка 15">
            <a:extLst>
              <a:ext uri="{FF2B5EF4-FFF2-40B4-BE49-F238E27FC236}">
                <a16:creationId xmlns:a16="http://schemas.microsoft.com/office/drawing/2014/main" id="{2B5388AB-A3B5-4343-8AD9-34AF9ED2AA85}"/>
              </a:ext>
            </a:extLst>
          </p:cNvPr>
          <p:cNvSpPr/>
          <p:nvPr/>
        </p:nvSpPr>
        <p:spPr>
          <a:xfrm>
            <a:off x="4010528" y="3260558"/>
            <a:ext cx="288756" cy="7078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05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783946-40DD-438F-8F7B-807B8B89E87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Базовые структуры данных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836578B9-902F-4DC9-9E50-B6B5180076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7738418"/>
              </p:ext>
            </p:extLst>
          </p:nvPr>
        </p:nvGraphicFramePr>
        <p:xfrm>
          <a:off x="770021" y="1155604"/>
          <a:ext cx="3096126" cy="327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1DA456-DF44-4795-80CF-A69E77D343E4}"/>
              </a:ext>
            </a:extLst>
          </p:cNvPr>
          <p:cNvSpPr txBox="1"/>
          <p:nvPr/>
        </p:nvSpPr>
        <p:spPr>
          <a:xfrm>
            <a:off x="5622760" y="2178170"/>
            <a:ext cx="5406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Отличаются способом доступа  к содержимому и  изменением структуры при добавлении/удалении отдельных элементов</a:t>
            </a:r>
          </a:p>
        </p:txBody>
      </p:sp>
      <p:sp>
        <p:nvSpPr>
          <p:cNvPr id="6" name="Правая фигурная скобка 5">
            <a:extLst>
              <a:ext uri="{FF2B5EF4-FFF2-40B4-BE49-F238E27FC236}">
                <a16:creationId xmlns:a16="http://schemas.microsoft.com/office/drawing/2014/main" id="{93DBECC2-FAA3-49E9-9B82-0A02E0879CC1}"/>
              </a:ext>
            </a:extLst>
          </p:cNvPr>
          <p:cNvSpPr/>
          <p:nvPr/>
        </p:nvSpPr>
        <p:spPr>
          <a:xfrm>
            <a:off x="4652211" y="978568"/>
            <a:ext cx="641684" cy="3657600"/>
          </a:xfrm>
          <a:prstGeom prst="rightBrace">
            <a:avLst>
              <a:gd name="adj1" fmla="val 658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86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A85BEE-797D-4BFB-97AF-87D4BFDC8953}"/>
              </a:ext>
            </a:extLst>
          </p:cNvPr>
          <p:cNvSpPr txBox="1"/>
          <p:nvPr/>
        </p:nvSpPr>
        <p:spPr>
          <a:xfrm>
            <a:off x="0" y="-1"/>
            <a:ext cx="121920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Качественные измерения алгоритмов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01CEA-5CDE-4479-AC06-765F262BAC85}"/>
              </a:ext>
            </a:extLst>
          </p:cNvPr>
          <p:cNvSpPr txBox="1"/>
          <p:nvPr/>
        </p:nvSpPr>
        <p:spPr>
          <a:xfrm>
            <a:off x="673768" y="1203158"/>
            <a:ext cx="95836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Временная эффективность – скорость решения задачи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Сложность реализации алгоритма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Необходимость в дополнительном объеме памяти для хранения промежуточных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5122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511CB-8EC6-4069-AF28-C401969FD124}"/>
              </a:ext>
            </a:extLst>
          </p:cNvPr>
          <p:cNvSpPr txBox="1"/>
          <p:nvPr/>
        </p:nvSpPr>
        <p:spPr>
          <a:xfrm>
            <a:off x="401053" y="4973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E0B0E-385D-4901-9D9A-31400B745EAA}"/>
              </a:ext>
            </a:extLst>
          </p:cNvPr>
          <p:cNvSpPr txBox="1"/>
          <p:nvPr/>
        </p:nvSpPr>
        <p:spPr>
          <a:xfrm>
            <a:off x="401053" y="320842"/>
            <a:ext cx="113898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Анализ алгоритмов заключается в использовании теоретических методов</a:t>
            </a:r>
          </a:p>
          <a:p>
            <a:endParaRPr lang="ru-RU" sz="2000" dirty="0"/>
          </a:p>
          <a:p>
            <a:r>
              <a:rPr lang="ru-RU" sz="2000" b="1" dirty="0"/>
              <a:t>Асимптотическая оценка временной эффективности </a:t>
            </a:r>
            <a:r>
              <a:rPr lang="ru-RU" sz="2000" dirty="0"/>
              <a:t>– заключается в определении зависимости числа выполняемых алгоритмом действий от количества исходных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187611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6BECDCB-5773-49F1-9B67-4FE228A904A8}"/>
              </a:ext>
            </a:extLst>
          </p:cNvPr>
          <p:cNvSpPr/>
          <p:nvPr/>
        </p:nvSpPr>
        <p:spPr>
          <a:xfrm>
            <a:off x="2245895" y="507984"/>
            <a:ext cx="8454189" cy="374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100;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a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[N];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a[0];               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повторяется 1 раз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ru-RU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i_max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               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повторяется 1 раз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   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повторяется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раз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(a[i] &gt;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  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повторяется N - 1 раз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a[i];           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повторяется m раз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i_max</a:t>
            </a: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i;              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повторяется m раз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C128B-C66E-4A5C-B42E-DF18E410C279}"/>
              </a:ext>
            </a:extLst>
          </p:cNvPr>
          <p:cNvSpPr txBox="1"/>
          <p:nvPr/>
        </p:nvSpPr>
        <p:spPr>
          <a:xfrm>
            <a:off x="0" y="-1"/>
            <a:ext cx="12192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Поиск максимального элемента в массиве. Разбор количества операций в алгоритме</a:t>
            </a:r>
          </a:p>
        </p:txBody>
      </p:sp>
      <p:sp>
        <p:nvSpPr>
          <p:cNvPr id="4" name="Правая фигурная скобка 3">
            <a:extLst>
              <a:ext uri="{FF2B5EF4-FFF2-40B4-BE49-F238E27FC236}">
                <a16:creationId xmlns:a16="http://schemas.microsoft.com/office/drawing/2014/main" id="{BCF61BF3-C2D8-4B63-896B-52AC41FA8BAD}"/>
              </a:ext>
            </a:extLst>
          </p:cNvPr>
          <p:cNvSpPr/>
          <p:nvPr/>
        </p:nvSpPr>
        <p:spPr>
          <a:xfrm rot="5400000">
            <a:off x="5799221" y="232449"/>
            <a:ext cx="593558" cy="8630653"/>
          </a:xfrm>
          <a:prstGeom prst="rightBrace">
            <a:avLst>
              <a:gd name="adj1" fmla="val 4617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CF678EE-3257-4DF4-AF14-7EE2BBC74102}"/>
              </a:ext>
            </a:extLst>
          </p:cNvPr>
          <p:cNvSpPr/>
          <p:nvPr/>
        </p:nvSpPr>
        <p:spPr>
          <a:xfrm>
            <a:off x="5529178" y="5057092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0 ≤ m &lt; N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9139B97-8C99-441F-B9A6-5EDE9FE0CED2}"/>
              </a:ext>
            </a:extLst>
          </p:cNvPr>
          <p:cNvSpPr/>
          <p:nvPr/>
        </p:nvSpPr>
        <p:spPr>
          <a:xfrm>
            <a:off x="4014340" y="5638961"/>
            <a:ext cx="4163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T(N) = 2t+Nt+(N-1)t+2mt = (2N + 2m -1)t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94DECF4-F825-43E5-B4F1-66C2C3D45909}"/>
              </a:ext>
            </a:extLst>
          </p:cNvPr>
          <p:cNvSpPr/>
          <p:nvPr/>
        </p:nvSpPr>
        <p:spPr>
          <a:xfrm>
            <a:off x="576010" y="622650"/>
            <a:ext cx="11375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ea typeface="Calibri" panose="020F0502020204030204" pitchFamily="34" charset="0"/>
              </a:rPr>
              <a:t>O(g(N)) – это множество функций f(N) таких, что существуют константы c и N</a:t>
            </a:r>
            <a:r>
              <a:rPr lang="ru-RU" sz="2000" baseline="-25000" dirty="0">
                <a:ea typeface="Calibri" panose="020F0502020204030204" pitchFamily="34" charset="0"/>
              </a:rPr>
              <a:t>0</a:t>
            </a:r>
            <a:r>
              <a:rPr lang="ru-RU" sz="2000" dirty="0">
                <a:ea typeface="Calibri" panose="020F0502020204030204" pitchFamily="34" charset="0"/>
              </a:rPr>
              <a:t>, что 0 ≤ f(N) ≤ </a:t>
            </a:r>
            <a:r>
              <a:rPr lang="ru-RU" sz="2000" dirty="0" err="1">
                <a:ea typeface="Calibri" panose="020F0502020204030204" pitchFamily="34" charset="0"/>
              </a:rPr>
              <a:t>c·g</a:t>
            </a:r>
            <a:r>
              <a:rPr lang="ru-RU" sz="2000" dirty="0">
                <a:ea typeface="Calibri" panose="020F0502020204030204" pitchFamily="34" charset="0"/>
              </a:rPr>
              <a:t>(N) для всех N &gt; N</a:t>
            </a:r>
            <a:r>
              <a:rPr lang="ru-RU" sz="2000" baseline="-25000" dirty="0">
                <a:ea typeface="Calibri" panose="020F0502020204030204" pitchFamily="34" charset="0"/>
              </a:rPr>
              <a:t>0</a:t>
            </a:r>
            <a:r>
              <a:rPr lang="ru-RU" sz="2000" dirty="0">
                <a:ea typeface="Calibri" panose="020F0502020204030204" pitchFamily="34" charset="0"/>
              </a:rPr>
              <a:t>. </a:t>
            </a: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6ACF5A-AD08-4B4A-A846-DDC635D07C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6010" y="2122270"/>
            <a:ext cx="4204537" cy="2105511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7156BF8-09E1-443C-AB17-B29EDD73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19532"/>
              </p:ext>
            </p:extLst>
          </p:nvPr>
        </p:nvGraphicFramePr>
        <p:xfrm>
          <a:off x="6263688" y="2122270"/>
          <a:ext cx="5116680" cy="35350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39064">
                  <a:extLst>
                    <a:ext uri="{9D8B030D-6E8A-4147-A177-3AD203B41FA5}">
                      <a16:colId xmlns:a16="http://schemas.microsoft.com/office/drawing/2014/main" val="3367936562"/>
                    </a:ext>
                  </a:extLst>
                </a:gridCol>
                <a:gridCol w="3877616">
                  <a:extLst>
                    <a:ext uri="{9D8B030D-6E8A-4147-A177-3AD203B41FA5}">
                      <a16:colId xmlns:a16="http://schemas.microsoft.com/office/drawing/2014/main" val="3897710797"/>
                    </a:ext>
                  </a:extLst>
                </a:gridCol>
              </a:tblGrid>
              <a:tr h="3809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Скорость роста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Степень влияния на время выполнения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087591"/>
                  </a:ext>
                </a:extLst>
              </a:tr>
              <a:tr h="3809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O(1)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Нет влияния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9231007"/>
                  </a:ext>
                </a:extLst>
              </a:tr>
              <a:tr h="3809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O(log</a:t>
                      </a:r>
                      <a:r>
                        <a:rPr lang="ru-RU" sz="1600" baseline="-25000">
                          <a:effectLst/>
                        </a:rPr>
                        <a:t>2</a:t>
                      </a:r>
                      <a:r>
                        <a:rPr lang="ru-RU" sz="1600">
                          <a:effectLst/>
                        </a:rPr>
                        <a:t>N)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Небольшой рост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0982123"/>
                  </a:ext>
                </a:extLst>
              </a:tr>
              <a:tr h="3809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O(N)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Удвоение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3650834"/>
                  </a:ext>
                </a:extLst>
              </a:tr>
              <a:tr h="3809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O(N∙log</a:t>
                      </a:r>
                      <a:r>
                        <a:rPr lang="ru-RU" sz="1600" baseline="-25000">
                          <a:effectLst/>
                        </a:rPr>
                        <a:t>2</a:t>
                      </a:r>
                      <a:r>
                        <a:rPr lang="ru-RU" sz="1600">
                          <a:effectLst/>
                        </a:rPr>
                        <a:t>N)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Немного больше удвоения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37515"/>
                  </a:ext>
                </a:extLst>
              </a:tr>
              <a:tr h="3809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O(N</a:t>
                      </a:r>
                      <a:r>
                        <a:rPr lang="ru-RU" sz="1600" baseline="30000">
                          <a:effectLst/>
                        </a:rPr>
                        <a:t>3/2</a:t>
                      </a:r>
                      <a:r>
                        <a:rPr lang="ru-RU" sz="1600">
                          <a:effectLst/>
                        </a:rPr>
                        <a:t>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Почти в 3 раза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9060476"/>
                  </a:ext>
                </a:extLst>
              </a:tr>
              <a:tr h="3809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O(N</a:t>
                      </a:r>
                      <a:r>
                        <a:rPr lang="ru-RU" sz="1600" baseline="30000">
                          <a:effectLst/>
                        </a:rPr>
                        <a:t>2</a:t>
                      </a:r>
                      <a:r>
                        <a:rPr lang="ru-RU" sz="1600">
                          <a:effectLst/>
                        </a:rPr>
                        <a:t>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Увеличение в 4 раза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7599554"/>
                  </a:ext>
                </a:extLst>
              </a:tr>
              <a:tr h="3809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O(N</a:t>
                      </a:r>
                      <a:r>
                        <a:rPr lang="ru-RU" sz="1600" baseline="30000">
                          <a:effectLst/>
                        </a:rPr>
                        <a:t>3</a:t>
                      </a:r>
                      <a:r>
                        <a:rPr lang="ru-RU" sz="1600">
                          <a:effectLst/>
                        </a:rPr>
                        <a:t>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Увеличение в 8 раз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9294954"/>
                  </a:ext>
                </a:extLst>
              </a:tr>
              <a:tr h="3809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O(2</a:t>
                      </a:r>
                      <a:r>
                        <a:rPr lang="ru-RU" sz="1600" baseline="30000">
                          <a:effectLst/>
                        </a:rPr>
                        <a:t>N</a:t>
                      </a:r>
                      <a:r>
                        <a:rPr lang="ru-RU" sz="1600">
                          <a:effectLst/>
                        </a:rPr>
                        <a:t>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Увеличение в </a:t>
                      </a:r>
                      <a:r>
                        <a:rPr lang="en-US" sz="1600" dirty="0">
                          <a:effectLst/>
                        </a:rPr>
                        <a:t>2</a:t>
                      </a:r>
                      <a:r>
                        <a:rPr lang="en-US" sz="1600" baseline="30000" dirty="0">
                          <a:effectLst/>
                        </a:rPr>
                        <a:t>N</a:t>
                      </a:r>
                      <a:r>
                        <a:rPr lang="ru-RU" sz="1600" dirty="0">
                          <a:effectLst/>
                        </a:rPr>
                        <a:t> раз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2915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38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BB871B-AFE1-430C-A67D-64ED934FF2E1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Измерение времени выполнения алгоритма средствами языка </a:t>
            </a:r>
            <a:r>
              <a:rPr lang="en-US" sz="2400" dirty="0"/>
              <a:t>C#</a:t>
            </a:r>
            <a:endParaRPr lang="ru-RU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095C3-FD07-48EC-A722-FBA956864525}"/>
              </a:ext>
            </a:extLst>
          </p:cNvPr>
          <p:cNvSpPr txBox="1"/>
          <p:nvPr/>
        </p:nvSpPr>
        <p:spPr>
          <a:xfrm>
            <a:off x="0" y="1010653"/>
            <a:ext cx="274320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ru-RU" sz="2000" dirty="0"/>
              <a:t>Класс </a:t>
            </a:r>
            <a:r>
              <a:rPr lang="en-US" sz="2000" dirty="0" err="1"/>
              <a:t>StopWatch</a:t>
            </a:r>
            <a:endParaRPr lang="ru-RU" sz="2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3750C1C-0153-4099-A08D-C22CE8CE0D5E}"/>
              </a:ext>
            </a:extLst>
          </p:cNvPr>
          <p:cNvSpPr/>
          <p:nvPr/>
        </p:nvSpPr>
        <p:spPr>
          <a:xfrm>
            <a:off x="577515" y="1498086"/>
            <a:ext cx="107963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ea typeface="Calibri" panose="020F0502020204030204" pitchFamily="34" charset="0"/>
              </a:rPr>
              <a:t>Объект этого класса может быть использован в качестве таймера, который запускается и останавливается для фиксации временного промежутка</a:t>
            </a:r>
            <a:r>
              <a:rPr lang="en-US" dirty="0">
                <a:ea typeface="Calibri" panose="020F0502020204030204" pitchFamily="34" charset="0"/>
              </a:rPr>
              <a:t>. </a:t>
            </a:r>
            <a:endParaRPr lang="ru-RU" dirty="0">
              <a:ea typeface="Calibri" panose="020F0502020204030204" pitchFamily="34" charset="0"/>
            </a:endParaRPr>
          </a:p>
          <a:p>
            <a:endParaRPr lang="ru-RU" dirty="0">
              <a:ea typeface="Calibri" panose="020F0502020204030204" pitchFamily="34" charset="0"/>
            </a:endParaRPr>
          </a:p>
          <a:p>
            <a:r>
              <a:rPr lang="ru-RU" dirty="0">
                <a:ea typeface="Calibri" panose="020F0502020204030204" pitchFamily="34" charset="0"/>
              </a:rPr>
              <a:t>Методы: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Start</a:t>
            </a:r>
            <a:r>
              <a:rPr lang="ru-RU" dirty="0"/>
              <a:t>() – запускает процесс измерения времени;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Stop</a:t>
            </a:r>
            <a:r>
              <a:rPr lang="ru-RU" dirty="0"/>
              <a:t>() – останавливает процесс измерения времени;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Restart</a:t>
            </a:r>
            <a:r>
              <a:rPr lang="ru-RU" dirty="0"/>
              <a:t>() – перезапускает процесс измерения времени.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lvl="0"/>
            <a:r>
              <a:rPr lang="ru-RU" dirty="0"/>
              <a:t>Свойства: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Elapsed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ElapsedMilliseconds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lvl="0"/>
            <a:r>
              <a:rPr lang="ru-RU" dirty="0"/>
              <a:t>Недостаток способа:</a:t>
            </a:r>
          </a:p>
          <a:p>
            <a:pPr lvl="0"/>
            <a:r>
              <a:rPr lang="ru-RU" dirty="0"/>
              <a:t>- Измеряет время одного потока выполнения.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3246940-BC60-41CF-A28C-41A4327417B0}"/>
              </a:ext>
            </a:extLst>
          </p:cNvPr>
          <p:cNvSpPr/>
          <p:nvPr/>
        </p:nvSpPr>
        <p:spPr>
          <a:xfrm>
            <a:off x="657726" y="997533"/>
            <a:ext cx="11117179" cy="486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System.Diagnostics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 = 10000;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[] a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[n];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rnd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Random();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n;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rnd.Next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% 500;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Stopwatch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stpWatch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Stopwatch();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stpWatch.Start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тестируемый код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stpWatch.Stop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$"</a:t>
            </a:r>
            <a:r>
              <a:rPr lang="en-US" dirty="0" err="1">
                <a:solidFill>
                  <a:srgbClr val="A3151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StopWatch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stpWatch.ElapsedMilliseconds.ToString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()}</a:t>
            </a:r>
            <a:r>
              <a:rPr lang="en-US" dirty="0">
                <a:solidFill>
                  <a:srgbClr val="A31515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8690A3-0F39-4BC2-98CF-F3F4821D55D0}"/>
              </a:ext>
            </a:extLst>
          </p:cNvPr>
          <p:cNvSpPr txBox="1"/>
          <p:nvPr/>
        </p:nvSpPr>
        <p:spPr>
          <a:xfrm>
            <a:off x="4106160" y="0"/>
            <a:ext cx="3979679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ru-RU" sz="2000" dirty="0"/>
              <a:t>Пример использования </a:t>
            </a:r>
            <a:r>
              <a:rPr lang="en-US" sz="2000" dirty="0"/>
              <a:t>Stopwatch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63068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688</Words>
  <Application>Microsoft Office PowerPoint</Application>
  <PresentationFormat>Широкоэкранный</PresentationFormat>
  <Paragraphs>152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Elen Egu</dc:creator>
  <cp:lastModifiedBy>Elen Egu</cp:lastModifiedBy>
  <cp:revision>6</cp:revision>
  <dcterms:created xsi:type="dcterms:W3CDTF">2022-10-04T06:37:04Z</dcterms:created>
  <dcterms:modified xsi:type="dcterms:W3CDTF">2022-10-04T08:10:57Z</dcterms:modified>
</cp:coreProperties>
</file>