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" y="1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DA5-3AA9-45A8-9AFC-5FEB643A8D8B}" type="datetimeFigureOut">
              <a:rPr lang="pl-PL" smtClean="0"/>
              <a:t>31.12.2024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FE4D-6CAD-4771-9F00-4401D68A83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92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DDC97-F2F2-96B9-8E0D-809CD9AA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9FF9D6-61A1-03E6-232A-8B4977F1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C1339F-D0E5-2D1B-3B62-649A438E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0868-DC8A-4E6D-A204-0C82352153B2}" type="datetime1">
              <a:rPr lang="pl-PL" smtClean="0"/>
              <a:t>31.12.2024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AF1838-4D93-3E45-B473-42E0184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035A6E-09F1-ABF1-FCCA-1C48A5E5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8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A526E3-66EE-7F79-7377-CB956AF2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2828EB5-6B62-369B-C46E-0FEA924B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CD8D91-F65B-E837-5D4D-4D44CE5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379-D4B6-4270-B9F9-6D3C940DDFD8}" type="datetime1">
              <a:rPr lang="pl-PL" smtClean="0"/>
              <a:t>31.12.2024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63D021-F228-526C-CEC3-3D9E2EC7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4354B7-AA31-08CE-5497-61175023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6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3D87851-CBE9-EB23-0FA7-3A9DF466B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D76643-CDB0-4D38-1A22-B9809614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049952-5BC9-8AA3-806A-48CDE83B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A1C3-C75A-41D0-A4A3-50DAD381B8C0}" type="datetime1">
              <a:rPr lang="pl-PL" smtClean="0"/>
              <a:t>31.12.2024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B6EBD8-4970-C42C-389C-4AE3C510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0E0FFB-0A1B-8701-A134-A2B9BEE4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277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2231C9-9A37-CFE2-91FE-A62B31F6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6E18F8-F328-E630-244B-6B04EF74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BD8E84-706F-1971-6CE9-E907DFBA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3AA9-B3DE-407B-8F3B-13060385E88B}" type="datetime1">
              <a:rPr lang="pl-PL" smtClean="0"/>
              <a:t>31.12.2024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C4B9BE-6DAA-5A06-8D5F-42670D63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65966B-B445-EB6B-3A37-EF9EFF73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8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65F60-10C3-5279-4306-38B996A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DD2CE5-3D1F-EC47-C4D8-6517214B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DF24B0-7BDD-7C57-3447-11A92D52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2DD8-EC39-4A9C-9780-12A37E91D627}" type="datetime1">
              <a:rPr lang="pl-PL" smtClean="0"/>
              <a:t>31.12.2024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C5D340-FA05-B572-DE85-7DD890BA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BC64C0-12CA-1730-4F57-9FD8E597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6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2F60A-A670-00EC-D2AE-3E4FB0CC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84012-6972-1299-84A1-9EBA5CA5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5012A6-EF44-AEA7-3FED-66B6E7E9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87DAFA-8A3A-0AA0-9D6E-647C7CA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00CA-EAD4-4985-B5C8-135FF4468973}" type="datetime1">
              <a:rPr lang="pl-PL" smtClean="0"/>
              <a:t>31.12.2024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E80581-D158-3A6C-34A3-D93C79D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37F734-6F54-9BF9-9486-444E53C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6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95EE2-A088-D6B5-2B63-53EC39D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AB71CC-3413-1E1F-7508-4C2802FD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E28EC1-A6D6-B398-35BF-A8D5FF74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24E740C-37E8-2B70-8A75-EEA50F783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01F842-2EAA-626D-3417-372FED694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0AB2B9D-3056-498A-B022-3EF3CAF5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F4A-6145-45A9-AC68-431E7860A1BF}" type="datetime1">
              <a:rPr lang="pl-PL" smtClean="0"/>
              <a:t>31.12.2024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CE7EF63-A8E6-CAB8-8A11-1CDDB10D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D958BB8-D215-4CDA-D8CF-E29A773E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5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9B658-58CC-38EC-4C2B-9E25ABE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C810E2B-E1A4-AF69-39E2-7B71B97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0A1-5579-4976-973B-B5E2097A5EFF}" type="datetime1">
              <a:rPr lang="pl-PL" smtClean="0"/>
              <a:t>31.12.2024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07395B-783A-95FF-3E75-09E24F8B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2611001-3F98-0931-7C97-86EB2B66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9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95C228-5579-1298-5EC9-33BE541F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D25-86B0-4051-8472-3B1625F271BD}" type="datetime1">
              <a:rPr lang="pl-PL" smtClean="0"/>
              <a:t>31.12.2024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371D36A-77A5-9CE7-D4D1-05F65FE7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78936B-CB12-BB4C-BCB3-A6060DF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5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D145F-FD66-DC59-9F6F-40941350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0AA953-DF99-2BD4-32C3-B0F02C07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A64907-7A4F-2624-8F42-133308E8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0F5102-E58F-F84E-6D50-D5954D8C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7D5-9BE7-4AB6-A0C5-10D6A608C123}" type="datetime1">
              <a:rPr lang="pl-PL" smtClean="0"/>
              <a:t>31.12.2024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DCED2-709C-2F45-E953-A4D4A2A5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7DB41D-2A48-55C4-BF1D-952335EB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7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E75208-2A14-2C10-38A6-2E3338C8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FE5B154-775B-99ED-2037-4D3843AD8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1533318-6108-4157-C385-F10BD558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F6231D-99AC-0AD0-A36C-2809089C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09E4-491C-48C5-A4BD-AC2E9E17608F}" type="datetime1">
              <a:rPr lang="pl-PL" smtClean="0"/>
              <a:t>31.12.2024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35A588-EE36-CCE9-840E-C99B4F34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251F24E-58E4-D061-3A6A-5F033C0A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17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368B9606-E5F4-A803-5EC8-932C33D1CB07}"/>
              </a:ext>
            </a:extLst>
          </p:cNvPr>
          <p:cNvSpPr/>
          <p:nvPr userDrawn="1"/>
        </p:nvSpPr>
        <p:spPr>
          <a:xfrm>
            <a:off x="0" y="6312100"/>
            <a:ext cx="12192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65AA538E-CAF6-45EC-8F08-3CAD0588DC9E}"/>
              </a:ext>
            </a:extLst>
          </p:cNvPr>
          <p:cNvSpPr/>
          <p:nvPr userDrawn="1"/>
        </p:nvSpPr>
        <p:spPr>
          <a:xfrm>
            <a:off x="0" y="889430"/>
            <a:ext cx="12192000" cy="5411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2B8F0A-30AE-FBCA-38A2-7C8C015F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852"/>
            <a:ext cx="10515600" cy="62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F98BCD-52BA-88AB-AC4C-D2F49B69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6991"/>
            <a:ext cx="10515600" cy="424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9B6312-CCB8-82C1-D0D5-591D4DC2B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ADD79-D51D-4B85-BFE7-4FC97B814780}" type="datetime1">
              <a:rPr lang="pl-PL" smtClean="0"/>
              <a:t>31.12.2024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0796E5-3826-C7C7-37DB-2FCFEB39D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E1CBB0-7024-B664-5E7D-F6F2FB2B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87BFAA5-416D-25AB-4D0F-56811118EF6F}"/>
              </a:ext>
            </a:extLst>
          </p:cNvPr>
          <p:cNvSpPr/>
          <p:nvPr userDrawn="1"/>
        </p:nvSpPr>
        <p:spPr>
          <a:xfrm>
            <a:off x="0" y="0"/>
            <a:ext cx="12192000" cy="883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Obraz 7" descr="Obraz zawierający tekst, Czcionka, biały, logo&#10;&#10;Opis wygenerowany automatycznie">
            <a:extLst>
              <a:ext uri="{FF2B5EF4-FFF2-40B4-BE49-F238E27FC236}">
                <a16:creationId xmlns:a16="http://schemas.microsoft.com/office/drawing/2014/main" id="{6EEC8005-8342-9267-0E65-2F74B111437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51"/>
            <a:ext cx="2743200" cy="87672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3F58C70-730D-D159-E96C-2129E7BF98FE}"/>
              </a:ext>
            </a:extLst>
          </p:cNvPr>
          <p:cNvSpPr txBox="1"/>
          <p:nvPr userDrawn="1"/>
        </p:nvSpPr>
        <p:spPr>
          <a:xfrm>
            <a:off x="3581400" y="72207"/>
            <a:ext cx="2378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Krzysztof Stygar, W67192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0A9DEE0-E2E8-CCC1-DCDC-17CB8239D0B9}"/>
              </a:ext>
            </a:extLst>
          </p:cNvPr>
          <p:cNvSpPr txBox="1"/>
          <p:nvPr userDrawn="1"/>
        </p:nvSpPr>
        <p:spPr>
          <a:xfrm>
            <a:off x="9758555" y="72207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5IIZ/2022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E434045-B68C-74CE-4B73-3E3F4E7600AE}"/>
              </a:ext>
            </a:extLst>
          </p:cNvPr>
          <p:cNvSpPr txBox="1"/>
          <p:nvPr userDrawn="1"/>
        </p:nvSpPr>
        <p:spPr>
          <a:xfrm>
            <a:off x="3581400" y="448463"/>
            <a:ext cx="4455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Najkrótsza droga w grafie (F# - algorytm Dijkstry) 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DCB5AA7A-58F1-B8A6-A007-33627ADE1470}"/>
              </a:ext>
            </a:extLst>
          </p:cNvPr>
          <p:cNvCxnSpPr/>
          <p:nvPr userDrawn="1"/>
        </p:nvCxnSpPr>
        <p:spPr>
          <a:xfrm>
            <a:off x="0" y="6301117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jkstras-shortest-path-algorithm-greedy-algo-7/" TargetMode="External"/><Relationship Id="rId2" Type="http://schemas.openxmlformats.org/officeDocument/2006/relationships/hyperlink" Target="https://eduinf.waw.pl/inf/alg/001_search/0138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pl-pl/dotnet/fsharp/what-is-fsharp" TargetMode="External"/><Relationship Id="rId4" Type="http://schemas.openxmlformats.org/officeDocument/2006/relationships/hyperlink" Target="https://www.w3schools.com/dsa/dsa_algo_graphs_dijkstra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ACB1C-7A91-66E8-7611-AF8986F4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l-PL" dirty="0"/>
              <a:t>Najkrótsza droga w grafie (F# - algorytm Dijkstry)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6D83D2-8BE6-A444-A581-E0C6C6E92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5594"/>
            <a:ext cx="9144000" cy="1655762"/>
          </a:xfrm>
        </p:spPr>
        <p:txBody>
          <a:bodyPr/>
          <a:lstStyle/>
          <a:p>
            <a:r>
              <a:rPr lang="pl-PL" dirty="0"/>
              <a:t>Krzysztof Stygar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05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74BDBA-820A-7D11-495F-4B711CE2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Rekonstrukcja ścieżki oraz zwrócenie wyników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A1753F-970D-E38E-2816-A48B26B4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400" dirty="0"/>
              <a:t>Po </a:t>
            </a:r>
            <a:r>
              <a:rPr lang="pl-PL" sz="1400" dirty="0" err="1"/>
              <a:t>znalezeniu</a:t>
            </a:r>
            <a:r>
              <a:rPr lang="pl-PL" sz="1400" dirty="0"/>
              <a:t> wierzchołka końcowego, ta funkcja buduje ścieżkę, cofając się przez poprzedników aż do wierzchołka początkowego.</a:t>
            </a:r>
          </a:p>
          <a:p>
            <a:pPr marL="0" indent="0">
              <a:buNone/>
            </a:pPr>
            <a:r>
              <a:rPr lang="pl-PL" sz="800" dirty="0" err="1"/>
              <a:t>let</a:t>
            </a:r>
            <a:r>
              <a:rPr lang="pl-PL" sz="800" dirty="0"/>
              <a:t> </a:t>
            </a:r>
            <a:r>
              <a:rPr lang="pl-PL" sz="800" dirty="0" err="1"/>
              <a:t>rec</a:t>
            </a:r>
            <a:r>
              <a:rPr lang="pl-PL" sz="800" dirty="0"/>
              <a:t> </a:t>
            </a:r>
            <a:r>
              <a:rPr lang="pl-PL" sz="800" dirty="0" err="1"/>
              <a:t>zbudujSciezke</a:t>
            </a:r>
            <a:r>
              <a:rPr lang="pl-PL" sz="800" dirty="0"/>
              <a:t> </a:t>
            </a:r>
            <a:r>
              <a:rPr lang="pl-PL" sz="800" dirty="0" err="1"/>
              <a:t>aktualnyWierzcholek</a:t>
            </a:r>
            <a:r>
              <a:rPr lang="pl-PL" sz="800" dirty="0"/>
              <a:t> </a:t>
            </a:r>
            <a:r>
              <a:rPr lang="pl-PL" sz="800" dirty="0" err="1"/>
              <a:t>sciezka</a:t>
            </a:r>
            <a:r>
              <a:rPr lang="pl-PL" sz="800" dirty="0"/>
              <a:t> =</a:t>
            </a:r>
          </a:p>
          <a:p>
            <a:pPr marL="0" indent="0">
              <a:buNone/>
            </a:pPr>
            <a:r>
              <a:rPr lang="pl-PL" sz="800" dirty="0"/>
              <a:t>    </a:t>
            </a:r>
            <a:r>
              <a:rPr lang="pl-PL" sz="800" dirty="0" err="1"/>
              <a:t>match</a:t>
            </a:r>
            <a:r>
              <a:rPr lang="pl-PL" sz="800" dirty="0"/>
              <a:t> </a:t>
            </a:r>
            <a:r>
              <a:rPr lang="pl-PL" sz="800" dirty="0" err="1"/>
              <a:t>poprzednieWierzcholki</a:t>
            </a:r>
            <a:r>
              <a:rPr lang="pl-PL" sz="800" dirty="0"/>
              <a:t>.[</a:t>
            </a:r>
            <a:r>
              <a:rPr lang="pl-PL" sz="800" dirty="0" err="1"/>
              <a:t>aktualnyWierzcholek</a:t>
            </a:r>
            <a:r>
              <a:rPr lang="pl-PL" sz="800" dirty="0"/>
              <a:t>] with</a:t>
            </a:r>
          </a:p>
          <a:p>
            <a:pPr marL="0" indent="0">
              <a:buNone/>
            </a:pPr>
            <a:r>
              <a:rPr lang="pl-PL" sz="800" dirty="0"/>
              <a:t>    | </a:t>
            </a:r>
            <a:r>
              <a:rPr lang="pl-PL" sz="800" dirty="0" err="1"/>
              <a:t>Some</a:t>
            </a:r>
            <a:r>
              <a:rPr lang="pl-PL" sz="800" dirty="0"/>
              <a:t> poprzedni -&gt; </a:t>
            </a:r>
            <a:r>
              <a:rPr lang="pl-PL" sz="800" dirty="0" err="1"/>
              <a:t>zbudujSciezke</a:t>
            </a:r>
            <a:r>
              <a:rPr lang="pl-PL" sz="800" dirty="0"/>
              <a:t> poprzedni (</a:t>
            </a:r>
            <a:r>
              <a:rPr lang="pl-PL" sz="800" dirty="0" err="1"/>
              <a:t>aktualnyWierzcholek</a:t>
            </a:r>
            <a:r>
              <a:rPr lang="pl-PL" sz="800" dirty="0"/>
              <a:t> :: </a:t>
            </a:r>
            <a:r>
              <a:rPr lang="pl-PL" sz="800" dirty="0" err="1"/>
              <a:t>sciezka</a:t>
            </a:r>
            <a:r>
              <a:rPr lang="pl-PL" sz="800" dirty="0"/>
              <a:t>)</a:t>
            </a:r>
          </a:p>
          <a:p>
            <a:pPr marL="0" indent="0">
              <a:buNone/>
            </a:pPr>
            <a:r>
              <a:rPr lang="pl-PL" sz="800" dirty="0"/>
              <a:t>    | </a:t>
            </a:r>
            <a:r>
              <a:rPr lang="pl-PL" sz="800" dirty="0" err="1"/>
              <a:t>None</a:t>
            </a:r>
            <a:r>
              <a:rPr lang="pl-PL" sz="800" dirty="0"/>
              <a:t> -&gt; </a:t>
            </a:r>
            <a:r>
              <a:rPr lang="pl-PL" sz="800" dirty="0" err="1"/>
              <a:t>aktualnyWierzcholek</a:t>
            </a:r>
            <a:r>
              <a:rPr lang="pl-PL" sz="800" dirty="0"/>
              <a:t> :: </a:t>
            </a:r>
            <a:r>
              <a:rPr lang="pl-PL" sz="800" dirty="0" err="1"/>
              <a:t>sciezka</a:t>
            </a:r>
            <a:endParaRPr lang="pl-PL" sz="800" dirty="0"/>
          </a:p>
          <a:p>
            <a:pPr marL="0" indent="0">
              <a:buNone/>
            </a:pPr>
            <a:endParaRPr lang="pl-PL" sz="800" dirty="0"/>
          </a:p>
          <a:p>
            <a:pPr marL="0" indent="0">
              <a:buNone/>
            </a:pPr>
            <a:r>
              <a:rPr lang="pl-PL" sz="1400" dirty="0"/>
              <a:t>Jeżeli dystans do wierzchołka końcowego wynosi nieskończoność, oznacza to, że nie znaleziono ścieżki, zwraca </a:t>
            </a:r>
            <a:r>
              <a:rPr lang="pl-PL" sz="1400" dirty="0" err="1"/>
              <a:t>None</a:t>
            </a:r>
            <a:r>
              <a:rPr lang="pl-PL" sz="1400" dirty="0"/>
              <a:t>.</a:t>
            </a:r>
          </a:p>
          <a:p>
            <a:pPr marL="0" indent="0">
              <a:buNone/>
            </a:pPr>
            <a:r>
              <a:rPr lang="pl-PL" sz="1400" dirty="0"/>
              <a:t>W przeciwnym wypadku zwraca krotkę z najkrótszym dystansem oraz ścieżką do wierzchołka końcowego.</a:t>
            </a:r>
          </a:p>
          <a:p>
            <a:pPr marL="0" indent="0">
              <a:buNone/>
            </a:pPr>
            <a:r>
              <a:rPr lang="pl-PL" sz="800" dirty="0" err="1"/>
              <a:t>if</a:t>
            </a:r>
            <a:r>
              <a:rPr lang="pl-PL" sz="800" dirty="0"/>
              <a:t> dystanse.[</a:t>
            </a:r>
            <a:r>
              <a:rPr lang="pl-PL" sz="800" dirty="0" err="1"/>
              <a:t>wierzcholekKoncowy</a:t>
            </a:r>
            <a:r>
              <a:rPr lang="pl-PL" sz="800" dirty="0"/>
              <a:t>] = Int32.MaxValue </a:t>
            </a:r>
            <a:r>
              <a:rPr lang="pl-PL" sz="800" dirty="0" err="1"/>
              <a:t>then</a:t>
            </a:r>
            <a:endParaRPr lang="pl-PL" sz="800" dirty="0"/>
          </a:p>
          <a:p>
            <a:pPr marL="0" indent="0">
              <a:buNone/>
            </a:pPr>
            <a:r>
              <a:rPr lang="pl-PL" sz="800" dirty="0"/>
              <a:t>    </a:t>
            </a:r>
            <a:r>
              <a:rPr lang="pl-PL" sz="800" dirty="0" err="1"/>
              <a:t>None</a:t>
            </a:r>
            <a:r>
              <a:rPr lang="pl-PL" sz="800" dirty="0"/>
              <a:t> // Brak ścieżki</a:t>
            </a:r>
          </a:p>
          <a:p>
            <a:pPr marL="0" indent="0">
              <a:buNone/>
            </a:pPr>
            <a:r>
              <a:rPr lang="pl-PL" sz="800" dirty="0" err="1"/>
              <a:t>else</a:t>
            </a:r>
            <a:endParaRPr lang="pl-PL" sz="800" dirty="0"/>
          </a:p>
          <a:p>
            <a:pPr marL="0" indent="0">
              <a:buNone/>
            </a:pPr>
            <a:r>
              <a:rPr lang="pl-PL" sz="800" dirty="0"/>
              <a:t>    </a:t>
            </a:r>
            <a:r>
              <a:rPr lang="pl-PL" sz="800" dirty="0" err="1"/>
              <a:t>Some</a:t>
            </a:r>
            <a:r>
              <a:rPr lang="pl-PL" sz="800" dirty="0"/>
              <a:t> (dystanse.[</a:t>
            </a:r>
            <a:r>
              <a:rPr lang="pl-PL" sz="800" dirty="0" err="1"/>
              <a:t>wierzcholekKoncowy</a:t>
            </a:r>
            <a:r>
              <a:rPr lang="pl-PL" sz="800" dirty="0"/>
              <a:t>], </a:t>
            </a:r>
            <a:r>
              <a:rPr lang="pl-PL" sz="800" dirty="0" err="1"/>
              <a:t>zbudujSciezke</a:t>
            </a:r>
            <a:r>
              <a:rPr lang="pl-PL" sz="800" dirty="0"/>
              <a:t> </a:t>
            </a:r>
            <a:r>
              <a:rPr lang="pl-PL" sz="800" dirty="0" err="1"/>
              <a:t>wierzcholekKoncowy</a:t>
            </a:r>
            <a:r>
              <a:rPr lang="pl-PL" sz="800" dirty="0"/>
              <a:t> [])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068420-892C-AD7C-4BD7-B8D878DF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F7582AB-9FBA-C125-3C01-A7E30DFD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10</a:t>
            </a:fld>
            <a:endParaRPr lang="pl-PL"/>
          </a:p>
        </p:txBody>
      </p:sp>
      <p:pic>
        <p:nvPicPr>
          <p:cNvPr id="7" name="Obraz 6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6A1C746D-75AB-D61F-6562-B424F8B1B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27" y="2229733"/>
            <a:ext cx="5601146" cy="876289"/>
          </a:xfrm>
          <a:prstGeom prst="rect">
            <a:avLst/>
          </a:prstGeom>
        </p:spPr>
      </p:pic>
      <p:pic>
        <p:nvPicPr>
          <p:cNvPr id="9" name="Obraz 8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EF387E9F-4DE4-67FB-D613-70B91049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27" y="4084152"/>
            <a:ext cx="5601147" cy="71221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BBFC7DF5-A4BB-F37B-917A-A83F5A9C47BC}"/>
              </a:ext>
            </a:extLst>
          </p:cNvPr>
          <p:cNvSpPr txBox="1"/>
          <p:nvPr/>
        </p:nvSpPr>
        <p:spPr>
          <a:xfrm>
            <a:off x="5352827" y="3106022"/>
            <a:ext cx="5601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Rekonstrukcja ścieżki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5848D05-D7D6-443E-306F-D3ED6E9250A2}"/>
              </a:ext>
            </a:extLst>
          </p:cNvPr>
          <p:cNvSpPr txBox="1"/>
          <p:nvPr/>
        </p:nvSpPr>
        <p:spPr>
          <a:xfrm>
            <a:off x="5352826" y="4796367"/>
            <a:ext cx="5601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Zwrócenie </a:t>
            </a:r>
            <a:r>
              <a:rPr lang="pl-PL" sz="800" dirty="0" err="1"/>
              <a:t>krotki</a:t>
            </a:r>
            <a:r>
              <a:rPr lang="pl-PL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412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52EE98-45EB-3E32-ACCB-4BE00BEE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graf oraz wywołanie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31CA2E-A131-EAC0-6493-8C1CC233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/>
              <a:t>Przykładowy graf:</a:t>
            </a:r>
          </a:p>
          <a:p>
            <a:pPr marL="0" indent="0">
              <a:buNone/>
            </a:pPr>
            <a:r>
              <a:rPr lang="da-DK" sz="800" dirty="0"/>
              <a:t>let graf = </a:t>
            </a:r>
          </a:p>
          <a:p>
            <a:pPr marL="0" indent="0">
              <a:buNone/>
            </a:pPr>
            <a:r>
              <a:rPr lang="da-DK" sz="800" dirty="0"/>
              <a:t>    Map.ofList [</a:t>
            </a:r>
          </a:p>
          <a:p>
            <a:pPr marL="0" indent="0">
              <a:buNone/>
            </a:pPr>
            <a:r>
              <a:rPr lang="da-DK" sz="800" dirty="0"/>
              <a:t>        1, [(2, 2); (3, 4)]</a:t>
            </a:r>
          </a:p>
          <a:p>
            <a:pPr marL="0" indent="0">
              <a:buNone/>
            </a:pPr>
            <a:r>
              <a:rPr lang="da-DK" sz="800" dirty="0"/>
              <a:t>        2, [(3, 1); (4, 7)]</a:t>
            </a:r>
          </a:p>
          <a:p>
            <a:pPr marL="0" indent="0">
              <a:buNone/>
            </a:pPr>
            <a:r>
              <a:rPr lang="da-DK" sz="800" dirty="0"/>
              <a:t>        3, [(5, 3)]</a:t>
            </a:r>
          </a:p>
          <a:p>
            <a:pPr marL="0" indent="0">
              <a:buNone/>
            </a:pPr>
            <a:r>
              <a:rPr lang="da-DK" sz="800" dirty="0"/>
              <a:t>        4, [(6, 1)]</a:t>
            </a:r>
          </a:p>
          <a:p>
            <a:pPr marL="0" indent="0">
              <a:buNone/>
            </a:pPr>
            <a:r>
              <a:rPr lang="da-DK" sz="800" dirty="0"/>
              <a:t>        5, [(4, 2); (6, 5)]</a:t>
            </a:r>
          </a:p>
          <a:p>
            <a:pPr marL="0" indent="0">
              <a:buNone/>
            </a:pPr>
            <a:r>
              <a:rPr lang="da-DK" sz="800" dirty="0"/>
              <a:t>    ]</a:t>
            </a:r>
            <a:endParaRPr lang="pl-PL" sz="800" dirty="0"/>
          </a:p>
          <a:p>
            <a:pPr marL="0" indent="0">
              <a:buNone/>
            </a:pPr>
            <a:r>
              <a:rPr lang="pl-PL" sz="1400" dirty="0"/>
              <a:t>Wywołanie algorytmu dla wierzchołków 1 oraz 4:</a:t>
            </a:r>
          </a:p>
          <a:p>
            <a:pPr marL="0" indent="0">
              <a:buNone/>
            </a:pPr>
            <a:r>
              <a:rPr lang="da-DK" sz="900" dirty="0"/>
              <a:t>let wynik = dijkstra graf 1 6</a:t>
            </a:r>
          </a:p>
          <a:p>
            <a:pPr marL="0" indent="0">
              <a:buNone/>
            </a:pPr>
            <a:r>
              <a:rPr lang="da-DK" sz="900" dirty="0"/>
              <a:t>match wynik with</a:t>
            </a:r>
          </a:p>
          <a:p>
            <a:pPr marL="0" indent="0">
              <a:buNone/>
            </a:pPr>
            <a:r>
              <a:rPr lang="da-DK" sz="900" dirty="0"/>
              <a:t>| Some (odleglosc, sciezka) -&gt; </a:t>
            </a:r>
          </a:p>
          <a:p>
            <a:pPr marL="0" indent="0">
              <a:buNone/>
            </a:pPr>
            <a:r>
              <a:rPr lang="da-DK" sz="900" dirty="0"/>
              <a:t>    printfn "Najkrótsza odległość: %d" odleglosc</a:t>
            </a:r>
          </a:p>
          <a:p>
            <a:pPr marL="0" indent="0">
              <a:buNone/>
            </a:pPr>
            <a:r>
              <a:rPr lang="da-DK" sz="900" dirty="0"/>
              <a:t>    printfn "Ścieżka: %A" sciezka</a:t>
            </a:r>
          </a:p>
          <a:p>
            <a:pPr marL="0" indent="0">
              <a:buNone/>
            </a:pPr>
            <a:r>
              <a:rPr lang="da-DK" sz="900" dirty="0"/>
              <a:t>| None -&gt; </a:t>
            </a:r>
          </a:p>
          <a:p>
            <a:pPr marL="0" indent="0">
              <a:buNone/>
            </a:pPr>
            <a:r>
              <a:rPr lang="da-DK" sz="900" dirty="0"/>
              <a:t>    printfn "Brak ścieżki"</a:t>
            </a:r>
          </a:p>
          <a:p>
            <a:pPr marL="0" indent="0">
              <a:buNone/>
            </a:pPr>
            <a:endParaRPr lang="da-DK" sz="1400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ED27D22-D7B6-4E11-2738-87B1ED2A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8A0139-696C-44BD-7345-4196F066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11</a:t>
            </a:fld>
            <a:endParaRPr lang="pl-PL"/>
          </a:p>
        </p:txBody>
      </p:sp>
      <p:pic>
        <p:nvPicPr>
          <p:cNvPr id="7" name="Obraz 6" descr="Obraz zawierający tekst, Czcionka, zrzut ekranu, numer">
            <a:extLst>
              <a:ext uri="{FF2B5EF4-FFF2-40B4-BE49-F238E27FC236}">
                <a16:creationId xmlns:a16="http://schemas.microsoft.com/office/drawing/2014/main" id="{ED3DD3E0-F7D3-6CF4-4929-E256483A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04" y="2117013"/>
            <a:ext cx="2597283" cy="1625684"/>
          </a:xfrm>
          <a:prstGeom prst="rect">
            <a:avLst/>
          </a:prstGeom>
        </p:spPr>
      </p:pic>
      <p:pic>
        <p:nvPicPr>
          <p:cNvPr id="9" name="Obraz 8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CF1B740F-30CA-BF50-B031-FD35EB276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45" y="4482588"/>
            <a:ext cx="3740342" cy="1447874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F2C57F2A-43B7-F316-39A5-91C9B82393E7}"/>
              </a:ext>
            </a:extLst>
          </p:cNvPr>
          <p:cNvSpPr txBox="1"/>
          <p:nvPr/>
        </p:nvSpPr>
        <p:spPr>
          <a:xfrm>
            <a:off x="6286404" y="3804067"/>
            <a:ext cx="2597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Przykładowy graf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1A3C7CF-FEAC-4869-6498-F4EA84DF5F22}"/>
              </a:ext>
            </a:extLst>
          </p:cNvPr>
          <p:cNvSpPr txBox="1"/>
          <p:nvPr/>
        </p:nvSpPr>
        <p:spPr>
          <a:xfrm>
            <a:off x="5089020" y="5965792"/>
            <a:ext cx="3670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Wywołanie algorytmu</a:t>
            </a:r>
          </a:p>
        </p:txBody>
      </p:sp>
    </p:spTree>
    <p:extLst>
      <p:ext uri="{BB962C8B-B14F-4D97-AF65-F5344CB8AC3E}">
        <p14:creationId xmlns:p14="http://schemas.microsoft.com/office/powerpoint/2010/main" val="4253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BFB49C-24BD-9F01-96FF-8B563A1A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36AC22-ED5C-EBAE-9936-ABC1744F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/>
              <a:t>Algorytm Dijkstry działa poprzez iteracyjne znajdowanie najkrótszych ścieżek do wszystkich wierzchołków w grafie, zaczynając od wierzchołka początkowego. Dystanse są aktualizowane w miarę jak odkrywamy krótsze ścieżki przez sąsiadów, a na końcu rekonstruujemy najkrótszą ścieżkę do wierzchołka końcowego.</a:t>
            </a:r>
          </a:p>
          <a:p>
            <a:pPr marL="0" indent="0">
              <a:buNone/>
            </a:pPr>
            <a:r>
              <a:rPr lang="pl-PL" sz="1400" dirty="0"/>
              <a:t>Algorytm przy ustawieniach grafu zaprezentowanych wcześniej zwraca nam wynik: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2EE5C8-430B-9F27-1BC8-5EDBD201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BBFF7BB-BD04-7A13-7F81-E78E94C2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12</a:t>
            </a:fld>
            <a:endParaRPr lang="pl-PL"/>
          </a:p>
        </p:txBody>
      </p:sp>
      <p:pic>
        <p:nvPicPr>
          <p:cNvPr id="7" name="Obraz 6" descr="Obraz zawierający tekst, Czcionka, zrzut ekranu&#10;&#10;Opis wygenerowany automatycznie">
            <a:extLst>
              <a:ext uri="{FF2B5EF4-FFF2-40B4-BE49-F238E27FC236}">
                <a16:creationId xmlns:a16="http://schemas.microsoft.com/office/drawing/2014/main" id="{ABA43950-6021-D7FB-CEAE-C8FB783D5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33" y="2921938"/>
            <a:ext cx="8989334" cy="269421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058D240-B5F4-010E-B657-4C501475F16D}"/>
              </a:ext>
            </a:extLst>
          </p:cNvPr>
          <p:cNvSpPr txBox="1"/>
          <p:nvPr/>
        </p:nvSpPr>
        <p:spPr>
          <a:xfrm>
            <a:off x="1585561" y="5680091"/>
            <a:ext cx="9004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Wynik działania algorytmu</a:t>
            </a:r>
          </a:p>
        </p:txBody>
      </p:sp>
    </p:spTree>
    <p:extLst>
      <p:ext uri="{BB962C8B-B14F-4D97-AF65-F5344CB8AC3E}">
        <p14:creationId xmlns:p14="http://schemas.microsoft.com/office/powerpoint/2010/main" val="3251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CCA6A-E55F-EA45-D62E-875E2AE4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510E75-FB88-2F3F-48BB-8BB7149D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/>
              <a:t>Algorytm Dijkstry jest wydajnym narzędziem do znajdowania najkrótszych ścieżek w grafach z dodatnimi wagami, ale nie radzi sobie z ujemnymi wagami. Jest szeroko stosowany w praktyce, m.in. w nawigacji i sieciach komputerowych.</a:t>
            </a:r>
          </a:p>
          <a:p>
            <a:pPr marL="0" indent="0">
              <a:buNone/>
            </a:pPr>
            <a:r>
              <a:rPr lang="pl-PL" sz="1400" b="1" dirty="0"/>
              <a:t>Zastosowania:</a:t>
            </a:r>
          </a:p>
          <a:p>
            <a:pPr marL="0" indent="0">
              <a:buNone/>
            </a:pPr>
            <a:r>
              <a:rPr lang="pl-PL" sz="1400" dirty="0"/>
              <a:t>Używany w routingu sieciowym, nawigacji GPS oraz analizie grafów.</a:t>
            </a:r>
          </a:p>
          <a:p>
            <a:pPr marL="0" indent="0">
              <a:buNone/>
            </a:pPr>
            <a:r>
              <a:rPr lang="pl-PL" sz="1400" b="1" dirty="0"/>
              <a:t>Ograniczenia:</a:t>
            </a:r>
          </a:p>
          <a:p>
            <a:pPr marL="0" indent="0">
              <a:buNone/>
            </a:pPr>
            <a:r>
              <a:rPr lang="pl-PL" sz="1400" dirty="0"/>
              <a:t>Nie obsługuje grafów z ujemnymi wagami krawędzi.</a:t>
            </a:r>
          </a:p>
          <a:p>
            <a:pPr marL="0" indent="0">
              <a:buNone/>
            </a:pPr>
            <a:r>
              <a:rPr lang="pl-PL" sz="1400" b="1" dirty="0"/>
              <a:t>Zalety:</a:t>
            </a:r>
          </a:p>
          <a:p>
            <a:pPr marL="0" indent="0">
              <a:buNone/>
            </a:pPr>
            <a:r>
              <a:rPr lang="pl-PL" sz="1400" dirty="0"/>
              <a:t>Prosty, efektywny i łatwy do zaimplementowania.</a:t>
            </a:r>
          </a:p>
          <a:p>
            <a:pPr marL="0" indent="0">
              <a:buNone/>
            </a:pPr>
            <a:r>
              <a:rPr lang="pl-PL" sz="1400" b="1" dirty="0"/>
              <a:t>Rekonstrukcja ścieżki:</a:t>
            </a:r>
          </a:p>
          <a:p>
            <a:pPr marL="0" indent="0">
              <a:buNone/>
            </a:pPr>
            <a:r>
              <a:rPr lang="pl-PL" sz="1400" dirty="0"/>
              <a:t>Umożliwia odtworzenie ścieżki od wierzchołka początkowego do końcowego, co jest cenne w aplikacjach nawigacyjnych.</a:t>
            </a:r>
          </a:p>
          <a:p>
            <a:pPr marL="0" indent="0">
              <a:buNone/>
            </a:pPr>
            <a:r>
              <a:rPr lang="pl-PL" sz="1400" b="1" dirty="0"/>
              <a:t>Kolejka priorytetowa:</a:t>
            </a:r>
          </a:p>
          <a:p>
            <a:pPr marL="0" indent="0">
              <a:buNone/>
            </a:pPr>
            <a:r>
              <a:rPr lang="pl-PL" sz="1400" dirty="0"/>
              <a:t>Kluczowa dla efektywności algorytmu, pozwala na szybkie wybieranie wierzchołka o najmniejszym dystansie.</a:t>
            </a:r>
          </a:p>
          <a:p>
            <a:pPr marL="0" indent="0">
              <a:buNone/>
            </a:pPr>
            <a:endParaRPr lang="pl-PL" sz="1400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B8BF437-108E-D23B-EF8D-A24C6D4B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5C2ED89-FC9A-A035-C57C-A36DC78E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315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E2A42-4B90-5DFF-9290-BB79BCA6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Repozytorium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9B18BA-4488-9284-9C16-04876C8E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https://github.com/Kyla-123/Algorytm-Dijkstry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43164DA-0DB5-889A-22BF-A9288F0A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C5186AC-0549-CF54-07B4-FCC3E6B2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63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3F60CB-2B03-C150-2F65-E934C087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1FAC02-4ECE-423D-C25B-4C247D7E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/>
              <a:t>Algorytmy i Struktury Danych – Algorytm Dijkstry </a:t>
            </a:r>
            <a:r>
              <a:rPr lang="pl-PL" sz="1800" dirty="0">
                <a:hlinkClick r:id="rId2"/>
              </a:rPr>
              <a:t>Algorytmy i Struktury Danych - Algorytm Dijkstry </a:t>
            </a:r>
            <a:r>
              <a:rPr lang="pl-PL" sz="1800" dirty="0"/>
              <a:t> z dnia 31.12.2024r.</a:t>
            </a:r>
          </a:p>
          <a:p>
            <a:r>
              <a:rPr lang="pl-PL" sz="1800" dirty="0" err="1"/>
              <a:t>GeeksForGeeks</a:t>
            </a:r>
            <a:r>
              <a:rPr lang="pl-PL" sz="1800" dirty="0"/>
              <a:t> How to </a:t>
            </a:r>
            <a:r>
              <a:rPr lang="pl-PL" sz="1800" dirty="0" err="1"/>
              <a:t>find</a:t>
            </a:r>
            <a:r>
              <a:rPr lang="pl-PL" sz="1800" dirty="0"/>
              <a:t> </a:t>
            </a:r>
            <a:r>
              <a:rPr lang="pl-PL" sz="1800" dirty="0" err="1"/>
              <a:t>Shortest</a:t>
            </a:r>
            <a:r>
              <a:rPr lang="pl-PL" sz="1800" dirty="0"/>
              <a:t> </a:t>
            </a:r>
            <a:r>
              <a:rPr lang="pl-PL" sz="1800" dirty="0" err="1"/>
              <a:t>Patsh</a:t>
            </a:r>
            <a:r>
              <a:rPr lang="pl-PL" sz="1800" dirty="0"/>
              <a:t> from Source to </a:t>
            </a:r>
            <a:r>
              <a:rPr lang="pl-PL" sz="1800" dirty="0" err="1"/>
              <a:t>all</a:t>
            </a:r>
            <a:r>
              <a:rPr lang="pl-PL" sz="1800" dirty="0"/>
              <a:t> </a:t>
            </a:r>
            <a:r>
              <a:rPr lang="pl-PL" sz="1800" dirty="0" err="1"/>
              <a:t>Vertices</a:t>
            </a:r>
            <a:r>
              <a:rPr lang="pl-PL" sz="1800" dirty="0"/>
              <a:t> </a:t>
            </a:r>
            <a:r>
              <a:rPr lang="pl-PL" sz="1800" dirty="0" err="1"/>
              <a:t>using</a:t>
            </a:r>
            <a:r>
              <a:rPr lang="pl-PL" sz="1800" dirty="0"/>
              <a:t> </a:t>
            </a:r>
            <a:r>
              <a:rPr lang="pl-PL" sz="1800" dirty="0" err="1"/>
              <a:t>Dijkstra’s</a:t>
            </a:r>
            <a:r>
              <a:rPr lang="pl-PL" sz="1800" dirty="0"/>
              <a:t> Algorithm </a:t>
            </a:r>
            <a:r>
              <a:rPr lang="en-US" sz="1800" dirty="0">
                <a:hlinkClick r:id="rId3"/>
              </a:rPr>
              <a:t>Find Shortest Paths from Source to all Vertices using Dijkstra’s Algorithm</a:t>
            </a:r>
            <a:r>
              <a:rPr lang="pl-PL" sz="1800" dirty="0"/>
              <a:t> z dnia 31.12.2024r.</a:t>
            </a:r>
          </a:p>
          <a:p>
            <a:r>
              <a:rPr lang="pl-PL" sz="1800" dirty="0"/>
              <a:t>DSA </a:t>
            </a:r>
            <a:r>
              <a:rPr lang="pl-PL" sz="1800" dirty="0" err="1"/>
              <a:t>Dijkstra’s</a:t>
            </a:r>
            <a:r>
              <a:rPr lang="pl-PL" sz="1800" dirty="0"/>
              <a:t> </a:t>
            </a:r>
            <a:r>
              <a:rPr lang="pl-PL" sz="1800" dirty="0" err="1"/>
              <a:t>Agorithm</a:t>
            </a:r>
            <a:r>
              <a:rPr lang="pl-PL" sz="1800" dirty="0"/>
              <a:t> </a:t>
            </a:r>
            <a:r>
              <a:rPr lang="pl-PL" sz="1200" dirty="0">
                <a:hlinkClick r:id="rId4"/>
              </a:rPr>
              <a:t>DSA </a:t>
            </a:r>
            <a:r>
              <a:rPr lang="pl-PL" sz="1200" dirty="0" err="1">
                <a:hlinkClick r:id="rId4"/>
              </a:rPr>
              <a:t>Dijkstra's</a:t>
            </a:r>
            <a:r>
              <a:rPr lang="pl-PL" sz="1200" dirty="0">
                <a:hlinkClick r:id="rId4"/>
              </a:rPr>
              <a:t> Algorithm</a:t>
            </a:r>
            <a:r>
              <a:rPr lang="pl-PL" sz="1800" dirty="0"/>
              <a:t> z dnia 31.12.2024r.</a:t>
            </a:r>
          </a:p>
          <a:p>
            <a:r>
              <a:rPr lang="pl-PL" sz="1800" dirty="0"/>
              <a:t>Microsoft </a:t>
            </a:r>
            <a:r>
              <a:rPr lang="pl-PL" sz="1800" dirty="0" err="1"/>
              <a:t>Learn</a:t>
            </a:r>
            <a:r>
              <a:rPr lang="pl-PL" sz="1800" dirty="0"/>
              <a:t> </a:t>
            </a:r>
            <a:r>
              <a:rPr lang="pl-PL" sz="1200" dirty="0">
                <a:hlinkClick r:id="rId5"/>
              </a:rPr>
              <a:t>Co to jest F# - .NET | Microsoft </a:t>
            </a:r>
            <a:r>
              <a:rPr lang="pl-PL" sz="1200" dirty="0" err="1">
                <a:hlinkClick r:id="rId5"/>
              </a:rPr>
              <a:t>Learn</a:t>
            </a:r>
            <a:r>
              <a:rPr lang="pl-PL" sz="1800" dirty="0"/>
              <a:t> z dnia 31.12.2024r.</a:t>
            </a:r>
          </a:p>
          <a:p>
            <a:r>
              <a:rPr lang="pl-PL" sz="1800" dirty="0"/>
              <a:t>Materiały dostępne na </a:t>
            </a:r>
            <a:r>
              <a:rPr lang="pl-PL" sz="1800" dirty="0" err="1"/>
              <a:t>Moodle</a:t>
            </a:r>
            <a:r>
              <a:rPr lang="pl-PL" sz="1800" dirty="0"/>
              <a:t> dla danego kursu z dnia 31.12.2024r.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7F52CAB-E947-72EF-53C7-87B3F784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1DB39E5-97F5-BF82-E6F0-5F8274B0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80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8EB81E-D53E-28BB-499C-29232EC6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algorytm Dijkstry?</a:t>
            </a:r>
          </a:p>
        </p:txBody>
      </p:sp>
      <p:pic>
        <p:nvPicPr>
          <p:cNvPr id="7" name="Symbol zastępczy zawartości 6" descr="Obraz zawierający krąg, linia, diagram&#10;&#10;Opis wygenerowany automatycznie">
            <a:extLst>
              <a:ext uri="{FF2B5EF4-FFF2-40B4-BE49-F238E27FC236}">
                <a16:creationId xmlns:a16="http://schemas.microsoft.com/office/drawing/2014/main" id="{A6FA333A-4CA9-A485-A6C5-7301AC80F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83" y="1409584"/>
            <a:ext cx="3343366" cy="2674693"/>
          </a:xfr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E5815E4-62AE-84A1-1B55-EF24CB04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A0BB1DE-0798-8099-B8D2-BB791E9C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2</a:t>
            </a:fld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B6CF9B4-B9F6-EC68-86DE-A81439D4F72B}"/>
              </a:ext>
            </a:extLst>
          </p:cNvPr>
          <p:cNvSpPr txBox="1"/>
          <p:nvPr/>
        </p:nvSpPr>
        <p:spPr>
          <a:xfrm>
            <a:off x="8846368" y="3703739"/>
            <a:ext cx="2604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Wizualizacja problemu- algorytm Dijkstry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B0A022C-62A0-9066-E17F-094EB124BE8B}"/>
              </a:ext>
            </a:extLst>
          </p:cNvPr>
          <p:cNvSpPr txBox="1"/>
          <p:nvPr/>
        </p:nvSpPr>
        <p:spPr>
          <a:xfrm>
            <a:off x="868261" y="1983996"/>
            <a:ext cx="6908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/>
              <a:t>Algorytm Dijkstry </a:t>
            </a:r>
            <a:r>
              <a:rPr lang="pl-PL" sz="1400" dirty="0"/>
              <a:t>to algorytm służący do znajdowania najkrótszych ścieżek w grafie, który ma nieujemne wagi krawędzi. Jego celem jest obliczenie najkrótszej drogi od jednego wierzchołka (źródła) do wszystkich innych wierzchołków w grafie, lub do konkretnego wierzchołka docelowego.</a:t>
            </a:r>
          </a:p>
          <a:p>
            <a:endParaRPr lang="pl-PL" sz="1400" dirty="0"/>
          </a:p>
          <a:p>
            <a:r>
              <a:rPr lang="pl-PL" sz="1400" dirty="0"/>
              <a:t>Działa on w sposób </a:t>
            </a:r>
            <a:r>
              <a:rPr lang="pl-PL" sz="1400" b="1" dirty="0"/>
              <a:t>zachłanny</a:t>
            </a:r>
            <a:r>
              <a:rPr lang="pl-PL" sz="1400" dirty="0"/>
              <a:t>, czyli w każdej iteracji wybiera wierzchołek o najmniejszym dotychczasowym dystansie od źródła i aktualizuje dystanse do jego sąsiadów. Proces ten powtarza się, aż wszystkie wierzchołki zostaną odwiedzone lub znaleziony zostanie najkrótszy dystans do wierzchołka docelowego.</a:t>
            </a:r>
          </a:p>
          <a:p>
            <a:endParaRPr lang="pl-PL" sz="1400" dirty="0"/>
          </a:p>
          <a:p>
            <a:r>
              <a:rPr lang="pl-PL" sz="1400" dirty="0"/>
              <a:t>Do wyboru wierzchołka o najmniejszym dystansie wykorzystywana jest </a:t>
            </a:r>
            <a:r>
              <a:rPr lang="pl-PL" sz="1400" b="1" dirty="0"/>
              <a:t>kolejka priorytetowa</a:t>
            </a:r>
            <a:r>
              <a:rPr lang="pl-PL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32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FE7B8F-200E-E609-65F6-D06E3927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zachłanny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9D58AE-03D3-66BD-0114-3328631D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991"/>
            <a:ext cx="6871283" cy="4249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/>
              <a:t>Algorytm </a:t>
            </a:r>
            <a:r>
              <a:rPr lang="pl-PL" sz="1400" b="1" dirty="0"/>
              <a:t>zachłanny</a:t>
            </a:r>
            <a:r>
              <a:rPr lang="pl-PL" sz="1400" dirty="0"/>
              <a:t> (ang. </a:t>
            </a:r>
            <a:r>
              <a:rPr lang="pl-PL" sz="1400" b="1" dirty="0" err="1"/>
              <a:t>greedy</a:t>
            </a:r>
            <a:r>
              <a:rPr lang="pl-PL" sz="1400" b="1" dirty="0"/>
              <a:t> </a:t>
            </a:r>
            <a:r>
              <a:rPr lang="pl-PL" sz="1400" b="1" dirty="0" err="1"/>
              <a:t>algorithm</a:t>
            </a:r>
            <a:r>
              <a:rPr lang="pl-PL" sz="1400" dirty="0"/>
              <a:t>) to metoda rozwiązywania problemów optymalizacyjnych, która podejmuje decyzje na każdym etapie, wybierając opcję, która wydaje się najlepsza w danym momencie, bez względu na globalne konsekwencje. Algorytmy zachłanne nie analizują wszystkich możliwych rozwiązań, lecz decydują się na rozwiązanie, które wygląda najkorzystniej na danym etapie.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D643DD6-4C3C-856B-D535-BD8F40DD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A56AB3A-492E-68B1-D4EB-64F0D15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3</a:t>
            </a:fld>
            <a:endParaRPr lang="pl-PL"/>
          </a:p>
        </p:txBody>
      </p:sp>
      <p:pic>
        <p:nvPicPr>
          <p:cNvPr id="7" name="Obraz 6" descr="Obraz zawierający szkic, krąg, clipart, biały&#10;&#10;Opis wygenerowany automatycznie">
            <a:extLst>
              <a:ext uri="{FF2B5EF4-FFF2-40B4-BE49-F238E27FC236}">
                <a16:creationId xmlns:a16="http://schemas.microsoft.com/office/drawing/2014/main" id="{FC6B57F3-27A2-8373-384B-C14D0676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95" y="1926991"/>
            <a:ext cx="2857500" cy="17145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882A68A-135E-0C0A-EB22-EDF79BC53C4F}"/>
              </a:ext>
            </a:extLst>
          </p:cNvPr>
          <p:cNvSpPr txBox="1"/>
          <p:nvPr/>
        </p:nvSpPr>
        <p:spPr>
          <a:xfrm>
            <a:off x="8448164" y="3751270"/>
            <a:ext cx="2707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Wizualizacja algorytmu zachłannego</a:t>
            </a:r>
          </a:p>
        </p:txBody>
      </p:sp>
    </p:spTree>
    <p:extLst>
      <p:ext uri="{BB962C8B-B14F-4D97-AF65-F5344CB8AC3E}">
        <p14:creationId xmlns:p14="http://schemas.microsoft.com/office/powerpoint/2010/main" val="143480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AEE1A2-A381-A81C-78E4-0A86AFFB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Dijkstry-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8B1E9F-C78E-EE50-E7D7-8D1F118B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400" dirty="0"/>
              <a:t>Chociaż algorytm Dijkstry jest bardzo popularny i skuteczny w wielu przypadkach, istnieją pewne ograniczenia i problemy związane z jego zastosowaniem:</a:t>
            </a:r>
          </a:p>
          <a:p>
            <a:r>
              <a:rPr lang="pl-PL" sz="1400" dirty="0"/>
              <a:t>1. Wagi krawędzi muszą być </a:t>
            </a:r>
            <a:r>
              <a:rPr lang="pl-PL" sz="1400" b="1" dirty="0"/>
              <a:t>nieujemne </a:t>
            </a:r>
            <a:r>
              <a:rPr lang="pl-PL" sz="1400" dirty="0"/>
              <a:t>– algorytm zakłada nieujemność wag krawędzi</a:t>
            </a:r>
          </a:p>
          <a:p>
            <a:r>
              <a:rPr lang="pl-PL" sz="1400" dirty="0"/>
              <a:t>2.</a:t>
            </a:r>
            <a:r>
              <a:rPr lang="pl-PL" sz="1050" dirty="0"/>
              <a:t> </a:t>
            </a:r>
            <a:r>
              <a:rPr lang="pl-PL" sz="1400" dirty="0"/>
              <a:t>Wydajność przy bardzo dużych grafach – algorytm przy zastosowaniu do bardzo dużych grafów może być nieefektywny i zużywać dużo pamięci</a:t>
            </a:r>
          </a:p>
          <a:p>
            <a:r>
              <a:rPr lang="pl-PL" sz="1400" dirty="0"/>
              <a:t>3. Brak gwarancji optymalności w przypadku </a:t>
            </a:r>
            <a:r>
              <a:rPr lang="pl-PL" sz="1400" b="1" dirty="0"/>
              <a:t>dynamicznych zmian grafu</a:t>
            </a:r>
            <a:r>
              <a:rPr lang="pl-PL" sz="1400" dirty="0"/>
              <a:t>- algorytm zakłada statyczny graf</a:t>
            </a:r>
          </a:p>
          <a:p>
            <a:r>
              <a:rPr lang="pl-PL" sz="1400" dirty="0"/>
              <a:t>4. Brak informacji o wielości najkrótszych ścieżek- jeżeli w grafie występuję więcej niż jedna najkrótsza ścieżka, algorytm nie dostarczy nam o tym informacji</a:t>
            </a:r>
          </a:p>
          <a:p>
            <a:r>
              <a:rPr lang="pl-PL" sz="1400" dirty="0"/>
              <a:t>5. Wykorzystanie pamięci- w przypadku </a:t>
            </a:r>
            <a:r>
              <a:rPr lang="pl-PL" sz="1400" b="1" dirty="0"/>
              <a:t>bardzo dużych grafów </a:t>
            </a:r>
            <a:r>
              <a:rPr lang="pl-PL" sz="1400" dirty="0"/>
              <a:t>algorytm może zużywać bardzo dużo pamięci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b="1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DAE8463-2F84-7EAA-6EEB-32B5E397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20F181-0E77-1842-403E-E99C437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6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9114C6-91FA-F226-7760-47911378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Opis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917060-0C4F-34AC-8C4E-EC9DFD29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/>
              <a:t>Cel</a:t>
            </a:r>
            <a:r>
              <a:rPr lang="pl-PL" sz="1400" dirty="0"/>
              <a:t>: implementacja algorytmu Dijkstry za pomocą języka F#</a:t>
            </a:r>
          </a:p>
          <a:p>
            <a:pPr marL="0" indent="0">
              <a:buNone/>
            </a:pPr>
            <a:r>
              <a:rPr lang="pl-PL" sz="1400" b="1" dirty="0"/>
              <a:t>Założenia</a:t>
            </a:r>
            <a:r>
              <a:rPr lang="pl-PL" sz="1400" dirty="0"/>
              <a:t>:</a:t>
            </a:r>
          </a:p>
          <a:p>
            <a:pPr>
              <a:buAutoNum type="arabicPeriod"/>
            </a:pPr>
            <a:r>
              <a:rPr lang="pl-PL" sz="1400" dirty="0"/>
              <a:t>    Wagi krawędzi są </a:t>
            </a:r>
            <a:r>
              <a:rPr lang="pl-PL" sz="1400" b="1" dirty="0"/>
              <a:t>nieujemne</a:t>
            </a:r>
            <a:r>
              <a:rPr lang="pl-PL" sz="1400" dirty="0"/>
              <a:t>.</a:t>
            </a:r>
          </a:p>
          <a:p>
            <a:pPr marL="342900" indent="-342900">
              <a:buAutoNum type="arabicPeriod"/>
            </a:pPr>
            <a:r>
              <a:rPr lang="pl-PL" sz="1400" dirty="0"/>
              <a:t>Graf jest reprezentowany jako lista sąsiedztwa.</a:t>
            </a:r>
          </a:p>
          <a:p>
            <a:pPr marL="342900" indent="-342900">
              <a:buAutoNum type="arabicPeriod"/>
            </a:pPr>
            <a:r>
              <a:rPr lang="pl-PL" sz="1400" dirty="0"/>
              <a:t>Używamy </a:t>
            </a:r>
            <a:r>
              <a:rPr lang="pl-PL" sz="1400" b="1" dirty="0"/>
              <a:t>kolejki priorytetowej </a:t>
            </a:r>
            <a:r>
              <a:rPr lang="pl-PL" sz="1400" dirty="0"/>
              <a:t>do wydajnego przetwarzania wierzchołków.</a:t>
            </a:r>
          </a:p>
          <a:p>
            <a:pPr marL="342900" indent="-342900">
              <a:buAutoNum type="arabicPeriod"/>
            </a:pPr>
            <a:r>
              <a:rPr lang="pl-PL" sz="1400" dirty="0"/>
              <a:t>Algorytm znajduje </a:t>
            </a:r>
            <a:r>
              <a:rPr lang="pl-PL" sz="1400" b="1" dirty="0"/>
              <a:t>najkrótsze ścieżki </a:t>
            </a:r>
            <a:r>
              <a:rPr lang="pl-PL" sz="1400" dirty="0"/>
              <a:t>do jednego lub wszystkich wierzchołków w grafie.</a:t>
            </a:r>
          </a:p>
          <a:p>
            <a:pPr marL="342900" indent="-342900">
              <a:buAutoNum type="arabicPeriod"/>
            </a:pPr>
            <a:endParaRPr lang="pl-PL" sz="1050" dirty="0"/>
          </a:p>
          <a:p>
            <a:pPr marL="342900" indent="-342900">
              <a:buAutoNum type="arabicPeriod"/>
            </a:pPr>
            <a:endParaRPr lang="pl-PL" sz="1400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7E88D4C-B510-372E-F59E-5D5342EB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7F5FA2D-4668-80E3-BAA4-A4E3C97D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16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AC6FA0-F161-51EB-44C3-E5811B8C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130D67-59C3-F2EF-31F5-B970E245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991"/>
            <a:ext cx="4656589" cy="4249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/>
              <a:t>Ta funkcja zbiera wszystkie unikalne wierzchołki w grafie. Graf jest reprezentowany jako mapa, gdzie klucze to wierzchołki, a wartości to listy sąsiadów z wagami krawędzi. Funkcja:</a:t>
            </a:r>
          </a:p>
          <a:p>
            <a:pPr marL="342900" indent="-342900">
              <a:buAutoNum type="arabicPeriod"/>
            </a:pPr>
            <a:r>
              <a:rPr lang="pl-PL" sz="1400" dirty="0"/>
              <a:t>Tworzy pusty zbiór </a:t>
            </a:r>
            <a:r>
              <a:rPr lang="pl-PL" sz="1400" b="1" dirty="0" err="1"/>
              <a:t>HashSet</a:t>
            </a:r>
            <a:r>
              <a:rPr lang="pl-PL" sz="1400" dirty="0"/>
              <a:t> w celu przechowywania wierzchołków</a:t>
            </a:r>
          </a:p>
          <a:p>
            <a:pPr marL="342900" indent="-342900">
              <a:buAutoNum type="arabicPeriod"/>
            </a:pPr>
            <a:r>
              <a:rPr lang="pl-PL" sz="1400" dirty="0"/>
              <a:t>Dla każdego wierzchołka dodaje go do zbioru</a:t>
            </a:r>
          </a:p>
          <a:p>
            <a:pPr marL="342900" indent="-342900">
              <a:buAutoNum type="arabicPeriod"/>
            </a:pPr>
            <a:r>
              <a:rPr lang="pl-PL" sz="1400" dirty="0"/>
              <a:t>Na koniec zwraca zbiór wszystkich </a:t>
            </a:r>
            <a:r>
              <a:rPr lang="pl-PL" sz="1400" b="1" dirty="0"/>
              <a:t>unikalnych</a:t>
            </a:r>
            <a:r>
              <a:rPr lang="pl-PL" sz="1400" dirty="0"/>
              <a:t> wierzchołków</a:t>
            </a:r>
          </a:p>
          <a:p>
            <a:pPr marL="0" indent="0">
              <a:buNone/>
            </a:pPr>
            <a:r>
              <a:rPr lang="pl-PL" sz="1000" dirty="0" err="1"/>
              <a:t>let</a:t>
            </a:r>
            <a:r>
              <a:rPr lang="pl-PL" sz="1000" dirty="0"/>
              <a:t> </a:t>
            </a:r>
            <a:r>
              <a:rPr lang="pl-PL" sz="1000" dirty="0" err="1"/>
              <a:t>zbierzWierzcholki</a:t>
            </a:r>
            <a:r>
              <a:rPr lang="pl-PL" sz="1000" dirty="0"/>
              <a:t> (graf: Map&lt;</a:t>
            </a:r>
            <a:r>
              <a:rPr lang="pl-PL" sz="1000" dirty="0" err="1"/>
              <a:t>int</a:t>
            </a:r>
            <a:r>
              <a:rPr lang="pl-PL" sz="1000" dirty="0"/>
              <a:t>, (</a:t>
            </a:r>
            <a:r>
              <a:rPr lang="pl-PL" sz="1000" dirty="0" err="1"/>
              <a:t>int</a:t>
            </a:r>
            <a:r>
              <a:rPr lang="pl-PL" sz="1000" dirty="0"/>
              <a:t> * </a:t>
            </a:r>
            <a:r>
              <a:rPr lang="pl-PL" sz="1000" dirty="0" err="1"/>
              <a:t>int</a:t>
            </a:r>
            <a:r>
              <a:rPr lang="pl-PL" sz="1000" dirty="0"/>
              <a:t>) list&gt;) =</a:t>
            </a:r>
          </a:p>
          <a:p>
            <a:pPr marL="0" indent="0">
              <a:buNone/>
            </a:pPr>
            <a:r>
              <a:rPr lang="pl-PL" sz="1000" dirty="0"/>
              <a:t>    </a:t>
            </a:r>
            <a:r>
              <a:rPr lang="pl-PL" sz="1000" dirty="0" err="1"/>
              <a:t>let</a:t>
            </a:r>
            <a:r>
              <a:rPr lang="pl-PL" sz="1000" dirty="0"/>
              <a:t> </a:t>
            </a:r>
            <a:r>
              <a:rPr lang="pl-PL" sz="1000" dirty="0" err="1"/>
              <a:t>wierzcholki</a:t>
            </a:r>
            <a:r>
              <a:rPr lang="pl-PL" sz="1000" dirty="0"/>
              <a:t> = </a:t>
            </a:r>
            <a:r>
              <a:rPr lang="pl-PL" sz="1000" dirty="0" err="1"/>
              <a:t>HashSet</a:t>
            </a:r>
            <a:r>
              <a:rPr lang="pl-PL" sz="1000" dirty="0"/>
              <a:t>&lt;</a:t>
            </a:r>
            <a:r>
              <a:rPr lang="pl-PL" sz="1000" dirty="0" err="1"/>
              <a:t>int</a:t>
            </a:r>
            <a:r>
              <a:rPr lang="pl-PL" sz="1000" dirty="0"/>
              <a:t>&gt;()</a:t>
            </a:r>
          </a:p>
          <a:p>
            <a:pPr marL="0" indent="0">
              <a:buNone/>
            </a:pPr>
            <a:r>
              <a:rPr lang="pl-PL" sz="1000" dirty="0"/>
              <a:t>    for </a:t>
            </a:r>
            <a:r>
              <a:rPr lang="pl-PL" sz="1000" dirty="0" err="1"/>
              <a:t>kvp</a:t>
            </a:r>
            <a:r>
              <a:rPr lang="pl-PL" sz="1000" dirty="0"/>
              <a:t> in graf do</a:t>
            </a:r>
          </a:p>
          <a:p>
            <a:pPr marL="0" indent="0">
              <a:buNone/>
            </a:pPr>
            <a:r>
              <a:rPr lang="pl-PL" sz="1000" dirty="0"/>
              <a:t>        </a:t>
            </a:r>
            <a:r>
              <a:rPr lang="pl-PL" sz="1000" dirty="0" err="1"/>
              <a:t>wierzcholki.Add</a:t>
            </a:r>
            <a:r>
              <a:rPr lang="pl-PL" sz="1000" dirty="0"/>
              <a:t>(</a:t>
            </a:r>
            <a:r>
              <a:rPr lang="pl-PL" sz="1000" dirty="0" err="1"/>
              <a:t>kvp.Key</a:t>
            </a:r>
            <a:r>
              <a:rPr lang="pl-PL" sz="1000" dirty="0"/>
              <a:t>) |&gt; </a:t>
            </a:r>
            <a:r>
              <a:rPr lang="pl-PL" sz="1000" dirty="0" err="1"/>
              <a:t>ignore</a:t>
            </a:r>
            <a:endParaRPr lang="pl-PL" sz="1000" dirty="0"/>
          </a:p>
          <a:p>
            <a:pPr marL="0" indent="0">
              <a:buNone/>
            </a:pPr>
            <a:r>
              <a:rPr lang="pl-PL" sz="1000" dirty="0"/>
              <a:t>        for (sąsiad, _) in </a:t>
            </a:r>
            <a:r>
              <a:rPr lang="pl-PL" sz="1000" dirty="0" err="1"/>
              <a:t>kvp.Value</a:t>
            </a:r>
            <a:r>
              <a:rPr lang="pl-PL" sz="1000" dirty="0"/>
              <a:t> do</a:t>
            </a:r>
          </a:p>
          <a:p>
            <a:pPr marL="0" indent="0">
              <a:buNone/>
            </a:pPr>
            <a:r>
              <a:rPr lang="pl-PL" sz="1000" dirty="0"/>
              <a:t>            </a:t>
            </a:r>
            <a:r>
              <a:rPr lang="pl-PL" sz="1000" dirty="0" err="1"/>
              <a:t>wierzcholki.Add</a:t>
            </a:r>
            <a:r>
              <a:rPr lang="pl-PL" sz="1000" dirty="0"/>
              <a:t>(sąsiad) |&gt; </a:t>
            </a:r>
            <a:r>
              <a:rPr lang="pl-PL" sz="1000" dirty="0" err="1"/>
              <a:t>ignore</a:t>
            </a:r>
            <a:endParaRPr lang="pl-PL" sz="1000" dirty="0"/>
          </a:p>
          <a:p>
            <a:pPr marL="0" indent="0">
              <a:buNone/>
            </a:pPr>
            <a:r>
              <a:rPr lang="pl-PL" sz="1000" dirty="0"/>
              <a:t>    </a:t>
            </a:r>
            <a:r>
              <a:rPr lang="pl-PL" sz="1000" dirty="0" err="1"/>
              <a:t>wierzcholki</a:t>
            </a:r>
            <a:endParaRPr lang="pl-PL" sz="1000" dirty="0"/>
          </a:p>
          <a:p>
            <a:pPr marL="0" indent="0">
              <a:buNone/>
            </a:pPr>
            <a:endParaRPr lang="pl-PL" sz="1400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1EEA250-A602-66B2-9775-5724E368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DD4EF98-7E2F-421B-622B-690031CB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6</a:t>
            </a:fld>
            <a:endParaRPr lang="pl-PL"/>
          </a:p>
        </p:txBody>
      </p:sp>
      <p:pic>
        <p:nvPicPr>
          <p:cNvPr id="7" name="Obraz 6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AB8DDCD5-2E7D-5581-8BD6-51BAEC16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450" y="1553736"/>
            <a:ext cx="4864350" cy="1447874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6F3826B-0012-3734-2217-8475278EC4CB}"/>
              </a:ext>
            </a:extLst>
          </p:cNvPr>
          <p:cNvSpPr txBox="1"/>
          <p:nvPr/>
        </p:nvSpPr>
        <p:spPr>
          <a:xfrm>
            <a:off x="6489450" y="3126802"/>
            <a:ext cx="4881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Implementacja funkcji </a:t>
            </a:r>
            <a:r>
              <a:rPr lang="pl-PL" sz="800" b="1" dirty="0" err="1"/>
              <a:t>zbierzWierzchołki</a:t>
            </a:r>
            <a:endParaRPr lang="pl-PL" sz="800" b="1" dirty="0"/>
          </a:p>
        </p:txBody>
      </p:sp>
    </p:spTree>
    <p:extLst>
      <p:ext uri="{BB962C8B-B14F-4D97-AF65-F5344CB8AC3E}">
        <p14:creationId xmlns:p14="http://schemas.microsoft.com/office/powerpoint/2010/main" val="82019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9060EA-0489-BFDE-7F5A-7CEBF57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Inicjalizacja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CAF1E2-7224-D6C8-32A1-34045D42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6991"/>
            <a:ext cx="6693976" cy="4249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/>
              <a:t>1. Dystanse to słownik, który przechowuje minimalne dystanse od wierzchołka początkowego do każdego wierzchołka</a:t>
            </a:r>
          </a:p>
          <a:p>
            <a:pPr marL="0" indent="0">
              <a:buNone/>
            </a:pPr>
            <a:r>
              <a:rPr lang="pl-PL" sz="1400" dirty="0"/>
              <a:t>2. </a:t>
            </a:r>
            <a:r>
              <a:rPr lang="pl-PL" sz="1400" dirty="0" err="1"/>
              <a:t>PoprzednieWierzchołki</a:t>
            </a:r>
            <a:r>
              <a:rPr lang="pl-PL" sz="1400" dirty="0"/>
              <a:t> to słownik, który przechowuje dla każdego wierzchołka jego poprzednika na najkrótszej ścieżce</a:t>
            </a:r>
          </a:p>
          <a:p>
            <a:pPr marL="0" indent="0">
              <a:buNone/>
            </a:pPr>
            <a:r>
              <a:rPr lang="pl-PL" sz="1400" dirty="0"/>
              <a:t>3. </a:t>
            </a:r>
            <a:r>
              <a:rPr lang="pl-PL" sz="1400" dirty="0" err="1"/>
              <a:t>KolejkaPriorytetowa</a:t>
            </a:r>
            <a:r>
              <a:rPr lang="pl-PL" sz="1400" dirty="0"/>
              <a:t> to kolejka priorytetowa, która przechowuje pary dystans-wierzchołek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800" dirty="0" err="1"/>
              <a:t>let</a:t>
            </a:r>
            <a:r>
              <a:rPr lang="pl-PL" sz="800" dirty="0"/>
              <a:t> dystanse = Dictionary&lt;</a:t>
            </a:r>
            <a:r>
              <a:rPr lang="pl-PL" sz="800" dirty="0" err="1"/>
              <a:t>int</a:t>
            </a:r>
            <a:r>
              <a:rPr lang="pl-PL" sz="800" dirty="0"/>
              <a:t>, </a:t>
            </a:r>
            <a:r>
              <a:rPr lang="pl-PL" sz="800" dirty="0" err="1"/>
              <a:t>int</a:t>
            </a:r>
            <a:r>
              <a:rPr lang="pl-PL" sz="800" dirty="0"/>
              <a:t>&gt;() // Dystanse od wierzchołka początkowego</a:t>
            </a:r>
          </a:p>
          <a:p>
            <a:pPr marL="0" indent="0">
              <a:buNone/>
            </a:pPr>
            <a:r>
              <a:rPr lang="pl-PL" sz="800" dirty="0" err="1"/>
              <a:t>let</a:t>
            </a:r>
            <a:r>
              <a:rPr lang="pl-PL" sz="800" dirty="0"/>
              <a:t> </a:t>
            </a:r>
            <a:r>
              <a:rPr lang="pl-PL" sz="800" dirty="0" err="1"/>
              <a:t>poprzednieWierzcholki</a:t>
            </a:r>
            <a:r>
              <a:rPr lang="pl-PL" sz="800" dirty="0"/>
              <a:t> = Dictionary&lt;</a:t>
            </a:r>
            <a:r>
              <a:rPr lang="pl-PL" sz="800" dirty="0" err="1"/>
              <a:t>int</a:t>
            </a:r>
            <a:r>
              <a:rPr lang="pl-PL" sz="800" dirty="0"/>
              <a:t>, </a:t>
            </a:r>
            <a:r>
              <a:rPr lang="pl-PL" sz="800" dirty="0" err="1"/>
              <a:t>int</a:t>
            </a:r>
            <a:r>
              <a:rPr lang="pl-PL" sz="800" dirty="0"/>
              <a:t> </a:t>
            </a:r>
            <a:r>
              <a:rPr lang="pl-PL" sz="800" dirty="0" err="1"/>
              <a:t>option</a:t>
            </a:r>
            <a:r>
              <a:rPr lang="pl-PL" sz="800" dirty="0"/>
              <a:t>&gt;() // Poprzednie wierzchołki na ścieżce</a:t>
            </a:r>
          </a:p>
          <a:p>
            <a:pPr marL="0" indent="0">
              <a:buNone/>
            </a:pPr>
            <a:r>
              <a:rPr lang="pl-PL" sz="800" dirty="0" err="1"/>
              <a:t>let</a:t>
            </a:r>
            <a:r>
              <a:rPr lang="pl-PL" sz="800" dirty="0"/>
              <a:t> </a:t>
            </a:r>
            <a:r>
              <a:rPr lang="pl-PL" sz="800" dirty="0" err="1"/>
              <a:t>kolejkaPriorytetowa</a:t>
            </a:r>
            <a:r>
              <a:rPr lang="pl-PL" sz="800" dirty="0"/>
              <a:t> = </a:t>
            </a:r>
            <a:r>
              <a:rPr lang="pl-PL" sz="800" dirty="0" err="1"/>
              <a:t>SortedSet</a:t>
            </a:r>
            <a:r>
              <a:rPr lang="pl-PL" sz="800" dirty="0"/>
              <a:t>&lt;(</a:t>
            </a:r>
            <a:r>
              <a:rPr lang="pl-PL" sz="800" dirty="0" err="1"/>
              <a:t>int</a:t>
            </a:r>
            <a:r>
              <a:rPr lang="pl-PL" sz="800" dirty="0"/>
              <a:t> * </a:t>
            </a:r>
            <a:r>
              <a:rPr lang="pl-PL" sz="800" dirty="0" err="1"/>
              <a:t>int</a:t>
            </a:r>
            <a:r>
              <a:rPr lang="pl-PL" sz="800" dirty="0"/>
              <a:t>)&gt;(</a:t>
            </a:r>
            <a:r>
              <a:rPr lang="pl-PL" sz="800" dirty="0" err="1"/>
              <a:t>Comparer</a:t>
            </a:r>
            <a:r>
              <a:rPr lang="pl-PL" sz="800" dirty="0"/>
              <a:t>&lt;(</a:t>
            </a:r>
            <a:r>
              <a:rPr lang="pl-PL" sz="800" dirty="0" err="1"/>
              <a:t>int</a:t>
            </a:r>
            <a:r>
              <a:rPr lang="pl-PL" sz="800" dirty="0"/>
              <a:t> * </a:t>
            </a:r>
            <a:r>
              <a:rPr lang="pl-PL" sz="800" dirty="0" err="1"/>
              <a:t>int</a:t>
            </a:r>
            <a:r>
              <a:rPr lang="pl-PL" sz="800" dirty="0"/>
              <a:t>)&gt;.</a:t>
            </a:r>
            <a:r>
              <a:rPr lang="pl-PL" sz="800" dirty="0" err="1"/>
              <a:t>Create</a:t>
            </a:r>
            <a:r>
              <a:rPr lang="pl-PL" sz="800" dirty="0"/>
              <a:t>(</a:t>
            </a:r>
            <a:r>
              <a:rPr lang="pl-PL" sz="800" dirty="0" err="1"/>
              <a:t>fun</a:t>
            </a:r>
            <a:r>
              <a:rPr lang="pl-PL" sz="800" dirty="0"/>
              <a:t> (d1, n1) (d2, n2) -&gt;</a:t>
            </a:r>
          </a:p>
          <a:p>
            <a:pPr marL="0" indent="0">
              <a:buNone/>
            </a:pPr>
            <a:r>
              <a:rPr lang="pl-PL" sz="800" dirty="0"/>
              <a:t>    </a:t>
            </a:r>
            <a:r>
              <a:rPr lang="pl-PL" sz="800" dirty="0" err="1"/>
              <a:t>if</a:t>
            </a:r>
            <a:r>
              <a:rPr lang="pl-PL" sz="800" dirty="0"/>
              <a:t> d1 &lt;&gt; d2 </a:t>
            </a:r>
            <a:r>
              <a:rPr lang="pl-PL" sz="800" dirty="0" err="1"/>
              <a:t>then</a:t>
            </a:r>
            <a:r>
              <a:rPr lang="pl-PL" sz="800" dirty="0"/>
              <a:t> d1.CompareTo(d2)</a:t>
            </a:r>
          </a:p>
          <a:p>
            <a:pPr marL="0" indent="0">
              <a:buNone/>
            </a:pPr>
            <a:r>
              <a:rPr lang="pl-PL" sz="800" dirty="0"/>
              <a:t>    </a:t>
            </a:r>
            <a:r>
              <a:rPr lang="pl-PL" sz="800" dirty="0" err="1"/>
              <a:t>else</a:t>
            </a:r>
            <a:r>
              <a:rPr lang="pl-PL" sz="800" dirty="0"/>
              <a:t> n1.CompareTo(n2)</a:t>
            </a:r>
          </a:p>
          <a:p>
            <a:pPr marL="0" indent="0">
              <a:buNone/>
            </a:pPr>
            <a:r>
              <a:rPr lang="pl-PL" sz="800" dirty="0"/>
              <a:t>)) // Kolejka priorytetowa</a:t>
            </a:r>
          </a:p>
          <a:p>
            <a:pPr marL="0" indent="0">
              <a:buNone/>
            </a:pPr>
            <a:endParaRPr lang="pl-PL" sz="1400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0E19AE3-46DC-C201-D24C-09ED6101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5BDA1E6-AA80-8641-19E2-0ADBE16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7</a:t>
            </a:fld>
            <a:endParaRPr lang="pl-PL"/>
          </a:p>
        </p:txBody>
      </p:sp>
      <p:pic>
        <p:nvPicPr>
          <p:cNvPr id="7" name="Obraz 6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1EE7AA20-BD9C-1305-31D7-D2DAD39B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15" y="3641976"/>
            <a:ext cx="5747753" cy="93801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9A37C2A-0E05-D0A5-4EAF-C8AB775F7CDF}"/>
              </a:ext>
            </a:extLst>
          </p:cNvPr>
          <p:cNvSpPr txBox="1"/>
          <p:nvPr/>
        </p:nvSpPr>
        <p:spPr>
          <a:xfrm>
            <a:off x="5951115" y="4714613"/>
            <a:ext cx="5747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Inicjalizacja zmiennych</a:t>
            </a:r>
          </a:p>
        </p:txBody>
      </p:sp>
    </p:spTree>
    <p:extLst>
      <p:ext uri="{BB962C8B-B14F-4D97-AF65-F5344CB8AC3E}">
        <p14:creationId xmlns:p14="http://schemas.microsoft.com/office/powerpoint/2010/main" val="29191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A4497-FA95-5EFB-7ED8-02596196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Inicjalizacja początkowa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80A359-F8E5-D1F7-7977-A4527582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991"/>
            <a:ext cx="6724973" cy="4249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/>
              <a:t>Dla każdego wierzchołka ustawiamy dystans:</a:t>
            </a:r>
          </a:p>
          <a:p>
            <a:pPr marL="514350" indent="-514350">
              <a:buAutoNum type="arabicPeriod"/>
            </a:pPr>
            <a:r>
              <a:rPr lang="pl-PL" sz="1400" dirty="0"/>
              <a:t>Jeżeli wierzchołek jest wierzchołkiem początkowym, jego dystans wynosi 0</a:t>
            </a:r>
          </a:p>
          <a:p>
            <a:pPr marL="514350" indent="-514350">
              <a:buAutoNum type="arabicPeriod"/>
            </a:pPr>
            <a:r>
              <a:rPr lang="pl-PL" sz="1400" dirty="0"/>
              <a:t>Dla wszystkich innych wierzchołków dystans wynosi nieskończoność(Int32.MaxValue)</a:t>
            </a:r>
          </a:p>
          <a:p>
            <a:pPr marL="514350" indent="-514350">
              <a:buAutoNum type="arabicPeriod"/>
            </a:pPr>
            <a:r>
              <a:rPr lang="pl-PL" sz="1400" dirty="0"/>
              <a:t>Dodajemy wierzchołek początkowy do kolejki priorytetowej z dystansem 0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800" dirty="0"/>
              <a:t>for </a:t>
            </a:r>
            <a:r>
              <a:rPr lang="pl-PL" sz="800" dirty="0" err="1"/>
              <a:t>wierzcholek</a:t>
            </a:r>
            <a:r>
              <a:rPr lang="pl-PL" sz="800" dirty="0"/>
              <a:t> in </a:t>
            </a:r>
            <a:r>
              <a:rPr lang="pl-PL" sz="800" dirty="0" err="1"/>
              <a:t>wszystkieWierzcholki</a:t>
            </a:r>
            <a:r>
              <a:rPr lang="pl-PL" sz="800" dirty="0"/>
              <a:t> do</a:t>
            </a:r>
          </a:p>
          <a:p>
            <a:pPr marL="0" indent="0">
              <a:buNone/>
            </a:pPr>
            <a:r>
              <a:rPr lang="pl-PL" sz="800" dirty="0"/>
              <a:t>    dystanse.[</a:t>
            </a:r>
            <a:r>
              <a:rPr lang="pl-PL" sz="800" dirty="0" err="1"/>
              <a:t>wierzcholek</a:t>
            </a:r>
            <a:r>
              <a:rPr lang="pl-PL" sz="800" dirty="0"/>
              <a:t>] &lt;- </a:t>
            </a:r>
            <a:r>
              <a:rPr lang="pl-PL" sz="800" dirty="0" err="1"/>
              <a:t>if</a:t>
            </a:r>
            <a:r>
              <a:rPr lang="pl-PL" sz="800" dirty="0"/>
              <a:t> </a:t>
            </a:r>
            <a:r>
              <a:rPr lang="pl-PL" sz="800" dirty="0" err="1"/>
              <a:t>wierzcholek</a:t>
            </a:r>
            <a:r>
              <a:rPr lang="pl-PL" sz="800" dirty="0"/>
              <a:t> = </a:t>
            </a:r>
            <a:r>
              <a:rPr lang="pl-PL" sz="800" dirty="0" err="1"/>
              <a:t>wierzcholekStartowy</a:t>
            </a:r>
            <a:r>
              <a:rPr lang="pl-PL" sz="800" dirty="0"/>
              <a:t> </a:t>
            </a:r>
            <a:r>
              <a:rPr lang="pl-PL" sz="800" dirty="0" err="1"/>
              <a:t>then</a:t>
            </a:r>
            <a:r>
              <a:rPr lang="pl-PL" sz="800" dirty="0"/>
              <a:t> 0 </a:t>
            </a:r>
            <a:r>
              <a:rPr lang="pl-PL" sz="800" dirty="0" err="1"/>
              <a:t>else</a:t>
            </a:r>
            <a:r>
              <a:rPr lang="pl-PL" sz="800" dirty="0"/>
              <a:t> Int32.MaxValue</a:t>
            </a:r>
          </a:p>
          <a:p>
            <a:pPr marL="0" indent="0">
              <a:buNone/>
            </a:pPr>
            <a:r>
              <a:rPr lang="pl-PL" sz="800" dirty="0"/>
              <a:t>    </a:t>
            </a:r>
            <a:r>
              <a:rPr lang="pl-PL" sz="800" dirty="0" err="1"/>
              <a:t>poprzednieWierzcholki</a:t>
            </a:r>
            <a:r>
              <a:rPr lang="pl-PL" sz="800" dirty="0"/>
              <a:t>.[</a:t>
            </a:r>
            <a:r>
              <a:rPr lang="pl-PL" sz="800" dirty="0" err="1"/>
              <a:t>wierzcholek</a:t>
            </a:r>
            <a:r>
              <a:rPr lang="pl-PL" sz="800" dirty="0"/>
              <a:t>] &lt;- </a:t>
            </a:r>
            <a:r>
              <a:rPr lang="pl-PL" sz="800" dirty="0" err="1"/>
              <a:t>None</a:t>
            </a:r>
            <a:endParaRPr lang="pl-PL" sz="800" dirty="0"/>
          </a:p>
          <a:p>
            <a:pPr marL="0" indent="0">
              <a:buNone/>
            </a:pPr>
            <a:r>
              <a:rPr lang="pl-PL" sz="800" dirty="0"/>
              <a:t>    </a:t>
            </a:r>
            <a:r>
              <a:rPr lang="pl-PL" sz="800" dirty="0" err="1"/>
              <a:t>if</a:t>
            </a:r>
            <a:r>
              <a:rPr lang="pl-PL" sz="800" dirty="0"/>
              <a:t> </a:t>
            </a:r>
            <a:r>
              <a:rPr lang="pl-PL" sz="800" dirty="0" err="1"/>
              <a:t>wierzcholek</a:t>
            </a:r>
            <a:r>
              <a:rPr lang="pl-PL" sz="800" dirty="0"/>
              <a:t> = </a:t>
            </a:r>
            <a:r>
              <a:rPr lang="pl-PL" sz="800" dirty="0" err="1"/>
              <a:t>wierzcholekStartowy</a:t>
            </a:r>
            <a:r>
              <a:rPr lang="pl-PL" sz="800" dirty="0"/>
              <a:t> </a:t>
            </a:r>
            <a:r>
              <a:rPr lang="pl-PL" sz="800" dirty="0" err="1"/>
              <a:t>then</a:t>
            </a:r>
            <a:endParaRPr lang="pl-PL" sz="800" dirty="0"/>
          </a:p>
          <a:p>
            <a:pPr marL="0" indent="0">
              <a:buNone/>
            </a:pPr>
            <a:r>
              <a:rPr lang="pl-PL" sz="800" dirty="0"/>
              <a:t>        </a:t>
            </a:r>
            <a:r>
              <a:rPr lang="pl-PL" sz="800" dirty="0" err="1"/>
              <a:t>kolejkaPriorytetowa.Add</a:t>
            </a:r>
            <a:r>
              <a:rPr lang="pl-PL" sz="800" dirty="0"/>
              <a:t>((0, </a:t>
            </a:r>
            <a:r>
              <a:rPr lang="pl-PL" sz="800" dirty="0" err="1"/>
              <a:t>wierzcholek</a:t>
            </a:r>
            <a:r>
              <a:rPr lang="pl-PL" sz="800" dirty="0"/>
              <a:t>)) |&gt; </a:t>
            </a:r>
            <a:r>
              <a:rPr lang="pl-PL" sz="800" dirty="0" err="1"/>
              <a:t>ignore</a:t>
            </a:r>
            <a:endParaRPr lang="pl-PL" sz="800" dirty="0"/>
          </a:p>
          <a:p>
            <a:pPr marL="0" indent="0">
              <a:buNone/>
            </a:pPr>
            <a:endParaRPr lang="pl-PL" sz="1400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4A315B6-BD7B-A57C-F70C-C70B65D0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907E4B-C4E2-5120-A57A-45401A9B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8</a:t>
            </a:fld>
            <a:endParaRPr lang="pl-PL"/>
          </a:p>
        </p:txBody>
      </p:sp>
      <p:pic>
        <p:nvPicPr>
          <p:cNvPr id="7" name="Obraz 6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64DC8F13-BDDD-9F43-9787-40746AB0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44" y="3733802"/>
            <a:ext cx="6129166" cy="84908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7C95D21-06FC-2576-C100-212FDE7F9C22}"/>
              </a:ext>
            </a:extLst>
          </p:cNvPr>
          <p:cNvSpPr txBox="1"/>
          <p:nvPr/>
        </p:nvSpPr>
        <p:spPr>
          <a:xfrm>
            <a:off x="5323844" y="4647828"/>
            <a:ext cx="6129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Inicjalizacja początkowa</a:t>
            </a:r>
          </a:p>
        </p:txBody>
      </p:sp>
    </p:spTree>
    <p:extLst>
      <p:ext uri="{BB962C8B-B14F-4D97-AF65-F5344CB8AC3E}">
        <p14:creationId xmlns:p14="http://schemas.microsoft.com/office/powerpoint/2010/main" val="36662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CE499D-63E5-EE45-605A-DC59EBAB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przeszukująca graf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EA7392-0067-BC2A-C265-E1C8040D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991"/>
            <a:ext cx="6500247" cy="4249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400" dirty="0"/>
              <a:t>Jeśli mamy sąsiadów dla bieżącego wierzchołka(</a:t>
            </a:r>
            <a:r>
              <a:rPr lang="pl-PL" sz="1400" dirty="0" err="1"/>
              <a:t>aktualnyWierzcholek</a:t>
            </a:r>
            <a:r>
              <a:rPr lang="pl-PL" sz="1400" dirty="0"/>
              <a:t>), dla każdego sąsiada:</a:t>
            </a:r>
          </a:p>
          <a:p>
            <a:pPr marL="514350" indent="-514350">
              <a:buAutoNum type="arabicPeriod"/>
            </a:pPr>
            <a:r>
              <a:rPr lang="pl-PL" sz="1400" dirty="0"/>
              <a:t>Obliczamy nowy dystans do tego sąsiada</a:t>
            </a:r>
          </a:p>
          <a:p>
            <a:pPr marL="514350" indent="-514350">
              <a:buAutoNum type="arabicPeriod"/>
            </a:pPr>
            <a:r>
              <a:rPr lang="pl-PL" sz="1400" dirty="0" err="1"/>
              <a:t>Jeżli</a:t>
            </a:r>
            <a:r>
              <a:rPr lang="pl-PL" sz="1400" dirty="0"/>
              <a:t> nowy dystans jest mniejszy od dotychczasowego, aktualizujemy dystans</a:t>
            </a:r>
          </a:p>
          <a:p>
            <a:pPr marL="514350" indent="-514350">
              <a:buAutoNum type="arabicPeriod"/>
            </a:pPr>
            <a:r>
              <a:rPr lang="pl-PL" sz="1400" dirty="0"/>
              <a:t>Dodajemy sąsiada do kolejki priorytetowej z nowym dystansem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900" dirty="0" err="1"/>
              <a:t>match</a:t>
            </a:r>
            <a:r>
              <a:rPr lang="pl-PL" sz="900" dirty="0"/>
              <a:t> </a:t>
            </a:r>
            <a:r>
              <a:rPr lang="pl-PL" sz="900" dirty="0" err="1"/>
              <a:t>graf.TryFind</a:t>
            </a:r>
            <a:r>
              <a:rPr lang="pl-PL" sz="900" dirty="0"/>
              <a:t> </a:t>
            </a:r>
            <a:r>
              <a:rPr lang="pl-PL" sz="900" dirty="0" err="1"/>
              <a:t>aktualnyWierzcholek</a:t>
            </a:r>
            <a:r>
              <a:rPr lang="pl-PL" sz="900" dirty="0"/>
              <a:t> with</a:t>
            </a:r>
          </a:p>
          <a:p>
            <a:pPr marL="0" indent="0">
              <a:buNone/>
            </a:pPr>
            <a:r>
              <a:rPr lang="pl-PL" sz="900" dirty="0"/>
              <a:t>| </a:t>
            </a:r>
            <a:r>
              <a:rPr lang="pl-PL" sz="900" dirty="0" err="1"/>
              <a:t>Some</a:t>
            </a:r>
            <a:r>
              <a:rPr lang="pl-PL" sz="900" dirty="0"/>
              <a:t> </a:t>
            </a:r>
            <a:r>
              <a:rPr lang="pl-PL" sz="900" dirty="0" err="1"/>
              <a:t>sasiedzi</a:t>
            </a:r>
            <a:r>
              <a:rPr lang="pl-PL" sz="900" dirty="0"/>
              <a:t> -&gt;</a:t>
            </a:r>
          </a:p>
          <a:p>
            <a:pPr marL="0" indent="0">
              <a:buNone/>
            </a:pPr>
            <a:r>
              <a:rPr lang="pl-PL" sz="900" dirty="0"/>
              <a:t>    for (sąsiad, waga) in </a:t>
            </a:r>
            <a:r>
              <a:rPr lang="pl-PL" sz="900" dirty="0" err="1"/>
              <a:t>sasiedzi</a:t>
            </a:r>
            <a:r>
              <a:rPr lang="pl-PL" sz="900" dirty="0"/>
              <a:t> do</a:t>
            </a:r>
          </a:p>
          <a:p>
            <a:pPr marL="0" indent="0">
              <a:buNone/>
            </a:pPr>
            <a:r>
              <a:rPr lang="pl-PL" sz="900" dirty="0"/>
              <a:t>        </a:t>
            </a:r>
            <a:r>
              <a:rPr lang="pl-PL" sz="900" dirty="0" err="1"/>
              <a:t>let</a:t>
            </a:r>
            <a:r>
              <a:rPr lang="pl-PL" sz="900" dirty="0"/>
              <a:t> </a:t>
            </a:r>
            <a:r>
              <a:rPr lang="pl-PL" sz="900" dirty="0" err="1"/>
              <a:t>nowaOdleglosc</a:t>
            </a:r>
            <a:r>
              <a:rPr lang="pl-PL" sz="900" dirty="0"/>
              <a:t> = </a:t>
            </a:r>
            <a:r>
              <a:rPr lang="pl-PL" sz="900" dirty="0" err="1"/>
              <a:t>aktualnaOdleglosc</a:t>
            </a:r>
            <a:r>
              <a:rPr lang="pl-PL" sz="900" dirty="0"/>
              <a:t> + waga</a:t>
            </a:r>
          </a:p>
          <a:p>
            <a:pPr marL="0" indent="0">
              <a:buNone/>
            </a:pPr>
            <a:r>
              <a:rPr lang="pl-PL" sz="900" dirty="0"/>
              <a:t>        </a:t>
            </a:r>
            <a:r>
              <a:rPr lang="pl-PL" sz="900" dirty="0" err="1"/>
              <a:t>if</a:t>
            </a:r>
            <a:r>
              <a:rPr lang="pl-PL" sz="900" dirty="0"/>
              <a:t> </a:t>
            </a:r>
            <a:r>
              <a:rPr lang="pl-PL" sz="900" dirty="0" err="1"/>
              <a:t>nowaOdleglosc</a:t>
            </a:r>
            <a:r>
              <a:rPr lang="pl-PL" sz="900" dirty="0"/>
              <a:t> &lt; dystanse.[sąsiad] </a:t>
            </a:r>
            <a:r>
              <a:rPr lang="pl-PL" sz="900" dirty="0" err="1"/>
              <a:t>then</a:t>
            </a:r>
            <a:endParaRPr lang="pl-PL" sz="900" dirty="0"/>
          </a:p>
          <a:p>
            <a:pPr marL="0" indent="0">
              <a:buNone/>
            </a:pPr>
            <a:r>
              <a:rPr lang="pl-PL" sz="900" dirty="0"/>
              <a:t>            </a:t>
            </a:r>
            <a:r>
              <a:rPr lang="pl-PL" sz="900" dirty="0" err="1"/>
              <a:t>kolejkaPriorytetowa.Remove</a:t>
            </a:r>
            <a:r>
              <a:rPr lang="pl-PL" sz="900" dirty="0"/>
              <a:t>((dystanse.[sąsiad], sąsiad)) |&gt; </a:t>
            </a:r>
            <a:r>
              <a:rPr lang="pl-PL" sz="900" dirty="0" err="1"/>
              <a:t>ignore</a:t>
            </a:r>
            <a:endParaRPr lang="pl-PL" sz="900" dirty="0"/>
          </a:p>
          <a:p>
            <a:pPr marL="0" indent="0">
              <a:buNone/>
            </a:pPr>
            <a:r>
              <a:rPr lang="pl-PL" sz="900" dirty="0"/>
              <a:t>            dystanse.[sąsiad] &lt;- </a:t>
            </a:r>
            <a:r>
              <a:rPr lang="pl-PL" sz="900" dirty="0" err="1"/>
              <a:t>nowaOdleglosc</a:t>
            </a:r>
            <a:endParaRPr lang="pl-PL" sz="900" dirty="0"/>
          </a:p>
          <a:p>
            <a:pPr marL="0" indent="0">
              <a:buNone/>
            </a:pPr>
            <a:r>
              <a:rPr lang="pl-PL" sz="900" dirty="0"/>
              <a:t>            </a:t>
            </a:r>
            <a:r>
              <a:rPr lang="pl-PL" sz="900" dirty="0" err="1"/>
              <a:t>poprzednieWierzcholki</a:t>
            </a:r>
            <a:r>
              <a:rPr lang="pl-PL" sz="900" dirty="0"/>
              <a:t>.[sąsiad] &lt;- </a:t>
            </a:r>
            <a:r>
              <a:rPr lang="pl-PL" sz="900" dirty="0" err="1"/>
              <a:t>Some</a:t>
            </a:r>
            <a:r>
              <a:rPr lang="pl-PL" sz="900" dirty="0"/>
              <a:t> </a:t>
            </a:r>
            <a:r>
              <a:rPr lang="pl-PL" sz="900" dirty="0" err="1"/>
              <a:t>aktualnyWierzcholek</a:t>
            </a:r>
            <a:endParaRPr lang="pl-PL" sz="900" dirty="0"/>
          </a:p>
          <a:p>
            <a:pPr marL="0" indent="0">
              <a:buNone/>
            </a:pPr>
            <a:r>
              <a:rPr lang="pl-PL" sz="900" dirty="0"/>
              <a:t>            </a:t>
            </a:r>
            <a:r>
              <a:rPr lang="pl-PL" sz="900" dirty="0" err="1"/>
              <a:t>kolejkaPriorytetowa.Add</a:t>
            </a:r>
            <a:r>
              <a:rPr lang="pl-PL" sz="900" dirty="0"/>
              <a:t>((</a:t>
            </a:r>
            <a:r>
              <a:rPr lang="pl-PL" sz="900" dirty="0" err="1"/>
              <a:t>nowaOdleglosc</a:t>
            </a:r>
            <a:r>
              <a:rPr lang="pl-PL" sz="900" dirty="0"/>
              <a:t>, sąsiad)) |&gt; </a:t>
            </a:r>
            <a:r>
              <a:rPr lang="pl-PL" sz="900" dirty="0" err="1"/>
              <a:t>ignore</a:t>
            </a:r>
            <a:endParaRPr lang="pl-PL" sz="900" dirty="0"/>
          </a:p>
          <a:p>
            <a:pPr marL="0" indent="0">
              <a:buNone/>
            </a:pPr>
            <a:r>
              <a:rPr lang="pl-PL" sz="900" dirty="0"/>
              <a:t>| </a:t>
            </a:r>
            <a:r>
              <a:rPr lang="pl-PL" sz="900" dirty="0" err="1"/>
              <a:t>None</a:t>
            </a:r>
            <a:r>
              <a:rPr lang="pl-PL" sz="900" dirty="0"/>
              <a:t> -&gt; ()</a:t>
            </a:r>
          </a:p>
          <a:p>
            <a:pPr marL="0" indent="0">
              <a:buNone/>
            </a:pPr>
            <a:endParaRPr lang="pl-PL" sz="1400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9485063-1569-34E6-AFF1-7B7EFC9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D822100-5659-C70F-0B76-E0A8A330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9</a:t>
            </a:fld>
            <a:endParaRPr lang="pl-PL"/>
          </a:p>
        </p:txBody>
      </p:sp>
      <p:pic>
        <p:nvPicPr>
          <p:cNvPr id="8" name="Obraz 7" descr="Obraz zawierający tekst, zrzut ekranu, Czcionka">
            <a:extLst>
              <a:ext uri="{FF2B5EF4-FFF2-40B4-BE49-F238E27FC236}">
                <a16:creationId xmlns:a16="http://schemas.microsoft.com/office/drawing/2014/main" id="{C2072B81-E52A-6AF1-9064-20DD90E12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02" y="3730582"/>
            <a:ext cx="6289869" cy="140186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2F76117-49AA-2A08-BC2D-76D71E73FFC3}"/>
              </a:ext>
            </a:extLst>
          </p:cNvPr>
          <p:cNvSpPr txBox="1"/>
          <p:nvPr/>
        </p:nvSpPr>
        <p:spPr>
          <a:xfrm>
            <a:off x="5129868" y="5190399"/>
            <a:ext cx="6321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Aktualizacja odległości od sąsiadów</a:t>
            </a:r>
          </a:p>
        </p:txBody>
      </p:sp>
    </p:spTree>
    <p:extLst>
      <p:ext uri="{BB962C8B-B14F-4D97-AF65-F5344CB8AC3E}">
        <p14:creationId xmlns:p14="http://schemas.microsoft.com/office/powerpoint/2010/main" val="42749614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1398</Words>
  <Application>Microsoft Office PowerPoint</Application>
  <PresentationFormat>Panoramiczny</PresentationFormat>
  <Paragraphs>168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Motyw pakietu Office</vt:lpstr>
      <vt:lpstr>Najkrótsza droga w grafie (F# - algorytm Dijkstry) </vt:lpstr>
      <vt:lpstr>Czym jest algorytm Dijkstry?</vt:lpstr>
      <vt:lpstr>Algorytm zachłanny</vt:lpstr>
      <vt:lpstr>Algorytm Dijkstry- problemy</vt:lpstr>
      <vt:lpstr>Opis zadania</vt:lpstr>
      <vt:lpstr>Implementacja</vt:lpstr>
      <vt:lpstr>Inicjalizacja zmiennych</vt:lpstr>
      <vt:lpstr>Inicjalizacja początkowa</vt:lpstr>
      <vt:lpstr>Pętla przeszukująca graf</vt:lpstr>
      <vt:lpstr>Rekonstrukcja ścieżki oraz zwrócenie wyników</vt:lpstr>
      <vt:lpstr>Przykładowy graf oraz wywołanie algorytmu</vt:lpstr>
      <vt:lpstr>Podsumowanie</vt:lpstr>
      <vt:lpstr>Wnioski</vt:lpstr>
      <vt:lpstr>Repozytorium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Ewa Żesławska</dc:creator>
  <cp:lastModifiedBy>Krzysztof Stygar</cp:lastModifiedBy>
  <cp:revision>10</cp:revision>
  <dcterms:created xsi:type="dcterms:W3CDTF">2024-12-11T09:42:48Z</dcterms:created>
  <dcterms:modified xsi:type="dcterms:W3CDTF">2024-12-31T12:08:55Z</dcterms:modified>
</cp:coreProperties>
</file>