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1" r:id="rId2"/>
    <p:sldId id="323" r:id="rId3"/>
    <p:sldId id="324" r:id="rId4"/>
    <p:sldId id="325" r:id="rId5"/>
    <p:sldId id="326" r:id="rId6"/>
    <p:sldId id="340" r:id="rId7"/>
    <p:sldId id="327" r:id="rId8"/>
    <p:sldId id="328" r:id="rId9"/>
    <p:sldId id="341" r:id="rId10"/>
    <p:sldId id="342" r:id="rId11"/>
    <p:sldId id="329" r:id="rId12"/>
    <p:sldId id="330" r:id="rId13"/>
    <p:sldId id="331" r:id="rId14"/>
    <p:sldId id="343" r:id="rId15"/>
    <p:sldId id="344" r:id="rId16"/>
    <p:sldId id="345" r:id="rId17"/>
    <p:sldId id="346" r:id="rId18"/>
    <p:sldId id="347" r:id="rId19"/>
    <p:sldId id="332" r:id="rId20"/>
    <p:sldId id="348" r:id="rId21"/>
    <p:sldId id="333" r:id="rId22"/>
    <p:sldId id="349" r:id="rId23"/>
    <p:sldId id="334" r:id="rId24"/>
    <p:sldId id="335" r:id="rId25"/>
    <p:sldId id="350" r:id="rId26"/>
    <p:sldId id="336" r:id="rId27"/>
    <p:sldId id="33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EA0A8D-F30A-46ED-B128-D3C2FC97D91A}" type="datetimeFigureOut">
              <a:rPr lang="en-US" smtClean="0"/>
              <a:pPr/>
              <a:t>5/13/2011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B58C9-1415-43E9-A92F-64CF3308A0C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89F51F-71CB-4E9F-B669-23D2864A58CC}"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7F0823-8567-41BF-97E2-B187A8A2B37F}"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A80179-1F52-4DE5-9620-36D23AFE93E4}"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F17FA-1D56-4DEC-A74F-5C6121A2CE96}"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6042-8720-4249-9E5B-6634AA508EA7}" type="datetime1">
              <a:rPr lang="en-US" smtClean="0"/>
              <a:pPr/>
              <a:t>5/13/2011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6C2FCD-801A-4C34-8063-DA77D97FF161}" type="datetime1">
              <a:rPr lang="en-US" smtClean="0"/>
              <a:pPr/>
              <a:t>5/13/2011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F52BCB-2E20-436A-81CE-68EED238C031}" type="datetime1">
              <a:rPr lang="en-US" smtClean="0"/>
              <a:pPr/>
              <a:t>5/13/2011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33F9E7-5597-404B-9A5C-AAC73A1CDDD5}" type="datetime1">
              <a:rPr lang="en-US" smtClean="0"/>
              <a:pPr/>
              <a:t>5/13/2011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B268C-FD02-49DB-88B0-F046A9097A64}" type="datetime1">
              <a:rPr lang="en-US" smtClean="0"/>
              <a:pPr/>
              <a:t>5/13/2011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E92E7-F482-4993-8B3A-09376F5DFDD2}" type="datetime1">
              <a:rPr lang="en-US" smtClean="0"/>
              <a:pPr/>
              <a:t>5/13/2011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FF38D-BE2B-48AA-AE3B-F4F6B8D725CF}" type="datetime1">
              <a:rPr lang="en-US" smtClean="0"/>
              <a:pPr/>
              <a:t>5/13/2011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85817-CB49-4A13-B640-DFD45AE0475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2D143-D5DD-4C70-84C2-E4B2171CA261}" type="datetime1">
              <a:rPr lang="en-US" smtClean="0"/>
              <a:pPr/>
              <a:t>5/13/2011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85817-CB49-4A13-B640-DFD45AE0475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t>
            </a:r>
            <a:br>
              <a:rPr lang="en-US" sz="3600" dirty="0" smtClean="0"/>
            </a:br>
            <a:r>
              <a:rPr lang="en-US" sz="3600" dirty="0" smtClean="0"/>
              <a:t>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Chapter 12</a:t>
            </a:r>
            <a:br>
              <a:rPr lang="en-US" sz="3600" dirty="0" smtClean="0"/>
            </a:br>
            <a:r>
              <a:rPr lang="en-US" sz="3600" dirty="0" smtClean="0"/>
              <a:t/>
            </a:r>
            <a:br>
              <a:rPr lang="en-US" sz="3600" dirty="0" smtClean="0"/>
            </a:br>
            <a:r>
              <a:rPr lang="en-US" sz="3600" dirty="0" smtClean="0"/>
              <a:t>The Presidency</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Impeachment</a:t>
            </a:r>
            <a:br>
              <a:rPr lang="en-US" sz="3100" dirty="0" smtClean="0"/>
            </a:br>
            <a:r>
              <a:rPr lang="en-US" sz="3100" dirty="0" smtClean="0"/>
              <a:t/>
            </a:r>
            <a:br>
              <a:rPr lang="en-US" sz="3100" dirty="0" smtClean="0"/>
            </a:br>
            <a:r>
              <a:rPr lang="en-US" sz="3100" dirty="0" smtClean="0"/>
              <a:t>The Senate will hold a trial over which the Chief Justice of the Supreme Court presides.  Once all the evidence has been presented by both sides, a vote is taken in the Senate.  A vote of 2/3 or more is required to remove the President.</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Two Presidents have been impeached in U.S. history.  Andrew Johnson (for removing Edwin Stanton, allegedly violating the Tenure Act) and Bill Clinton (for perjury).  But neither were removed by the Senate.</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Replacement of the President by Death, Resignation or Impeachment</a:t>
            </a:r>
            <a:br>
              <a:rPr lang="en-US" sz="3600" dirty="0" smtClean="0"/>
            </a:br>
            <a:r>
              <a:rPr lang="en-US" sz="3600" dirty="0" smtClean="0"/>
              <a:t/>
            </a:r>
            <a:br>
              <a:rPr lang="en-US" sz="3600" dirty="0" smtClean="0"/>
            </a:br>
            <a:r>
              <a:rPr lang="en-US" sz="3600" dirty="0" smtClean="0"/>
              <a:t>Article II, § 1 Clause 6 – Vice President is next in line.  Also, the 25</a:t>
            </a:r>
            <a:r>
              <a:rPr lang="en-US" sz="3600" baseline="30000" dirty="0" smtClean="0"/>
              <a:t>th</a:t>
            </a:r>
            <a:r>
              <a:rPr lang="en-US" sz="3600" dirty="0" smtClean="0"/>
              <a:t> Amendment provides some clarifying language to specify that the Vice President assumes the presidency.</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The Line of Succession</a:t>
            </a:r>
            <a:br>
              <a:rPr lang="en-US" sz="3600" dirty="0" smtClean="0"/>
            </a:br>
            <a:r>
              <a:rPr lang="en-US" sz="3600" dirty="0" smtClean="0"/>
              <a:t/>
            </a:r>
            <a:br>
              <a:rPr lang="en-US" sz="3600" dirty="0" smtClean="0"/>
            </a:br>
            <a:r>
              <a:rPr lang="en-US" sz="3600" dirty="0" smtClean="0"/>
              <a:t>If the President resigns, dies or is removed, the following is the order of succession to replace him:</a:t>
            </a:r>
            <a:br>
              <a:rPr lang="en-US" sz="3600" dirty="0" smtClean="0"/>
            </a:br>
            <a:r>
              <a:rPr lang="en-US" sz="3600" dirty="0" smtClean="0"/>
              <a:t/>
            </a:r>
            <a:br>
              <a:rPr lang="en-US" sz="3600" dirty="0" smtClean="0"/>
            </a:br>
            <a:r>
              <a:rPr lang="en-US" sz="3600" dirty="0" smtClean="0"/>
              <a:t>- Vice President;</a:t>
            </a:r>
            <a:br>
              <a:rPr lang="en-US" sz="3600" dirty="0" smtClean="0"/>
            </a:br>
            <a:r>
              <a:rPr lang="en-US" sz="3600" dirty="0" smtClean="0"/>
              <a:t>- Speaker of the House;</a:t>
            </a:r>
            <a:br>
              <a:rPr lang="en-US" sz="3600" dirty="0" smtClean="0"/>
            </a:br>
            <a:r>
              <a:rPr lang="en-US" sz="3600" dirty="0" smtClean="0"/>
              <a:t>- President Pro Tempore;</a:t>
            </a:r>
            <a:br>
              <a:rPr lang="en-US" sz="3600" dirty="0" smtClean="0"/>
            </a:br>
            <a:r>
              <a:rPr lang="en-US" sz="3600" dirty="0" smtClean="0"/>
              <a:t>- Secretary of State;</a:t>
            </a:r>
            <a:br>
              <a:rPr lang="en-US" sz="3600" dirty="0" smtClean="0"/>
            </a:br>
            <a:r>
              <a:rPr lang="en-US" sz="3600" dirty="0" smtClean="0"/>
              <a:t>- Secretary of Treasury;</a:t>
            </a:r>
            <a:br>
              <a:rPr lang="en-US" sz="3600" dirty="0" smtClean="0"/>
            </a:br>
            <a:r>
              <a:rPr lang="en-US" sz="3600" dirty="0" smtClean="0"/>
              <a:t>- Secretary of Defense;</a:t>
            </a:r>
            <a:br>
              <a:rPr lang="en-US" sz="3600" dirty="0" smtClean="0"/>
            </a:br>
            <a:r>
              <a:rPr lang="en-US" sz="3600" dirty="0" smtClean="0"/>
              <a:t>- Cabinet Secretaries.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The President’s War Power</a:t>
            </a:r>
            <a:br>
              <a:rPr lang="en-US" sz="3600" dirty="0" smtClean="0"/>
            </a:br>
            <a:r>
              <a:rPr lang="en-US" sz="3600" dirty="0" smtClean="0"/>
              <a:t/>
            </a:r>
            <a:br>
              <a:rPr lang="en-US" sz="3600" dirty="0" smtClean="0"/>
            </a:br>
            <a:r>
              <a:rPr lang="en-US" sz="3600" dirty="0" smtClean="0"/>
              <a:t>Congress has the power to declare war and also controls the purse (i.e., provide the funding to financially support a war and equip the troops).</a:t>
            </a:r>
            <a:br>
              <a:rPr lang="en-US" sz="3600" dirty="0" smtClean="0"/>
            </a:br>
            <a:r>
              <a:rPr lang="en-US" sz="3600" dirty="0" smtClean="0"/>
              <a:t/>
            </a:r>
            <a:br>
              <a:rPr lang="en-US" sz="3600" dirty="0" smtClean="0"/>
            </a:br>
            <a:r>
              <a:rPr lang="en-US" sz="3600" dirty="0" smtClean="0"/>
              <a:t>The President has the authority to command the military.  </a:t>
            </a:r>
            <a:br>
              <a:rPr lang="en-US" sz="3600" dirty="0" smtClean="0"/>
            </a:br>
            <a:r>
              <a:rPr lang="en-US" sz="3600" dirty="0" smtClean="0"/>
              <a:t/>
            </a:r>
            <a:br>
              <a:rPr lang="en-US" sz="3600" dirty="0" smtClean="0"/>
            </a:br>
            <a:r>
              <a:rPr lang="en-US" sz="3600" dirty="0" smtClean="0"/>
              <a:t>There is a grey area between these two powers that continues to steadily grow.</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The President’s War Power</a:t>
            </a:r>
            <a:br>
              <a:rPr lang="en-US" sz="3600" dirty="0" smtClean="0"/>
            </a:br>
            <a:r>
              <a:rPr lang="en-US" sz="3600" dirty="0" smtClean="0"/>
              <a:t/>
            </a:r>
            <a:br>
              <a:rPr lang="en-US" sz="3600" dirty="0" smtClean="0"/>
            </a:br>
            <a:r>
              <a:rPr lang="en-US" sz="3600" dirty="0" smtClean="0"/>
              <a:t>The President can order troops into battle before Congress has had an opportunity to officially declare war.  Scholars disagree, but some argue that, as originally envisioned, this ability to commit troops was designed to address emergency situations and to be only a temporary measure until Congress could act.</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The President’s War Power</a:t>
            </a:r>
            <a:br>
              <a:rPr lang="en-US" sz="3600" dirty="0" smtClean="0"/>
            </a:br>
            <a:r>
              <a:rPr lang="en-US" sz="3600" dirty="0" smtClean="0"/>
              <a:t/>
            </a:r>
            <a:br>
              <a:rPr lang="en-US" sz="3600" dirty="0" smtClean="0"/>
            </a:br>
            <a:r>
              <a:rPr lang="en-US" sz="3600" dirty="0" smtClean="0"/>
              <a:t>However, over the years the line between Congress’ war powers and the President’s war powers have increasingly burred.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The President’s War Power</a:t>
            </a:r>
            <a:br>
              <a:rPr lang="en-US" sz="3600" dirty="0" smtClean="0"/>
            </a:br>
            <a:r>
              <a:rPr lang="en-US" sz="3600" dirty="0" smtClean="0"/>
              <a:t/>
            </a:r>
            <a:br>
              <a:rPr lang="en-US" sz="3600" dirty="0" smtClean="0"/>
            </a:br>
            <a:r>
              <a:rPr lang="en-US" sz="3600" dirty="0" smtClean="0"/>
              <a:t>A note on the War Powers Resolution</a:t>
            </a:r>
            <a:br>
              <a:rPr lang="en-US" sz="3600" dirty="0" smtClean="0"/>
            </a:br>
            <a:r>
              <a:rPr lang="en-US" sz="3600" dirty="0" smtClean="0"/>
              <a:t/>
            </a:r>
            <a:br>
              <a:rPr lang="en-US" sz="3600" dirty="0" smtClean="0"/>
            </a:br>
            <a:r>
              <a:rPr lang="en-US" sz="3600" dirty="0" smtClean="0"/>
              <a:t>As the Vietnam war became increasingly unpopular Congress in 1973 drafted the War Powers Resolution in an attempt to clearly define the war powers that both the President and Congress have.</a:t>
            </a:r>
            <a:br>
              <a:rPr lang="en-US" sz="3600" dirty="0" smtClean="0"/>
            </a:br>
            <a:r>
              <a:rPr lang="en-US" sz="3600" dirty="0" smtClean="0"/>
              <a:t/>
            </a:r>
            <a:br>
              <a:rPr lang="en-US" sz="3600" dirty="0" smtClean="0"/>
            </a:br>
            <a:r>
              <a:rPr lang="en-US" sz="3600" dirty="0" smtClean="0"/>
              <a:t>Nixon vetoed the War Powers Resolution but Congress overrode his veto and it became law.</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100" dirty="0" smtClean="0"/>
              <a:t>                     </a:t>
            </a:r>
            <a:br>
              <a:rPr lang="en-US" sz="3100" dirty="0" smtClean="0"/>
            </a:br>
            <a:r>
              <a:rPr lang="en-US" sz="3100" dirty="0" smtClean="0"/>
              <a:t>                            The President’s War Power</a:t>
            </a:r>
            <a:br>
              <a:rPr lang="en-US" sz="3100" dirty="0" smtClean="0"/>
            </a:br>
            <a:r>
              <a:rPr lang="en-US" sz="3100" dirty="0" smtClean="0"/>
              <a:t/>
            </a:r>
            <a:br>
              <a:rPr lang="en-US" sz="3100" dirty="0" smtClean="0"/>
            </a:br>
            <a:r>
              <a:rPr lang="en-US" sz="3100" dirty="0" smtClean="0"/>
              <a:t>                 A note on the War Powers Resolution</a:t>
            </a:r>
            <a:br>
              <a:rPr lang="en-US" sz="3100" dirty="0" smtClean="0"/>
            </a:br>
            <a:r>
              <a:rPr lang="en-US" sz="3100" dirty="0" smtClean="0"/>
              <a:t/>
            </a:r>
            <a:br>
              <a:rPr lang="en-US" sz="3100" dirty="0" smtClean="0"/>
            </a:br>
            <a:r>
              <a:rPr lang="en-US" sz="3100" dirty="0" smtClean="0"/>
              <a:t>Under the War Powers Resolution the President can only commit troops in one of 3 ways:</a:t>
            </a:r>
            <a:br>
              <a:rPr lang="en-US" sz="3100" dirty="0" smtClean="0"/>
            </a:br>
            <a:r>
              <a:rPr lang="en-US" sz="3100" dirty="0" smtClean="0"/>
              <a:t/>
            </a:r>
            <a:br>
              <a:rPr lang="en-US" sz="3100" dirty="0" smtClean="0"/>
            </a:br>
            <a:r>
              <a:rPr lang="en-US" sz="3100" dirty="0" smtClean="0"/>
              <a:t>1.  After Congress has formally declared war;</a:t>
            </a:r>
            <a:br>
              <a:rPr lang="en-US" sz="3100" dirty="0" smtClean="0"/>
            </a:br>
            <a:r>
              <a:rPr lang="en-US" sz="3100" dirty="0" smtClean="0"/>
              <a:t>2.  By other statutory authority;</a:t>
            </a:r>
            <a:br>
              <a:rPr lang="en-US" sz="3100" dirty="0" smtClean="0"/>
            </a:br>
            <a:r>
              <a:rPr lang="en-US" sz="3100" dirty="0" smtClean="0"/>
              <a:t>3.  In a national emergency created by an attack on </a:t>
            </a:r>
            <a:br>
              <a:rPr lang="en-US" sz="3100" dirty="0" smtClean="0"/>
            </a:br>
            <a:r>
              <a:rPr lang="en-US" sz="3100" dirty="0" smtClean="0"/>
              <a:t>     the United States or its armed forces.  If this provision is    </a:t>
            </a:r>
            <a:br>
              <a:rPr lang="en-US" sz="3100" dirty="0" smtClean="0"/>
            </a:br>
            <a:r>
              <a:rPr lang="en-US" sz="3100" dirty="0" smtClean="0"/>
              <a:t>     invoked the President must report to Congress within 48 </a:t>
            </a:r>
            <a:br>
              <a:rPr lang="en-US" sz="3100" dirty="0" smtClean="0"/>
            </a:br>
            <a:r>
              <a:rPr lang="en-US" sz="3100" dirty="0" smtClean="0"/>
              <a:t>     hours and, unless Congress declares war, the troops </a:t>
            </a:r>
            <a:br>
              <a:rPr lang="en-US" sz="3100" dirty="0" smtClean="0"/>
            </a:br>
            <a:r>
              <a:rPr lang="en-US" sz="3100" dirty="0" smtClean="0"/>
              <a:t>     must be withdrawn in 60 days.</a:t>
            </a:r>
            <a:br>
              <a:rPr lang="en-US" sz="31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100" dirty="0" smtClean="0"/>
              <a:t>                     </a:t>
            </a:r>
            <a:br>
              <a:rPr lang="en-US" sz="3100" dirty="0" smtClean="0"/>
            </a:br>
            <a:r>
              <a:rPr lang="en-US" sz="3100" dirty="0" smtClean="0"/>
              <a:t>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The President’s War Power</a:t>
            </a:r>
            <a:br>
              <a:rPr lang="en-US" sz="3100" dirty="0" smtClean="0"/>
            </a:br>
            <a:r>
              <a:rPr lang="en-US" sz="3100" dirty="0" smtClean="0"/>
              <a:t/>
            </a:r>
            <a:br>
              <a:rPr lang="en-US" sz="3100" dirty="0" smtClean="0"/>
            </a:br>
            <a:r>
              <a:rPr lang="en-US" sz="3100" dirty="0" smtClean="0"/>
              <a:t>                 A note on the War Powers Resolution</a:t>
            </a:r>
            <a:br>
              <a:rPr lang="en-US" sz="3100" dirty="0" smtClean="0"/>
            </a:br>
            <a:r>
              <a:rPr lang="en-US" sz="3100" dirty="0" smtClean="0"/>
              <a:t/>
            </a:r>
            <a:br>
              <a:rPr lang="en-US" sz="3100" dirty="0" smtClean="0"/>
            </a:br>
            <a:r>
              <a:rPr lang="en-US" sz="3100" dirty="0" smtClean="0"/>
              <a:t>The War Powers Resolution remains law, however their still remains much uncertainty as to the constitutionality of the law as well as the role both parties play when it comes to waging war.  The Supreme Court has not ruled the law unconstitutional.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100" dirty="0" smtClean="0"/>
              <a:t>Executive Privilege</a:t>
            </a:r>
            <a:br>
              <a:rPr lang="en-US" sz="3100" dirty="0" smtClean="0"/>
            </a:br>
            <a:r>
              <a:rPr lang="en-US" sz="3100" dirty="0" smtClean="0"/>
              <a:t/>
            </a:r>
            <a:br>
              <a:rPr lang="en-US" sz="3100" dirty="0" smtClean="0"/>
            </a:br>
            <a:r>
              <a:rPr lang="en-US" sz="3100" dirty="0" smtClean="0"/>
              <a:t>Although not specifically mentioned in the Constitution the Supreme Court has ruled that the President has the inherent power to withhold certain information from Congress and the American people if that information could damage national security or the safety of the country.</a:t>
            </a:r>
            <a:br>
              <a:rPr lang="en-US" sz="3100" dirty="0" smtClean="0"/>
            </a:br>
            <a:r>
              <a:rPr lang="en-US" sz="3100" dirty="0" smtClean="0"/>
              <a:t/>
            </a:r>
            <a:br>
              <a:rPr lang="en-US" sz="3100" dirty="0" smtClean="0"/>
            </a:br>
            <a:r>
              <a:rPr lang="en-US" sz="3100" dirty="0" smtClean="0"/>
              <a:t>However, the President can not hide behind the veil of executive privilege in order to cover up his own misdeeds or violations of the law.  Nixon tried to do this regarding his audio tapes and the Supreme Court ruled that the privilege did not apply to those activities.</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100" dirty="0" smtClean="0"/>
              <a:t>The Framer’s of the Constitution wanted the President to have a balance of authority.  They wanted him to be powerful but obviously not too powerful .  They designed a system of checks that the other branches could exercise over the President (including impeachment).</a:t>
            </a:r>
            <a:br>
              <a:rPr lang="en-US" sz="3100" dirty="0" smtClean="0"/>
            </a:br>
            <a:r>
              <a:rPr lang="en-US" sz="3100" dirty="0" smtClean="0"/>
              <a:t/>
            </a:r>
            <a:br>
              <a:rPr lang="en-US" sz="3100" dirty="0" smtClean="0"/>
            </a:br>
            <a:r>
              <a:rPr lang="en-US" sz="3100" dirty="0" smtClean="0"/>
              <a:t>Also, the President serves four year terms.  As originally envisioned the President had to run for reelection every four years to remain accountable to the people but had unlimited terms.  The President can now only serve 2 four year terms (recall the 22</a:t>
            </a:r>
            <a:r>
              <a:rPr lang="en-US" sz="3100" baseline="30000" dirty="0" smtClean="0"/>
              <a:t>nd</a:t>
            </a:r>
            <a:r>
              <a:rPr lang="en-US" sz="3100" dirty="0" smtClean="0"/>
              <a:t> Amendment).</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Executive Orders</a:t>
            </a:r>
            <a:br>
              <a:rPr lang="en-US" sz="3600" dirty="0" smtClean="0"/>
            </a:br>
            <a:r>
              <a:rPr lang="en-US" sz="3600" dirty="0" smtClean="0"/>
              <a:t/>
            </a:r>
            <a:br>
              <a:rPr lang="en-US" sz="3600" dirty="0" smtClean="0"/>
            </a:br>
            <a:r>
              <a:rPr lang="en-US" sz="3600" dirty="0" smtClean="0"/>
              <a:t>The President has the authority to order federal departments and agencies to carry out certain actions.  </a:t>
            </a:r>
            <a:br>
              <a:rPr lang="en-US" sz="3600" dirty="0" smtClean="0"/>
            </a:br>
            <a:r>
              <a:rPr lang="en-US" sz="3600" dirty="0" smtClean="0"/>
              <a:t/>
            </a:r>
            <a:br>
              <a:rPr lang="en-US" sz="3600" dirty="0" smtClean="0"/>
            </a:br>
            <a:r>
              <a:rPr lang="en-US" sz="3600" dirty="0" smtClean="0"/>
              <a:t>(However, the directives must be constitutional and within the President’s authority.  Example: </a:t>
            </a:r>
            <a:r>
              <a:rPr lang="en-US" sz="3600" i="1" dirty="0" smtClean="0"/>
              <a:t>Youngstown Sheet &amp; Tube v. Sawyers</a:t>
            </a:r>
            <a:r>
              <a:rPr lang="en-US" sz="3600" dirty="0" smtClean="0"/>
              <a:t> case where the Supreme Court ruled that President Truman could not seize private steel mills in order to break up union strikes, because that amounted to an unlawful taking of private property.)</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2700" dirty="0" smtClean="0"/>
              <a:t/>
            </a:r>
            <a:br>
              <a:rPr lang="en-US" sz="2700" dirty="0" smtClean="0"/>
            </a:br>
            <a:r>
              <a:rPr lang="en-US" sz="2700" dirty="0" smtClean="0"/>
              <a:t>Budget and Spending</a:t>
            </a:r>
            <a:br>
              <a:rPr lang="en-US" sz="2700" dirty="0" smtClean="0"/>
            </a:br>
            <a:r>
              <a:rPr lang="en-US" sz="2700" dirty="0" smtClean="0"/>
              <a:t/>
            </a:r>
            <a:br>
              <a:rPr lang="en-US" sz="2700" dirty="0" smtClean="0"/>
            </a:br>
            <a:r>
              <a:rPr lang="en-US" sz="2700" dirty="0" smtClean="0"/>
              <a:t>The President, with the help of the Office of Management and Budget (OMB) puts together a proposed budget every year and submits it to Congress.  The budget is the President’s proposed spending plan for the year.  The budget that the President submits to Congress is likely to undergo a number of changes before finally approved.</a:t>
            </a:r>
            <a:br>
              <a:rPr lang="en-US" sz="2700" dirty="0" smtClean="0"/>
            </a:br>
            <a:r>
              <a:rPr lang="en-US" sz="2700" dirty="0" smtClean="0"/>
              <a:t/>
            </a:r>
            <a:br>
              <a:rPr lang="en-US" sz="2700" dirty="0" smtClean="0"/>
            </a:br>
            <a:r>
              <a:rPr lang="en-US" sz="2700" dirty="0" smtClean="0"/>
              <a:t>The President can veto a spending bill.  The line item veto was designed to prevent a full veto on legislation especially when it comes to budgetary bills.  The line item veto (created in 1996) was ruled unconstitutional in 1998.  So vetoes must be all or nothing.</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Budget and Spending</a:t>
            </a:r>
            <a:br>
              <a:rPr lang="en-US" sz="3600" dirty="0" smtClean="0"/>
            </a:br>
            <a:r>
              <a:rPr lang="en-US" sz="3600" dirty="0" smtClean="0"/>
              <a:t/>
            </a:r>
            <a:br>
              <a:rPr lang="en-US" sz="3600" dirty="0" smtClean="0"/>
            </a:br>
            <a:r>
              <a:rPr lang="en-US" sz="3600" dirty="0" smtClean="0"/>
              <a:t>Congress approves budgets and appropriates money, but the President is the one responsible for spending it.  The President would sometimes “impound” funding (i.e., refuse to spend certain money that Congress appropriate for a specific program), but that has been made illegal by the Budget and Impoundment Control Act of 1974.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2700" dirty="0" smtClean="0"/>
              <a:t>A Note on Signing Legislation</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Presidents sometimes issue “signing statements”.  Rather than vetoing a bill they might sign it into law but issue a signing statement (a declaration that they will only apply the law in select situations).  </a:t>
            </a:r>
            <a:br>
              <a:rPr lang="en-US" sz="2700" dirty="0" smtClean="0"/>
            </a:br>
            <a:r>
              <a:rPr lang="en-US" sz="2700" dirty="0" smtClean="0"/>
              <a:t/>
            </a:r>
            <a:br>
              <a:rPr lang="en-US" sz="2700" dirty="0" smtClean="0"/>
            </a:br>
            <a:r>
              <a:rPr lang="en-US" sz="2700" dirty="0" smtClean="0"/>
              <a:t>There is nothing in the Constitution or any other law that expressly forbids signing statements, but the Supreme Court has not yet addressed their constitutionality.</a:t>
            </a:r>
            <a:r>
              <a:rPr lang="en-US" sz="3100" dirty="0" smtClean="0"/>
              <a:t/>
            </a:r>
            <a:br>
              <a:rPr lang="en-US" sz="31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100" dirty="0" smtClean="0"/>
              <a:t>White House Staff</a:t>
            </a:r>
            <a:br>
              <a:rPr lang="en-US" sz="3100" dirty="0" smtClean="0"/>
            </a:br>
            <a:r>
              <a:rPr lang="en-US" sz="3100" dirty="0" smtClean="0"/>
              <a:t/>
            </a:r>
            <a:br>
              <a:rPr lang="en-US" sz="3100" dirty="0" smtClean="0"/>
            </a:br>
            <a:r>
              <a:rPr lang="en-US" sz="3100" dirty="0" smtClean="0"/>
              <a:t>To help the President carry out his day-to-day duties, he has an extensive support staff headed by the White House Chief of Staff.  The President has advisors (foreign policy advisors, economic advisors, etc.), speechwriters, and a press secretary.  </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White House Staff</a:t>
            </a:r>
            <a:br>
              <a:rPr lang="en-US" sz="3600" dirty="0" smtClean="0"/>
            </a:br>
            <a:r>
              <a:rPr lang="en-US" sz="3600" dirty="0" smtClean="0"/>
              <a:t/>
            </a:r>
            <a:br>
              <a:rPr lang="en-US" sz="3600" dirty="0" smtClean="0"/>
            </a:br>
            <a:r>
              <a:rPr lang="en-US" sz="3600" dirty="0" smtClean="0"/>
              <a:t>The White House Cabinet consists of the President, Vice President, the leaders of the 15 executive departments, and any other select official the President deems vital to his decision-making process.  There is no requirement or set standard for determining who must or cannot be a member of the President's Cabinet.</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The President as Policy Setter</a:t>
            </a:r>
            <a:br>
              <a:rPr lang="en-US" sz="3600" dirty="0" smtClean="0"/>
            </a:br>
            <a:r>
              <a:rPr lang="en-US" sz="3600" dirty="0" smtClean="0"/>
              <a:t/>
            </a:r>
            <a:br>
              <a:rPr lang="en-US" sz="3600" dirty="0" smtClean="0"/>
            </a:br>
            <a:r>
              <a:rPr lang="en-US" sz="3600" dirty="0" smtClean="0"/>
              <a:t>Although the President cannot make laws (he can propose / suggest legislation but he cannot introduce a bill into Congress), he can nonetheless influence economic, social, and national security policy by simply being the leader of the country and exerting his influence.</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The End.</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27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399"/>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t>
            </a:r>
            <a:br>
              <a:rPr lang="en-US" sz="3600" dirty="0" smtClean="0"/>
            </a:br>
            <a:r>
              <a:rPr lang="en-US" sz="3600" dirty="0" smtClean="0"/>
              <a:t/>
            </a:r>
            <a:br>
              <a:rPr lang="en-US" sz="3600" dirty="0" smtClean="0"/>
            </a:br>
            <a:r>
              <a:rPr lang="en-US" sz="3600" dirty="0" smtClean="0"/>
              <a:t>                 Requirements to be President:</a:t>
            </a:r>
            <a:br>
              <a:rPr lang="en-US" sz="3600" dirty="0" smtClean="0"/>
            </a:br>
            <a:r>
              <a:rPr lang="en-US" sz="3600" dirty="0" smtClean="0"/>
              <a:t/>
            </a:r>
            <a:br>
              <a:rPr lang="en-US" sz="3600" dirty="0" smtClean="0"/>
            </a:br>
            <a:r>
              <a:rPr lang="en-US" sz="3600" dirty="0" smtClean="0"/>
              <a:t>The President (1) must be at least 35 years old when he takes office; (2) be natural-born citizen of the United States; and (3) a resident of the United States for the previous 14 years (before taking office).</a:t>
            </a:r>
            <a:br>
              <a:rPr lang="en-US" sz="3600" dirty="0" smtClean="0"/>
            </a:br>
            <a:r>
              <a:rPr lang="en-US" sz="3600" dirty="0" smtClean="0"/>
              <a:t/>
            </a:r>
            <a:br>
              <a:rPr lang="en-US" sz="3600" dirty="0" smtClean="0"/>
            </a:br>
            <a:r>
              <a:rPr lang="en-US" sz="3600" dirty="0" smtClean="0"/>
              <a:t>                       See Article II, § 1 Clause 5</a:t>
            </a:r>
            <a:br>
              <a:rPr lang="en-US" sz="3600" dirty="0" smtClean="0"/>
            </a:br>
            <a:r>
              <a:rPr lang="en-US" sz="3600" dirty="0" smtClean="0"/>
              <a:t/>
            </a:r>
            <a:br>
              <a:rPr lang="en-US" sz="3600" dirty="0" smtClean="0"/>
            </a:br>
            <a:r>
              <a:rPr lang="en-US" sz="3600" dirty="0" smtClean="0"/>
              <a:t>(Recall from earlier chapters that Article II of the Constitution created the office of the President).</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100" dirty="0" smtClean="0"/>
              <a:t>Originally the Vice President was determined by whomever received the second most electoral votes (i.e., the one that came in second place in the presidential election).  This proved to be problematic (problems were inherent with the Adams presidency in which Thomas Jefferson was both his enemy and his Vice President).</a:t>
            </a:r>
            <a:br>
              <a:rPr lang="en-US" sz="3100" dirty="0" smtClean="0"/>
            </a:br>
            <a:r>
              <a:rPr lang="en-US" sz="3100" dirty="0" smtClean="0"/>
              <a:t/>
            </a:r>
            <a:br>
              <a:rPr lang="en-US" sz="3100" dirty="0" smtClean="0"/>
            </a:br>
            <a:r>
              <a:rPr lang="en-US" sz="3100" dirty="0" smtClean="0"/>
              <a:t>The 12</a:t>
            </a:r>
            <a:r>
              <a:rPr lang="en-US" sz="3100" baseline="30000" dirty="0" smtClean="0"/>
              <a:t>th</a:t>
            </a:r>
            <a:r>
              <a:rPr lang="en-US" sz="3100" dirty="0" smtClean="0"/>
              <a:t> Amendment was adopted to resolve this problem and the President and Vice President now run on the same ticket.  The chief responsibility of the Vice President is to be prepared to take over should the president become unable to perform his duties.</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100" dirty="0" smtClean="0"/>
              <a:t>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Powers of the President</a:t>
            </a:r>
            <a:br>
              <a:rPr lang="en-US" sz="3100" dirty="0" smtClean="0"/>
            </a:br>
            <a:r>
              <a:rPr lang="en-US" sz="3100" dirty="0" smtClean="0"/>
              <a:t/>
            </a:r>
            <a:br>
              <a:rPr lang="en-US" sz="3100" dirty="0" smtClean="0"/>
            </a:br>
            <a:r>
              <a:rPr lang="en-US" sz="3100" dirty="0" smtClean="0"/>
              <a:t>- Commander of the Armed Forces;</a:t>
            </a:r>
            <a:br>
              <a:rPr lang="en-US" sz="3100" dirty="0" smtClean="0"/>
            </a:br>
            <a:r>
              <a:rPr lang="en-US" sz="3100" dirty="0" smtClean="0"/>
              <a:t>- Can enter into treaties with foreign countries (with </a:t>
            </a:r>
            <a:br>
              <a:rPr lang="en-US" sz="3100" dirty="0" smtClean="0"/>
            </a:br>
            <a:r>
              <a:rPr lang="en-US" sz="3100" dirty="0" smtClean="0"/>
              <a:t>       2/3 approval of the Senate);</a:t>
            </a:r>
            <a:br>
              <a:rPr lang="en-US" sz="3100" dirty="0" smtClean="0"/>
            </a:br>
            <a:r>
              <a:rPr lang="en-US" sz="3100" dirty="0" smtClean="0"/>
              <a:t>- Can enter into executive agreements (with leaders of </a:t>
            </a:r>
            <a:br>
              <a:rPr lang="en-US" sz="3100" dirty="0" smtClean="0"/>
            </a:br>
            <a:r>
              <a:rPr lang="en-US" sz="3100" dirty="0" smtClean="0"/>
              <a:t>       other countries.  Similar to treaties but does not </a:t>
            </a:r>
            <a:br>
              <a:rPr lang="en-US" sz="3100" dirty="0" smtClean="0"/>
            </a:br>
            <a:r>
              <a:rPr lang="en-US" sz="3100" dirty="0" smtClean="0"/>
              <a:t>       require Senate approval and is not as legally binding);</a:t>
            </a:r>
            <a:br>
              <a:rPr lang="en-US" sz="3100" dirty="0" smtClean="0"/>
            </a:br>
            <a:r>
              <a:rPr lang="en-US" sz="3100" dirty="0" smtClean="0"/>
              <a:t>- Can issue executive orders;</a:t>
            </a:r>
            <a:br>
              <a:rPr lang="en-US" sz="3100" dirty="0" smtClean="0"/>
            </a:br>
            <a:r>
              <a:rPr lang="en-US" sz="3100" dirty="0" smtClean="0"/>
              <a:t>- Can enter into congressional-executive agreements   </a:t>
            </a:r>
            <a:br>
              <a:rPr lang="en-US" sz="3100" dirty="0" smtClean="0"/>
            </a:br>
            <a:r>
              <a:rPr lang="en-US" sz="3100" dirty="0" smtClean="0"/>
              <a:t>       (similar to treaties, but require both chambers of </a:t>
            </a:r>
            <a:br>
              <a:rPr lang="en-US" sz="3100" dirty="0" smtClean="0"/>
            </a:br>
            <a:r>
              <a:rPr lang="en-US" sz="3100" dirty="0" smtClean="0"/>
              <a:t>       Congress to approve by simple majority);</a:t>
            </a:r>
            <a:br>
              <a:rPr lang="en-US" sz="3100" dirty="0" smtClean="0"/>
            </a:br>
            <a:r>
              <a:rPr lang="en-US" sz="3100" dirty="0" smtClean="0"/>
              <a:t>- Power to manage various executive level federal agencies.</a:t>
            </a:r>
            <a:r>
              <a:rPr lang="en-US" sz="3600" dirty="0" smtClean="0"/>
              <a:t>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pPr algn="l"/>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100" dirty="0" smtClean="0"/>
              <a:t>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t>
            </a:r>
            <a:br>
              <a:rPr lang="en-US" sz="3100" dirty="0" smtClean="0"/>
            </a:br>
            <a:r>
              <a:rPr lang="en-US" sz="3100" dirty="0" smtClean="0"/>
              <a:t>                                 Powers of the President</a:t>
            </a:r>
            <a:br>
              <a:rPr lang="en-US" sz="3100" dirty="0" smtClean="0"/>
            </a:br>
            <a:r>
              <a:rPr lang="en-US" sz="3100" dirty="0" smtClean="0"/>
              <a:t/>
            </a:r>
            <a:br>
              <a:rPr lang="en-US" sz="3100" dirty="0" smtClean="0"/>
            </a:br>
            <a:r>
              <a:rPr lang="en-US" sz="3100" dirty="0" smtClean="0"/>
              <a:t>-  Nominate judges and federal officers (e.g., agency </a:t>
            </a:r>
            <a:br>
              <a:rPr lang="en-US" sz="3100" dirty="0" smtClean="0"/>
            </a:br>
            <a:r>
              <a:rPr lang="en-US" sz="3100" dirty="0" smtClean="0"/>
              <a:t>        heads, ambassadors, etc.) under the President’s </a:t>
            </a:r>
            <a:br>
              <a:rPr lang="en-US" sz="3100" dirty="0" smtClean="0"/>
            </a:br>
            <a:r>
              <a:rPr lang="en-US" sz="3100" dirty="0" smtClean="0"/>
              <a:t>        appointment power.  Appointments require a simple </a:t>
            </a:r>
            <a:br>
              <a:rPr lang="en-US" sz="3100" dirty="0" smtClean="0"/>
            </a:br>
            <a:r>
              <a:rPr lang="en-US" sz="3100" dirty="0" smtClean="0"/>
              <a:t>        majority vote approval by the Senate;</a:t>
            </a:r>
            <a:br>
              <a:rPr lang="en-US" sz="3100" dirty="0" smtClean="0"/>
            </a:br>
            <a:r>
              <a:rPr lang="en-US" sz="3100" dirty="0" smtClean="0"/>
              <a:t>-  Veto legislation;</a:t>
            </a:r>
            <a:br>
              <a:rPr lang="en-US" sz="3100" dirty="0" smtClean="0"/>
            </a:br>
            <a:r>
              <a:rPr lang="en-US" sz="3100" dirty="0" smtClean="0"/>
              <a:t>-  Issue pardons to people convicted of </a:t>
            </a:r>
            <a:r>
              <a:rPr lang="en-US" sz="3100" u="sng" dirty="0" smtClean="0"/>
              <a:t>federal</a:t>
            </a:r>
            <a:r>
              <a:rPr lang="en-US" sz="3100" dirty="0" smtClean="0"/>
              <a:t> crimes </a:t>
            </a:r>
            <a:br>
              <a:rPr lang="en-US" sz="3100" dirty="0" smtClean="0"/>
            </a:br>
            <a:r>
              <a:rPr lang="en-US" sz="3100" dirty="0" smtClean="0"/>
              <a:t>        (which includes the power to commute or lessen a </a:t>
            </a:r>
            <a:br>
              <a:rPr lang="en-US" sz="3100" dirty="0" smtClean="0"/>
            </a:br>
            <a:r>
              <a:rPr lang="en-US" sz="3100" dirty="0" smtClean="0"/>
              <a:t>        sentence).  Exception:  Impeachment.  </a:t>
            </a:r>
            <a:br>
              <a:rPr lang="en-US" sz="3100" dirty="0" smtClean="0"/>
            </a:br>
            <a:r>
              <a:rPr lang="en-US" sz="3100" dirty="0" smtClean="0"/>
              <a:t>-  Convene (call) special sessions of Congress.</a:t>
            </a:r>
            <a:br>
              <a:rPr lang="en-US" sz="3100" dirty="0" smtClean="0"/>
            </a:br>
            <a:r>
              <a:rPr lang="en-US" sz="3100" dirty="0" smtClean="0"/>
              <a:t>-  Give the State of the Union Address (Constitutional </a:t>
            </a:r>
            <a:br>
              <a:rPr lang="en-US" sz="3100" dirty="0" smtClean="0"/>
            </a:br>
            <a:r>
              <a:rPr lang="en-US" sz="3100" dirty="0" smtClean="0"/>
              <a:t>        requirement to keep Congress apprised of current </a:t>
            </a:r>
            <a:br>
              <a:rPr lang="en-US" sz="3100" dirty="0" smtClean="0"/>
            </a:br>
            <a:r>
              <a:rPr lang="en-US" sz="3100" dirty="0" smtClean="0"/>
              <a:t>        state of affairs.  Article II, § 3).</a:t>
            </a:r>
            <a:br>
              <a:rPr lang="en-US" sz="31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Temporary Incapacity of the President</a:t>
            </a:r>
            <a:br>
              <a:rPr lang="en-US" sz="3600" dirty="0" smtClean="0"/>
            </a:br>
            <a:r>
              <a:rPr lang="en-US" sz="3600" dirty="0" smtClean="0"/>
              <a:t/>
            </a:r>
            <a:br>
              <a:rPr lang="en-US" sz="3600" dirty="0" smtClean="0"/>
            </a:br>
            <a:r>
              <a:rPr lang="en-US" sz="3600" dirty="0" smtClean="0"/>
              <a:t>If the President temporarily cannot fulfill his duties because of illness or incapacity the 25</a:t>
            </a:r>
            <a:r>
              <a:rPr lang="en-US" sz="3600" baseline="30000" dirty="0" smtClean="0"/>
              <a:t>th</a:t>
            </a:r>
            <a:r>
              <a:rPr lang="en-US" sz="3600" dirty="0" smtClean="0"/>
              <a:t> Amendment provides that the President can, in the short term, be replaced by the Vice President.  In order to invoke this provision of the 25</a:t>
            </a:r>
            <a:r>
              <a:rPr lang="en-US" sz="3600" baseline="30000" dirty="0" smtClean="0"/>
              <a:t>th</a:t>
            </a:r>
            <a:r>
              <a:rPr lang="en-US" sz="3600" dirty="0" smtClean="0"/>
              <a:t> Amendment the Vice President and a majority of either Congress (both chambers) or the President’s cabinet must be in agreement to replace the President  with the Vice President.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Impeachment</a:t>
            </a:r>
            <a:br>
              <a:rPr lang="en-US" sz="3600" dirty="0" smtClean="0"/>
            </a:br>
            <a:r>
              <a:rPr lang="en-US" sz="3600" dirty="0" smtClean="0"/>
              <a:t/>
            </a:r>
            <a:br>
              <a:rPr lang="en-US" sz="3600" dirty="0" smtClean="0"/>
            </a:br>
            <a:r>
              <a:rPr lang="en-US" sz="3600" dirty="0" smtClean="0"/>
              <a:t>The President can be impeached and removed (these are separate things) for treason, bribery, or other high crimes and misdemeanors.</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6477001"/>
          </a:xfrm>
        </p:spPr>
        <p:txBody>
          <a:bodyPr>
            <a:normAutofit fontScale="90000"/>
          </a:bodyPr>
          <a:lstStyle/>
          <a:p>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Impeachment</a:t>
            </a:r>
            <a:br>
              <a:rPr lang="en-US" sz="3600" dirty="0" smtClean="0"/>
            </a:br>
            <a:r>
              <a:rPr lang="en-US" sz="3600" dirty="0" smtClean="0"/>
              <a:t/>
            </a:r>
            <a:br>
              <a:rPr lang="en-US" sz="3600" dirty="0" smtClean="0"/>
            </a:br>
            <a:r>
              <a:rPr lang="en-US" sz="3600" dirty="0" smtClean="0"/>
              <a:t>First, the House must bring “articles of impeachment”.  The President is charged with a crime or such other wrongdoing that might warrant his removal from office.  Someone in the House will introduce the articles of impeachment.  The House will take a vote on the proposed articles.  If a simple majority approves them then the President has been impeached (akin to an indictment), and the matter is referred to the Senate for trial.</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A0485817-CB49-4A13-B640-DFD45AE0475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586</TotalTime>
  <Words>28</Words>
  <Application>Microsoft Office PowerPoint</Application>
  <PresentationFormat>On-screen Show (4:3)</PresentationFormat>
  <Paragraphs>54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Chapter 12  The Presidency       </vt:lpstr>
      <vt:lpstr>                         The Framer’s of the Constitution wanted the President to have a balance of authority.  They wanted him to be powerful but obviously not too powerful .  They designed a system of checks that the other branches could exercise over the President (including impeachment).  Also, the President serves four year terms.  As originally envisioned the President had to run for reelection every four years to remain accountable to the people but had unlimited terms.  The President can now only serve 2 four year terms (recall the 22nd Amendment).       </vt:lpstr>
      <vt:lpstr>                                                           Requirements to be President:  The President (1) must be at least 35 years old when he takes office; (2) be natural-born citizen of the United States; and (3) a resident of the United States for the previous 14 years (before taking office).                         See Article II, § 1 Clause 5  (Recall from earlier chapters that Article II of the Constitution created the office of the President).      </vt:lpstr>
      <vt:lpstr>                         Originally the Vice President was determined by whomever received the second most electoral votes (i.e., the one that came in second place in the presidential election).  This proved to be problematic (problems were inherent with the Adams presidency in which Thomas Jefferson was both his enemy and his Vice President).  The 12th Amendment was adopted to resolve this problem and the President and Vice President now run on the same ticket.  The chief responsibility of the Vice President is to be prepared to take over should the president become unable to perform his duties.       </vt:lpstr>
      <vt:lpstr>                                                                               Powers of the President  - Commander of the Armed Forces; - Can enter into treaties with foreign countries (with         2/3 approval of the Senate); - Can enter into executive agreements (with leaders of         other countries.  Similar to treaties but does not         require Senate approval and is not as legally binding); - Can issue executive orders; - Can enter into congressional-executive agreements           (similar to treaties, but require both chambers of         Congress to approve by simple majority); - Power to manage various executive level federal agencies.      </vt:lpstr>
      <vt:lpstr>                                                                                                                 Powers of the President  -  Nominate judges and federal officers (e.g., agency          heads, ambassadors, etc.) under the President’s          appointment power.  Appointments require a simple          majority vote approval by the Senate; -  Veto legislation; -  Issue pardons to people convicted of federal crimes          (which includes the power to commute or lessen a          sentence).  Exception:  Impeachment.   -  Convene (call) special sessions of Congress. -  Give the State of the Union Address (Constitutional          requirement to keep Congress apprised of current          state of affairs.  Article II, § 3).      </vt:lpstr>
      <vt:lpstr>                        Temporary Incapacity of the President  If the President temporarily cannot fulfill his duties because of illness or incapacity the 25th Amendment provides that the President can, in the short term, be replaced by the Vice President.  In order to invoke this provision of the 25th Amendment the Vice President and a majority of either Congress (both chambers) or the President’s cabinet must be in agreement to replace the President  with the Vice President.         </vt:lpstr>
      <vt:lpstr>                          Impeachment  The President can be impeached and removed (these are separate things) for treason, bribery, or other high crimes and misdemeanors.         </vt:lpstr>
      <vt:lpstr>                           Impeachment  First, the House must bring “articles of impeachment”.  The President is charged with a crime or such other wrongdoing that might warrant his removal from office.  Someone in the House will introduce the articles of impeachment.  The House will take a vote on the proposed articles.  If a simple majority approves them then the President has been impeached (akin to an indictment), and the matter is referred to the Senate for trial.         </vt:lpstr>
      <vt:lpstr>                           Impeachment  The Senate will hold a trial over which the Chief Justice of the Supreme Court presides.  Once all the evidence has been presented by both sides, a vote is taken in the Senate.  A vote of 2/3 or more is required to remove the President.   Two Presidents have been impeached in U.S. history.  Andrew Johnson (for removing Edwin Stanton, allegedly violating the Tenure Act) and Bill Clinton (for perjury).  But neither were removed by the Senate.         </vt:lpstr>
      <vt:lpstr>                       Replacement of the President by Death, Resignation or Impeachment  Article II, § 1 Clause 6 – Vice President is next in line.  Also, the 25th Amendment provides some clarifying language to specify that the Vice President assumes the presidency.       </vt:lpstr>
      <vt:lpstr>                                        The Line of Succession  If the President resigns, dies or is removed, the following is the order of succession to replace him:  - Vice President; - Speaker of the House; - President Pro Tempore; - Secretary of State; - Secretary of Treasury; - Secretary of Defense; - Cabinet Secretaries.          </vt:lpstr>
      <vt:lpstr>                        The President’s War Power  Congress has the power to declare war and also controls the purse (i.e., provide the funding to financially support a war and equip the troops).  The President has the authority to command the military.    There is a grey area between these two powers that continues to steadily grow.       </vt:lpstr>
      <vt:lpstr>                        The President’s War Power  The President can order troops into battle before Congress has had an opportunity to officially declare war.  Scholars disagree, but some argue that, as originally envisioned, this ability to commit troops was designed to address emergency situations and to be only a temporary measure until Congress could act.       </vt:lpstr>
      <vt:lpstr>                         The President’s War Power  However, over the years the line between Congress’ war powers and the President’s war powers have increasingly burred.           </vt:lpstr>
      <vt:lpstr>                        The President’s War Power  A note on the War Powers Resolution  As the Vietnam war became increasingly unpopular Congress in 1973 drafted the War Powers Resolution in an attempt to clearly define the war powers that both the President and Congress have.  Nixon vetoed the War Powers Resolution but Congress overrode his veto and it became law.       </vt:lpstr>
      <vt:lpstr>                                                                          The President’s War Power                   A note on the War Powers Resolution  Under the War Powers Resolution the President can only commit troops in one of 3 ways:  1.  After Congress has formally declared war; 2.  By other statutory authority; 3.  In a national emergency created by an attack on       the United States or its armed forces.  If this provision is          invoked the President must report to Congress within 48       hours and, unless Congress declares war, the troops       must be withdrawn in 60 days.       </vt:lpstr>
      <vt:lpstr>                                                                                                          The President’s War Power                   A note on the War Powers Resolution  The War Powers Resolution remains law, however their still remains much uncertainty as to the constitutionality of the law as well as the role both parties play when it comes to waging war.  The Supreme Court has not ruled the law unconstitutional.             </vt:lpstr>
      <vt:lpstr>                         Executive Privilege  Although not specifically mentioned in the Constitution the Supreme Court has ruled that the President has the inherent power to withhold certain information from Congress and the American people if that information could damage national security or the safety of the country.  However, the President can not hide behind the veil of executive privilege in order to cover up his own misdeeds or violations of the law.  Nixon tried to do this regarding his audio tapes and the Supreme Court ruled that the privilege did not apply to those activities.       </vt:lpstr>
      <vt:lpstr>                         Executive Orders  The President has the authority to order federal departments and agencies to carry out certain actions.    (However, the directives must be constitutional and within the President’s authority.  Example: Youngstown Sheet &amp; Tube v. Sawyers case where the Supreme Court ruled that President Truman could not seize private steel mills in order to break up union strikes, because that amounted to an unlawful taking of private property.)       </vt:lpstr>
      <vt:lpstr>                        Budget and Spending  The President, with the help of the Office of Management and Budget (OMB) puts together a proposed budget every year and submits it to Congress.  The budget is the President’s proposed spending plan for the year.  The budget that the President submits to Congress is likely to undergo a number of changes before finally approved.  The President can veto a spending bill.  The line item veto was designed to prevent a full veto on legislation especially when it comes to budgetary bills.  The line item veto (created in 1996) was ruled unconstitutional in 1998.  So vetoes must be all or nothing.       </vt:lpstr>
      <vt:lpstr>                       Budget and Spending  Congress approves budgets and appropriates money, but the President is the one responsible for spending it.  The President would sometimes “impound” funding (i.e., refuse to spend certain money that Congress appropriate for a specific program), but that has been made illegal by the Budget and Impoundment Control Act of 1974.        </vt:lpstr>
      <vt:lpstr>                         A Note on Signing Legislation   Presidents sometimes issue “signing statements”.  Rather than vetoing a bill they might sign it into law but issue a signing statement (a declaration that they will only apply the law in select situations).    There is nothing in the Constitution or any other law that expressly forbids signing statements, but the Supreme Court has not yet addressed their constitutionality.        </vt:lpstr>
      <vt:lpstr>                        White House Staff  To help the President carry out his day-to-day duties, he has an extensive support staff headed by the White House Chief of Staff.  The President has advisors (foreign policy advisors, economic advisors, etc.), speechwriters, and a press secretary.         </vt:lpstr>
      <vt:lpstr>                       White House Staff  The White House Cabinet consists of the President, Vice President, the leaders of the 15 executive departments, and any other select official the President deems vital to his decision-making process.  There is no requirement or set standard for determining who must or cannot be a member of the President's Cabinet.       </vt:lpstr>
      <vt:lpstr>                         The President as Policy Setter  Although the President cannot make laws (he can propose / suggest legislation but he cannot introduce a bill into Congress), he can nonetheless influence economic, social, and national security policy by simply being the leader of the country and exerting his influence.        </vt:lpstr>
      <vt:lpstr>                        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Chapters 11 and 12  October 26, 2010</dc:title>
  <dc:creator>My Computer</dc:creator>
  <cp:lastModifiedBy>My Computer</cp:lastModifiedBy>
  <cp:revision>90</cp:revision>
  <dcterms:created xsi:type="dcterms:W3CDTF">2010-10-23T14:57:18Z</dcterms:created>
  <dcterms:modified xsi:type="dcterms:W3CDTF">2011-05-13T23:24:41Z</dcterms:modified>
</cp:coreProperties>
</file>