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7"/>
  </p:notesMasterIdLst>
  <p:handoutMasterIdLst>
    <p:handoutMasterId r:id="rId48"/>
  </p:handoutMasterIdLst>
  <p:sldIdLst>
    <p:sldId id="351" r:id="rId2"/>
    <p:sldId id="260" r:id="rId3"/>
    <p:sldId id="261" r:id="rId4"/>
    <p:sldId id="262" r:id="rId5"/>
    <p:sldId id="263" r:id="rId6"/>
    <p:sldId id="264" r:id="rId7"/>
    <p:sldId id="265" r:id="rId8"/>
    <p:sldId id="266" r:id="rId9"/>
    <p:sldId id="267" r:id="rId10"/>
    <p:sldId id="269" r:id="rId11"/>
    <p:sldId id="280" r:id="rId12"/>
    <p:sldId id="270" r:id="rId13"/>
    <p:sldId id="271" r:id="rId14"/>
    <p:sldId id="272" r:id="rId15"/>
    <p:sldId id="273" r:id="rId16"/>
    <p:sldId id="281" r:id="rId17"/>
    <p:sldId id="274" r:id="rId18"/>
    <p:sldId id="275" r:id="rId19"/>
    <p:sldId id="276" r:id="rId20"/>
    <p:sldId id="282" r:id="rId21"/>
    <p:sldId id="278" r:id="rId22"/>
    <p:sldId id="279" r:id="rId23"/>
    <p:sldId id="284" r:id="rId24"/>
    <p:sldId id="285" r:id="rId25"/>
    <p:sldId id="286" r:id="rId26"/>
    <p:sldId id="289" r:id="rId27"/>
    <p:sldId id="287" r:id="rId28"/>
    <p:sldId id="288" r:id="rId29"/>
    <p:sldId id="366" r:id="rId30"/>
    <p:sldId id="290" r:id="rId31"/>
    <p:sldId id="365" r:id="rId32"/>
    <p:sldId id="283" r:id="rId33"/>
    <p:sldId id="292" r:id="rId34"/>
    <p:sldId id="293" r:id="rId35"/>
    <p:sldId id="294" r:id="rId36"/>
    <p:sldId id="298" r:id="rId37"/>
    <p:sldId id="299" r:id="rId38"/>
    <p:sldId id="300" r:id="rId39"/>
    <p:sldId id="295" r:id="rId40"/>
    <p:sldId id="301" r:id="rId41"/>
    <p:sldId id="302" r:id="rId42"/>
    <p:sldId id="303" r:id="rId43"/>
    <p:sldId id="296" r:id="rId44"/>
    <p:sldId id="304" r:id="rId45"/>
    <p:sldId id="305" r:id="rId4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59" autoAdjust="0"/>
    <p:restoredTop sz="86444" autoAdjust="0"/>
  </p:normalViewPr>
  <p:slideViewPr>
    <p:cSldViewPr>
      <p:cViewPr varScale="1">
        <p:scale>
          <a:sx n="64" d="100"/>
          <a:sy n="64" d="100"/>
        </p:scale>
        <p:origin x="-1332" y="-96"/>
      </p:cViewPr>
      <p:guideLst>
        <p:guide orient="horz" pos="2160"/>
        <p:guide pos="2880"/>
      </p:guideLst>
    </p:cSldViewPr>
  </p:slideViewPr>
  <p:outlineViewPr>
    <p:cViewPr>
      <p:scale>
        <a:sx n="33" d="100"/>
        <a:sy n="33" d="100"/>
      </p:scale>
      <p:origin x="48" y="30672"/>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70B9ECD-D0A6-4995-8770-05DDCB3E84DA}" type="datetimeFigureOut">
              <a:rPr lang="en-US" smtClean="0"/>
              <a:pPr/>
              <a:t>8/15/2011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09B93E2-9BD1-4344-B3A7-A11865F8EF3C}" type="slidenum">
              <a:rPr lang="en-US" smtClean="0"/>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315CD7F-BAAC-4BD8-84FD-64031813E9E2}" type="datetimeFigureOut">
              <a:rPr lang="en-US" smtClean="0"/>
              <a:pPr/>
              <a:t>8/15/2011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F91A6AB-383C-46B8-867B-DD30BEAFE75C}"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4630CC0-6E3A-4C79-BF79-1EEA1C6D693D}" type="datetime1">
              <a:rPr lang="en-US" smtClean="0"/>
              <a:pPr/>
              <a:t>8/15/2011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CFCAFF-E8E9-418C-ACD1-229A97EC562C}"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3C73E34-596D-4A6A-A04E-940C6FE6371F}" type="datetime1">
              <a:rPr lang="en-US" smtClean="0"/>
              <a:pPr/>
              <a:t>8/15/2011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CFCAFF-E8E9-418C-ACD1-229A97EC562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2F7E947-A604-4433-B4E3-AA61328248E2}" type="datetime1">
              <a:rPr lang="en-US" smtClean="0"/>
              <a:pPr/>
              <a:t>8/15/2011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CFCAFF-E8E9-418C-ACD1-229A97EC562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3EEA3D6-F43F-4195-8D0D-9598769FED26}" type="datetime1">
              <a:rPr lang="en-US" smtClean="0"/>
              <a:pPr/>
              <a:t>8/15/2011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CFCAFF-E8E9-418C-ACD1-229A97EC562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F67A161-66A0-4164-A743-603D9FF0C613}" type="datetime1">
              <a:rPr lang="en-US" smtClean="0"/>
              <a:pPr/>
              <a:t>8/15/2011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CFCAFF-E8E9-418C-ACD1-229A97EC562C}"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7EBE3F2-5861-4AE2-ACF1-957637DCE5FC}" type="datetime1">
              <a:rPr lang="en-US" smtClean="0"/>
              <a:pPr/>
              <a:t>8/15/2011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CFCAFF-E8E9-418C-ACD1-229A97EC562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88D035D-F269-4A84-B5FE-E83B5BC023D4}" type="datetime1">
              <a:rPr lang="en-US" smtClean="0"/>
              <a:pPr/>
              <a:t>8/15/2011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9CFCAFF-E8E9-418C-ACD1-229A97EC562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191BD2-4A05-4557-A01C-079071C30C4A}" type="datetime1">
              <a:rPr lang="en-US" smtClean="0"/>
              <a:pPr/>
              <a:t>8/15/2011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9CFCAFF-E8E9-418C-ACD1-229A97EC562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6A009D2-3315-4CB4-81B0-9D65F7D88822}" type="datetime1">
              <a:rPr lang="en-US" smtClean="0"/>
              <a:pPr/>
              <a:t>8/15/2011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9CFCAFF-E8E9-418C-ACD1-229A97EC562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3A5CCA5-9FCA-4BD9-86D5-E4EE01822F3F}" type="datetime1">
              <a:rPr lang="en-US" smtClean="0"/>
              <a:pPr/>
              <a:t>8/15/2011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CFCAFF-E8E9-418C-ACD1-229A97EC562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CFE0D8F-D956-41AF-B943-88F35462D9FA}" type="datetime1">
              <a:rPr lang="en-US" smtClean="0"/>
              <a:pPr/>
              <a:t>8/15/2011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CFCAFF-E8E9-418C-ACD1-229A97EC562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BC8E056-5436-46D7-8CA6-C45CE9D8319C}" type="datetime1">
              <a:rPr lang="en-US" smtClean="0"/>
              <a:pPr/>
              <a:t>8/15/2011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CFCAFF-E8E9-418C-ACD1-229A97EC562C}"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228600"/>
            <a:ext cx="8763000" cy="6477000"/>
          </a:xfrm>
        </p:spPr>
        <p:txBody>
          <a:bodyPr>
            <a:normAutofit/>
          </a:bodyPr>
          <a:lstStyle/>
          <a:p>
            <a:r>
              <a:rPr lang="en-US" dirty="0" smtClean="0"/>
              <a:t>Chapter 8</a:t>
            </a:r>
            <a:br>
              <a:rPr lang="en-US" dirty="0" smtClean="0"/>
            </a:br>
            <a:r>
              <a:rPr lang="en-US" dirty="0" smtClean="0"/>
              <a:t/>
            </a:r>
            <a:br>
              <a:rPr lang="en-US" dirty="0" smtClean="0"/>
            </a:br>
            <a:r>
              <a:rPr lang="en-US" sz="4000" dirty="0" smtClean="0"/>
              <a:t>Public Opinion, Participation, and Voting</a:t>
            </a:r>
            <a:r>
              <a:rPr lang="en-US" dirty="0" smtClean="0"/>
              <a:t/>
            </a:r>
            <a:br>
              <a:rPr lang="en-US" dirty="0" smtClean="0"/>
            </a:br>
            <a:endParaRPr lang="en-US" dirty="0"/>
          </a:p>
        </p:txBody>
      </p:sp>
      <p:sp>
        <p:nvSpPr>
          <p:cNvPr id="3" name="Slide Number Placeholder 2"/>
          <p:cNvSpPr>
            <a:spLocks noGrp="1"/>
          </p:cNvSpPr>
          <p:nvPr>
            <p:ph type="sldNum" sz="quarter" idx="12"/>
          </p:nvPr>
        </p:nvSpPr>
        <p:spPr/>
        <p:txBody>
          <a:bodyPr/>
          <a:lstStyle/>
          <a:p>
            <a:fld id="{19CFCAFF-E8E9-418C-ACD1-229A97EC562C}" type="slidenum">
              <a:rPr lang="en-US" smtClean="0"/>
              <a:pPr/>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228600"/>
            <a:ext cx="8763000" cy="6477000"/>
          </a:xfrm>
        </p:spPr>
        <p:txBody>
          <a:bodyPr>
            <a:normAutofit fontScale="90000"/>
          </a:bodyPr>
          <a:lstStyle/>
          <a:p>
            <a:r>
              <a:rPr lang="en-US" sz="4000" dirty="0" smtClean="0"/>
              <a:t>Some Polling Terminology:</a:t>
            </a:r>
            <a:br>
              <a:rPr lang="en-US" sz="4000" dirty="0" smtClean="0"/>
            </a:br>
            <a:r>
              <a:rPr lang="en-US" sz="4000" dirty="0" smtClean="0"/>
              <a:t/>
            </a:r>
            <a:br>
              <a:rPr lang="en-US" sz="4000" dirty="0" smtClean="0"/>
            </a:br>
            <a:r>
              <a:rPr lang="en-US" sz="4000" dirty="0" smtClean="0"/>
              <a:t>Panel Survey:  Asking the same people questions over a period of time in order to track changes in opinion.</a:t>
            </a:r>
            <a:br>
              <a:rPr lang="en-US" sz="4000" dirty="0" smtClean="0"/>
            </a:br>
            <a:r>
              <a:rPr lang="en-US" sz="4000" dirty="0" smtClean="0"/>
              <a:t/>
            </a:r>
            <a:br>
              <a:rPr lang="en-US" sz="4000" dirty="0" smtClean="0"/>
            </a:br>
            <a:r>
              <a:rPr lang="en-US" sz="4000" dirty="0" smtClean="0"/>
              <a:t>Consensus:  When a majority of the people polled agree on an issue.</a:t>
            </a:r>
            <a:br>
              <a:rPr lang="en-US" sz="4000" dirty="0" smtClean="0"/>
            </a:br>
            <a:r>
              <a:rPr lang="en-US" sz="4000" dirty="0" smtClean="0"/>
              <a:t/>
            </a:r>
            <a:br>
              <a:rPr lang="en-US" sz="4000" dirty="0" smtClean="0"/>
            </a:br>
            <a:r>
              <a:rPr lang="en-US" sz="4000" dirty="0" smtClean="0"/>
              <a:t>Polarization:  When a majority of the people polled strongly disagree on an issue.</a:t>
            </a:r>
            <a:r>
              <a:rPr lang="en-US" dirty="0" smtClean="0"/>
              <a:t/>
            </a:r>
            <a:br>
              <a:rPr lang="en-US" dirty="0" smtClean="0"/>
            </a:br>
            <a:endParaRPr lang="en-US" dirty="0"/>
          </a:p>
        </p:txBody>
      </p:sp>
      <p:sp>
        <p:nvSpPr>
          <p:cNvPr id="3" name="Slide Number Placeholder 2"/>
          <p:cNvSpPr>
            <a:spLocks noGrp="1"/>
          </p:cNvSpPr>
          <p:nvPr>
            <p:ph type="sldNum" sz="quarter" idx="12"/>
          </p:nvPr>
        </p:nvSpPr>
        <p:spPr/>
        <p:txBody>
          <a:bodyPr/>
          <a:lstStyle/>
          <a:p>
            <a:fld id="{19CFCAFF-E8E9-418C-ACD1-229A97EC562C}" type="slidenum">
              <a:rPr lang="en-US" smtClean="0"/>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228600"/>
            <a:ext cx="8763000" cy="6477000"/>
          </a:xfrm>
        </p:spPr>
        <p:txBody>
          <a:bodyPr>
            <a:normAutofit fontScale="90000"/>
          </a:bodyPr>
          <a:lstStyle/>
          <a:p>
            <a:r>
              <a:rPr lang="en-US" sz="3600" dirty="0" smtClean="0"/>
              <a:t>Some Polling Terminology:</a:t>
            </a:r>
            <a:br>
              <a:rPr lang="en-US" sz="3600" dirty="0" smtClean="0"/>
            </a:br>
            <a:r>
              <a:rPr lang="en-US" sz="3600" dirty="0" smtClean="0"/>
              <a:t/>
            </a:r>
            <a:br>
              <a:rPr lang="en-US" sz="3600" dirty="0" smtClean="0"/>
            </a:br>
            <a:r>
              <a:rPr lang="en-US" sz="3600" dirty="0" smtClean="0"/>
              <a:t>Intensity:  The degree to which people feel strongly about any given topic.</a:t>
            </a:r>
            <a:br>
              <a:rPr lang="en-US" sz="3600" dirty="0" smtClean="0"/>
            </a:br>
            <a:r>
              <a:rPr lang="en-US" sz="3600" dirty="0" smtClean="0"/>
              <a:t/>
            </a:r>
            <a:br>
              <a:rPr lang="en-US" sz="3600" dirty="0" smtClean="0"/>
            </a:br>
            <a:r>
              <a:rPr lang="en-US" sz="3600" dirty="0" smtClean="0"/>
              <a:t>Latency:  An opinion about something that isn’t yet expressed, typically until the issue manifests itself.</a:t>
            </a:r>
            <a:br>
              <a:rPr lang="en-US" sz="3600" dirty="0" smtClean="0"/>
            </a:br>
            <a:r>
              <a:rPr lang="en-US" sz="3600" dirty="0" smtClean="0"/>
              <a:t/>
            </a:r>
            <a:br>
              <a:rPr lang="en-US" sz="3600" dirty="0" smtClean="0"/>
            </a:br>
            <a:r>
              <a:rPr lang="en-US" sz="3600" dirty="0" smtClean="0"/>
              <a:t>Salience:  The degree to which a particular issue is relevant to someone (the price of gas, food and energy were “salient” issues in the 2008 elections).</a:t>
            </a:r>
            <a:r>
              <a:rPr lang="en-US" dirty="0" smtClean="0"/>
              <a:t/>
            </a:r>
            <a:br>
              <a:rPr lang="en-US" dirty="0" smtClean="0"/>
            </a:br>
            <a:endParaRPr lang="en-US" dirty="0"/>
          </a:p>
        </p:txBody>
      </p:sp>
      <p:sp>
        <p:nvSpPr>
          <p:cNvPr id="3" name="Slide Number Placeholder 2"/>
          <p:cNvSpPr>
            <a:spLocks noGrp="1"/>
          </p:cNvSpPr>
          <p:nvPr>
            <p:ph type="sldNum" sz="quarter" idx="12"/>
          </p:nvPr>
        </p:nvSpPr>
        <p:spPr/>
        <p:txBody>
          <a:bodyPr/>
          <a:lstStyle/>
          <a:p>
            <a:fld id="{19CFCAFF-E8E9-418C-ACD1-229A97EC562C}" type="slidenum">
              <a:rPr lang="en-US" smtClean="0"/>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228600"/>
            <a:ext cx="8763000" cy="6477000"/>
          </a:xfrm>
        </p:spPr>
        <p:txBody>
          <a:bodyPr/>
          <a:lstStyle/>
          <a:p>
            <a:r>
              <a:rPr lang="en-US" sz="3600" dirty="0" smtClean="0"/>
              <a:t>From Where Do We Get Our Political Views?</a:t>
            </a:r>
            <a:br>
              <a:rPr lang="en-US" sz="3600" dirty="0" smtClean="0"/>
            </a:br>
            <a:r>
              <a:rPr lang="en-US" sz="3600" dirty="0" smtClean="0"/>
              <a:t/>
            </a:r>
            <a:br>
              <a:rPr lang="en-US" sz="3600" dirty="0" smtClean="0"/>
            </a:br>
            <a:r>
              <a:rPr lang="en-US" sz="3600" dirty="0" smtClean="0"/>
              <a:t>Political Socialization is the term used by most political scientists to describe the process in which we develop our political beliefs and values.</a:t>
            </a:r>
            <a:r>
              <a:rPr lang="en-US" dirty="0" smtClean="0"/>
              <a:t/>
            </a:r>
            <a:br>
              <a:rPr lang="en-US" dirty="0" smtClean="0"/>
            </a:br>
            <a:endParaRPr lang="en-US" dirty="0"/>
          </a:p>
        </p:txBody>
      </p:sp>
      <p:sp>
        <p:nvSpPr>
          <p:cNvPr id="3" name="Slide Number Placeholder 2"/>
          <p:cNvSpPr>
            <a:spLocks noGrp="1"/>
          </p:cNvSpPr>
          <p:nvPr>
            <p:ph type="sldNum" sz="quarter" idx="12"/>
          </p:nvPr>
        </p:nvSpPr>
        <p:spPr/>
        <p:txBody>
          <a:bodyPr/>
          <a:lstStyle/>
          <a:p>
            <a:fld id="{19CFCAFF-E8E9-418C-ACD1-229A97EC562C}" type="slidenum">
              <a:rPr lang="en-US" smtClean="0"/>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228600"/>
            <a:ext cx="8763000" cy="6477000"/>
          </a:xfrm>
        </p:spPr>
        <p:txBody>
          <a:bodyPr/>
          <a:lstStyle/>
          <a:p>
            <a:r>
              <a:rPr lang="en-US" dirty="0" smtClean="0"/>
              <a:t>Political Socialization Includes:</a:t>
            </a:r>
            <a:br>
              <a:rPr lang="en-US" dirty="0" smtClean="0"/>
            </a:br>
            <a:r>
              <a:rPr lang="en-US" dirty="0" smtClean="0"/>
              <a:t/>
            </a:r>
            <a:br>
              <a:rPr lang="en-US" dirty="0" smtClean="0"/>
            </a:br>
            <a:r>
              <a:rPr lang="en-US" dirty="0" smtClean="0"/>
              <a:t>Family, Schools, Church, Mass Media, Friends, Co-Workers, our Ethnic Makeup and Backgrounds, etc.</a:t>
            </a:r>
            <a:br>
              <a:rPr lang="en-US" dirty="0" smtClean="0"/>
            </a:br>
            <a:endParaRPr lang="en-US" dirty="0"/>
          </a:p>
        </p:txBody>
      </p:sp>
      <p:sp>
        <p:nvSpPr>
          <p:cNvPr id="3" name="Slide Number Placeholder 2"/>
          <p:cNvSpPr>
            <a:spLocks noGrp="1"/>
          </p:cNvSpPr>
          <p:nvPr>
            <p:ph type="sldNum" sz="quarter" idx="12"/>
          </p:nvPr>
        </p:nvSpPr>
        <p:spPr/>
        <p:txBody>
          <a:bodyPr/>
          <a:lstStyle/>
          <a:p>
            <a:fld id="{19CFCAFF-E8E9-418C-ACD1-229A97EC562C}" type="slidenum">
              <a:rPr lang="en-US" smtClean="0"/>
              <a:pPr/>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228600"/>
            <a:ext cx="8763000" cy="6477000"/>
          </a:xfrm>
        </p:spPr>
        <p:txBody>
          <a:bodyPr/>
          <a:lstStyle/>
          <a:p>
            <a:r>
              <a:rPr lang="en-US" dirty="0" smtClean="0"/>
              <a:t>Selective Exposure:</a:t>
            </a:r>
            <a:br>
              <a:rPr lang="en-US" dirty="0" smtClean="0"/>
            </a:br>
            <a:r>
              <a:rPr lang="en-US" dirty="0" smtClean="0"/>
              <a:t/>
            </a:r>
            <a:br>
              <a:rPr lang="en-US" dirty="0" smtClean="0"/>
            </a:br>
            <a:r>
              <a:rPr lang="en-US" dirty="0" smtClean="0"/>
              <a:t>Our innate tendency to choose the news sources that typically comports with our already established beliefs.</a:t>
            </a:r>
            <a:br>
              <a:rPr lang="en-US" dirty="0" smtClean="0"/>
            </a:br>
            <a:endParaRPr lang="en-US" dirty="0"/>
          </a:p>
        </p:txBody>
      </p:sp>
      <p:sp>
        <p:nvSpPr>
          <p:cNvPr id="3" name="Slide Number Placeholder 2"/>
          <p:cNvSpPr>
            <a:spLocks noGrp="1"/>
          </p:cNvSpPr>
          <p:nvPr>
            <p:ph type="sldNum" sz="quarter" idx="12"/>
          </p:nvPr>
        </p:nvSpPr>
        <p:spPr/>
        <p:txBody>
          <a:bodyPr/>
          <a:lstStyle/>
          <a:p>
            <a:fld id="{19CFCAFF-E8E9-418C-ACD1-229A97EC562C}" type="slidenum">
              <a:rPr lang="en-US" smtClean="0"/>
              <a:pPr/>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228600"/>
            <a:ext cx="8763000" cy="6477000"/>
          </a:xfrm>
        </p:spPr>
        <p:txBody>
          <a:bodyPr>
            <a:normAutofit fontScale="90000"/>
          </a:bodyPr>
          <a:lstStyle/>
          <a:p>
            <a:r>
              <a:rPr lang="en-US" dirty="0" smtClean="0"/>
              <a:t>Political Stability and Political Change</a:t>
            </a:r>
            <a:br>
              <a:rPr lang="en-US" dirty="0" smtClean="0"/>
            </a:br>
            <a:r>
              <a:rPr lang="en-US" dirty="0" smtClean="0"/>
              <a:t/>
            </a:r>
            <a:br>
              <a:rPr lang="en-US" dirty="0" smtClean="0"/>
            </a:br>
            <a:r>
              <a:rPr lang="en-US" dirty="0" smtClean="0"/>
              <a:t>Traditionally we as humans are slow to change what we believe politically.</a:t>
            </a:r>
            <a:br>
              <a:rPr lang="en-US" dirty="0" smtClean="0"/>
            </a:br>
            <a:r>
              <a:rPr lang="en-US" dirty="0" smtClean="0"/>
              <a:t/>
            </a:r>
            <a:br>
              <a:rPr lang="en-US" dirty="0" smtClean="0"/>
            </a:br>
            <a:r>
              <a:rPr lang="en-US" dirty="0" smtClean="0"/>
              <a:t>Our political beliefs tends to be strongly rooted in our family (and other) backgrounds, and are thus</a:t>
            </a:r>
            <a:br>
              <a:rPr lang="en-US" dirty="0" smtClean="0"/>
            </a:br>
            <a:r>
              <a:rPr lang="en-US" dirty="0" smtClean="0"/>
              <a:t>typically stable over time.</a:t>
            </a:r>
            <a:br>
              <a:rPr lang="en-US" dirty="0" smtClean="0"/>
            </a:br>
            <a:endParaRPr lang="en-US" dirty="0"/>
          </a:p>
        </p:txBody>
      </p:sp>
      <p:sp>
        <p:nvSpPr>
          <p:cNvPr id="3" name="Slide Number Placeholder 2"/>
          <p:cNvSpPr>
            <a:spLocks noGrp="1"/>
          </p:cNvSpPr>
          <p:nvPr>
            <p:ph type="sldNum" sz="quarter" idx="12"/>
          </p:nvPr>
        </p:nvSpPr>
        <p:spPr/>
        <p:txBody>
          <a:bodyPr/>
          <a:lstStyle/>
          <a:p>
            <a:fld id="{19CFCAFF-E8E9-418C-ACD1-229A97EC562C}" type="slidenum">
              <a:rPr lang="en-US" smtClean="0"/>
              <a:pPr/>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228600"/>
            <a:ext cx="8763000" cy="6477000"/>
          </a:xfrm>
        </p:spPr>
        <p:txBody>
          <a:bodyPr>
            <a:normAutofit fontScale="90000"/>
          </a:bodyPr>
          <a:lstStyle/>
          <a:p>
            <a:r>
              <a:rPr lang="en-US" dirty="0" smtClean="0"/>
              <a:t>Political Stability and Political Change</a:t>
            </a:r>
            <a:br>
              <a:rPr lang="en-US" dirty="0" smtClean="0"/>
            </a:br>
            <a:r>
              <a:rPr lang="en-US" dirty="0" smtClean="0"/>
              <a:t/>
            </a:r>
            <a:br>
              <a:rPr lang="en-US" dirty="0" smtClean="0"/>
            </a:br>
            <a:r>
              <a:rPr lang="en-US" dirty="0" smtClean="0"/>
              <a:t>Harsh, life-changing events can shift those traditionally strong beliefs.</a:t>
            </a:r>
            <a:br>
              <a:rPr lang="en-US" dirty="0" smtClean="0"/>
            </a:br>
            <a:r>
              <a:rPr lang="en-US" dirty="0" smtClean="0"/>
              <a:t/>
            </a:r>
            <a:br>
              <a:rPr lang="en-US" dirty="0" smtClean="0"/>
            </a:br>
            <a:r>
              <a:rPr lang="en-US" dirty="0" smtClean="0"/>
              <a:t>Occurrences such as losing a job, going to war, worsening economic conditions, etc., can and often do alter a person’s political beliefs.</a:t>
            </a:r>
            <a:br>
              <a:rPr lang="en-US" dirty="0" smtClean="0"/>
            </a:br>
            <a:endParaRPr lang="en-US" dirty="0"/>
          </a:p>
        </p:txBody>
      </p:sp>
      <p:sp>
        <p:nvSpPr>
          <p:cNvPr id="3" name="Slide Number Placeholder 2"/>
          <p:cNvSpPr>
            <a:spLocks noGrp="1"/>
          </p:cNvSpPr>
          <p:nvPr>
            <p:ph type="sldNum" sz="quarter" idx="12"/>
          </p:nvPr>
        </p:nvSpPr>
        <p:spPr/>
        <p:txBody>
          <a:bodyPr/>
          <a:lstStyle/>
          <a:p>
            <a:fld id="{19CFCAFF-E8E9-418C-ACD1-229A97EC562C}" type="slidenum">
              <a:rPr lang="en-US" smtClean="0"/>
              <a:pPr/>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228600"/>
            <a:ext cx="8763000" cy="6477000"/>
          </a:xfrm>
        </p:spPr>
        <p:txBody>
          <a:bodyPr>
            <a:normAutofit fontScale="90000"/>
          </a:bodyPr>
          <a:lstStyle/>
          <a:p>
            <a:r>
              <a:rPr lang="en-US" sz="4000" dirty="0" smtClean="0"/>
              <a:t/>
            </a:r>
            <a:br>
              <a:rPr lang="en-US" sz="4000" dirty="0" smtClean="0"/>
            </a:br>
            <a:r>
              <a:rPr lang="en-US" sz="4000" dirty="0" smtClean="0"/>
              <a:t>How Public Opinion Affects Public Policy</a:t>
            </a:r>
            <a:r>
              <a:rPr lang="en-US" dirty="0" smtClean="0"/>
              <a:t/>
            </a:r>
            <a:br>
              <a:rPr lang="en-US" dirty="0" smtClean="0"/>
            </a:br>
            <a:r>
              <a:rPr lang="en-US" dirty="0" smtClean="0"/>
              <a:t/>
            </a:r>
            <a:br>
              <a:rPr lang="en-US" dirty="0" smtClean="0"/>
            </a:br>
            <a:r>
              <a:rPr lang="en-US" dirty="0" smtClean="0"/>
              <a:t>Typically politicians observe and adhere to the general consensus of the people.  Politicians tend to pay attention to and shape policy around public opinion.  Why?  Politicians care about being reelected.</a:t>
            </a:r>
            <a:br>
              <a:rPr lang="en-US" dirty="0" smtClean="0"/>
            </a:br>
            <a:r>
              <a:rPr lang="en-US" dirty="0" smtClean="0"/>
              <a:t/>
            </a:r>
            <a:br>
              <a:rPr lang="en-US" dirty="0" smtClean="0"/>
            </a:br>
            <a:endParaRPr lang="en-US" dirty="0"/>
          </a:p>
        </p:txBody>
      </p:sp>
      <p:sp>
        <p:nvSpPr>
          <p:cNvPr id="3" name="Slide Number Placeholder 2"/>
          <p:cNvSpPr>
            <a:spLocks noGrp="1"/>
          </p:cNvSpPr>
          <p:nvPr>
            <p:ph type="sldNum" sz="quarter" idx="12"/>
          </p:nvPr>
        </p:nvSpPr>
        <p:spPr/>
        <p:txBody>
          <a:bodyPr/>
          <a:lstStyle/>
          <a:p>
            <a:fld id="{19CFCAFF-E8E9-418C-ACD1-229A97EC562C}" type="slidenum">
              <a:rPr lang="en-US" smtClean="0"/>
              <a:pPr/>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228600"/>
            <a:ext cx="8763000" cy="6477000"/>
          </a:xfrm>
        </p:spPr>
        <p:txBody>
          <a:bodyPr>
            <a:normAutofit fontScale="90000"/>
          </a:bodyPr>
          <a:lstStyle/>
          <a:p>
            <a:r>
              <a:rPr lang="en-US" sz="4000" dirty="0" smtClean="0"/>
              <a:t/>
            </a:r>
            <a:br>
              <a:rPr lang="en-US" sz="4000" dirty="0" smtClean="0"/>
            </a:br>
            <a:r>
              <a:rPr lang="en-US" sz="4000" dirty="0" smtClean="0"/>
              <a:t/>
            </a:r>
            <a:br>
              <a:rPr lang="en-US" sz="4000" dirty="0" smtClean="0"/>
            </a:br>
            <a:r>
              <a:rPr lang="en-US" sz="4000" dirty="0" smtClean="0"/>
              <a:t>Polling Data Shapes the Campaign Trail:</a:t>
            </a:r>
            <a:br>
              <a:rPr lang="en-US" sz="4000" dirty="0" smtClean="0"/>
            </a:br>
            <a:r>
              <a:rPr lang="en-US" sz="4000" dirty="0" smtClean="0"/>
              <a:t/>
            </a:r>
            <a:br>
              <a:rPr lang="en-US" sz="4000" dirty="0" smtClean="0"/>
            </a:br>
            <a:r>
              <a:rPr lang="en-US" sz="4000" dirty="0" smtClean="0"/>
              <a:t>McCain and Obama battled heavily in Pennsylvania, Ohio, Florida,</a:t>
            </a:r>
            <a:br>
              <a:rPr lang="en-US" sz="4000" dirty="0" smtClean="0"/>
            </a:br>
            <a:r>
              <a:rPr lang="en-US" sz="4000" dirty="0" smtClean="0"/>
              <a:t>Virginia, North Carolina (these became “battleground states”).</a:t>
            </a:r>
            <a:br>
              <a:rPr lang="en-US" sz="4000" dirty="0" smtClean="0"/>
            </a:br>
            <a:r>
              <a:rPr lang="en-US" sz="4000" dirty="0" smtClean="0"/>
              <a:t/>
            </a:r>
            <a:br>
              <a:rPr lang="en-US" sz="4000" dirty="0" smtClean="0"/>
            </a:br>
            <a:r>
              <a:rPr lang="en-US" sz="4000" dirty="0" smtClean="0"/>
              <a:t>But they did not campaign so strongly in Illinois, Texas, New York, California, etc.  Because those state were already largely decided.</a:t>
            </a:r>
            <a:r>
              <a:rPr lang="en-US" dirty="0" smtClean="0"/>
              <a:t/>
            </a:r>
            <a:br>
              <a:rPr lang="en-US" dirty="0" smtClean="0"/>
            </a:br>
            <a:r>
              <a:rPr lang="en-US" dirty="0" smtClean="0"/>
              <a:t/>
            </a:r>
            <a:br>
              <a:rPr lang="en-US" dirty="0" smtClean="0"/>
            </a:br>
            <a:endParaRPr lang="en-US" dirty="0"/>
          </a:p>
        </p:txBody>
      </p:sp>
      <p:sp>
        <p:nvSpPr>
          <p:cNvPr id="3" name="Slide Number Placeholder 2"/>
          <p:cNvSpPr>
            <a:spLocks noGrp="1"/>
          </p:cNvSpPr>
          <p:nvPr>
            <p:ph type="sldNum" sz="quarter" idx="12"/>
          </p:nvPr>
        </p:nvSpPr>
        <p:spPr/>
        <p:txBody>
          <a:bodyPr/>
          <a:lstStyle/>
          <a:p>
            <a:fld id="{19CFCAFF-E8E9-418C-ACD1-229A97EC562C}" type="slidenum">
              <a:rPr lang="en-US" smtClean="0"/>
              <a:pPr/>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228600"/>
            <a:ext cx="8763000" cy="6477000"/>
          </a:xfrm>
        </p:spPr>
        <p:txBody>
          <a:bodyPr/>
          <a:lstStyle/>
          <a:p>
            <a:r>
              <a:rPr lang="en-US" dirty="0" smtClean="0"/>
              <a:t>Political Awareness and Interest</a:t>
            </a:r>
            <a:br>
              <a:rPr lang="en-US" dirty="0" smtClean="0"/>
            </a:br>
            <a:r>
              <a:rPr lang="en-US" dirty="0" smtClean="0"/>
              <a:t/>
            </a:r>
            <a:br>
              <a:rPr lang="en-US" dirty="0" smtClean="0"/>
            </a:br>
            <a:r>
              <a:rPr lang="en-US" dirty="0" smtClean="0"/>
              <a:t>About 25% of our public is interested in politics most of the time (“attentive public”).  They vote in most elections, watch the news regularly and discuss politics with others.</a:t>
            </a:r>
            <a:br>
              <a:rPr lang="en-US" dirty="0" smtClean="0"/>
            </a:br>
            <a:endParaRPr lang="en-US" dirty="0"/>
          </a:p>
        </p:txBody>
      </p:sp>
      <p:sp>
        <p:nvSpPr>
          <p:cNvPr id="3" name="Slide Number Placeholder 2"/>
          <p:cNvSpPr>
            <a:spLocks noGrp="1"/>
          </p:cNvSpPr>
          <p:nvPr>
            <p:ph type="sldNum" sz="quarter" idx="12"/>
          </p:nvPr>
        </p:nvSpPr>
        <p:spPr/>
        <p:txBody>
          <a:bodyPr/>
          <a:lstStyle/>
          <a:p>
            <a:fld id="{19CFCAFF-E8E9-418C-ACD1-229A97EC562C}" type="slidenum">
              <a:rPr lang="en-US" smtClean="0"/>
              <a:pPr/>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228600"/>
            <a:ext cx="8763000" cy="6477000"/>
          </a:xfrm>
        </p:spPr>
        <p:txBody>
          <a:bodyPr/>
          <a:lstStyle/>
          <a:p>
            <a:r>
              <a:rPr lang="en-US" dirty="0" smtClean="0"/>
              <a:t>Public Opinion Defined:</a:t>
            </a:r>
            <a:br>
              <a:rPr lang="en-US" dirty="0" smtClean="0"/>
            </a:br>
            <a:r>
              <a:rPr lang="en-US" dirty="0" smtClean="0"/>
              <a:t/>
            </a:r>
            <a:br>
              <a:rPr lang="en-US" dirty="0" smtClean="0"/>
            </a:br>
            <a:r>
              <a:rPr lang="en-US" dirty="0" smtClean="0"/>
              <a:t>Individual preferences about a given issue, candidate, or institution within a specific population.</a:t>
            </a:r>
            <a:br>
              <a:rPr lang="en-US" dirty="0" smtClean="0"/>
            </a:br>
            <a:endParaRPr lang="en-US" dirty="0"/>
          </a:p>
        </p:txBody>
      </p:sp>
      <p:sp>
        <p:nvSpPr>
          <p:cNvPr id="3" name="Slide Number Placeholder 2"/>
          <p:cNvSpPr>
            <a:spLocks noGrp="1"/>
          </p:cNvSpPr>
          <p:nvPr>
            <p:ph type="sldNum" sz="quarter" idx="12"/>
          </p:nvPr>
        </p:nvSpPr>
        <p:spPr/>
        <p:txBody>
          <a:bodyPr/>
          <a:lstStyle/>
          <a:p>
            <a:fld id="{19CFCAFF-E8E9-418C-ACD1-229A97EC562C}" type="slidenum">
              <a:rPr lang="en-US" smtClean="0"/>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228600"/>
            <a:ext cx="8763000" cy="6477000"/>
          </a:xfrm>
        </p:spPr>
        <p:txBody>
          <a:bodyPr>
            <a:normAutofit fontScale="90000"/>
          </a:bodyPr>
          <a:lstStyle/>
          <a:p>
            <a:r>
              <a:rPr lang="en-US" dirty="0" smtClean="0"/>
              <a:t>Political Awareness and Interest</a:t>
            </a:r>
            <a:br>
              <a:rPr lang="en-US" dirty="0" smtClean="0"/>
            </a:br>
            <a:r>
              <a:rPr lang="en-US" dirty="0" smtClean="0"/>
              <a:t/>
            </a:r>
            <a:br>
              <a:rPr lang="en-US" dirty="0" smtClean="0"/>
            </a:br>
            <a:r>
              <a:rPr lang="en-US" dirty="0" smtClean="0"/>
              <a:t>About 1/3 (roughly 33%) of Americans are hardly interested in politics or not at all interested.</a:t>
            </a:r>
            <a:br>
              <a:rPr lang="en-US" dirty="0" smtClean="0"/>
            </a:br>
            <a:r>
              <a:rPr lang="en-US" dirty="0" smtClean="0"/>
              <a:t/>
            </a:r>
            <a:br>
              <a:rPr lang="en-US" dirty="0" smtClean="0"/>
            </a:br>
            <a:r>
              <a:rPr lang="en-US" dirty="0" smtClean="0"/>
              <a:t>40% of us are “part time citizens” (those that participate selectively in politics, such as in presidential elections only).</a:t>
            </a:r>
            <a:br>
              <a:rPr lang="en-US" dirty="0" smtClean="0"/>
            </a:br>
            <a:endParaRPr lang="en-US" dirty="0"/>
          </a:p>
        </p:txBody>
      </p:sp>
      <p:sp>
        <p:nvSpPr>
          <p:cNvPr id="3" name="Slide Number Placeholder 2"/>
          <p:cNvSpPr>
            <a:spLocks noGrp="1"/>
          </p:cNvSpPr>
          <p:nvPr>
            <p:ph type="sldNum" sz="quarter" idx="12"/>
          </p:nvPr>
        </p:nvSpPr>
        <p:spPr/>
        <p:txBody>
          <a:bodyPr/>
          <a:lstStyle/>
          <a:p>
            <a:fld id="{19CFCAFF-E8E9-418C-ACD1-229A97EC562C}" type="slidenum">
              <a:rPr lang="en-US" smtClean="0"/>
              <a:pPr/>
              <a:t>20</a:t>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228600"/>
            <a:ext cx="8763000" cy="6477000"/>
          </a:xfrm>
        </p:spPr>
        <p:txBody>
          <a:bodyPr>
            <a:normAutofit/>
          </a:bodyPr>
          <a:lstStyle/>
          <a:p>
            <a:r>
              <a:rPr lang="en-US" dirty="0" smtClean="0"/>
              <a:t/>
            </a:r>
            <a:br>
              <a:rPr lang="en-US" dirty="0" smtClean="0"/>
            </a:br>
            <a:r>
              <a:rPr lang="en-US" dirty="0" smtClean="0"/>
              <a:t/>
            </a:r>
            <a:br>
              <a:rPr lang="en-US" dirty="0" smtClean="0"/>
            </a:br>
            <a:r>
              <a:rPr lang="en-US" dirty="0" smtClean="0"/>
              <a:t>Voting Trends and Changes</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endParaRPr lang="en-US" dirty="0"/>
          </a:p>
        </p:txBody>
      </p:sp>
      <p:sp>
        <p:nvSpPr>
          <p:cNvPr id="3" name="Slide Number Placeholder 2"/>
          <p:cNvSpPr>
            <a:spLocks noGrp="1"/>
          </p:cNvSpPr>
          <p:nvPr>
            <p:ph type="sldNum" sz="quarter" idx="12"/>
          </p:nvPr>
        </p:nvSpPr>
        <p:spPr/>
        <p:txBody>
          <a:bodyPr/>
          <a:lstStyle/>
          <a:p>
            <a:fld id="{19CFCAFF-E8E9-418C-ACD1-229A97EC562C}" type="slidenum">
              <a:rPr lang="en-US" smtClean="0"/>
              <a:pPr/>
              <a:t>21</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228600"/>
            <a:ext cx="8763000" cy="6477000"/>
          </a:xfrm>
        </p:spPr>
        <p:txBody>
          <a:bodyPr/>
          <a:lstStyle/>
          <a:p>
            <a:r>
              <a:rPr lang="en-US" dirty="0" smtClean="0"/>
              <a:t/>
            </a:r>
            <a:br>
              <a:rPr lang="en-US" dirty="0" smtClean="0"/>
            </a:br>
            <a:endParaRPr lang="en-US" dirty="0"/>
          </a:p>
        </p:txBody>
      </p:sp>
      <p:sp>
        <p:nvSpPr>
          <p:cNvPr id="3" name="Slide Number Placeholder 2"/>
          <p:cNvSpPr>
            <a:spLocks noGrp="1"/>
          </p:cNvSpPr>
          <p:nvPr>
            <p:ph type="sldNum" sz="quarter" idx="12"/>
          </p:nvPr>
        </p:nvSpPr>
        <p:spPr/>
        <p:txBody>
          <a:bodyPr/>
          <a:lstStyle/>
          <a:p>
            <a:fld id="{19CFCAFF-E8E9-418C-ACD1-229A97EC562C}" type="slidenum">
              <a:rPr lang="en-US" smtClean="0"/>
              <a:pPr/>
              <a:t>22</a:t>
            </a:fld>
            <a:endParaRPr lang="en-US"/>
          </a:p>
        </p:txBody>
      </p:sp>
      <p:pic>
        <p:nvPicPr>
          <p:cNvPr id="1026" name="Picture 2" descr="C:\Users\My Computer\Pictures\Capture.JPG"/>
          <p:cNvPicPr>
            <a:picLocks noChangeAspect="1" noChangeArrowheads="1"/>
          </p:cNvPicPr>
          <p:nvPr/>
        </p:nvPicPr>
        <p:blipFill>
          <a:blip r:embed="rId2" cstate="print"/>
          <a:srcRect/>
          <a:stretch>
            <a:fillRect/>
          </a:stretch>
        </p:blipFill>
        <p:spPr bwMode="auto">
          <a:xfrm>
            <a:off x="201065" y="533400"/>
            <a:ext cx="8790535" cy="5734889"/>
          </a:xfrm>
          <a:prstGeom prst="rect">
            <a:avLst/>
          </a:prstGeom>
          <a:noFill/>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228600"/>
            <a:ext cx="8763000" cy="6477000"/>
          </a:xfrm>
        </p:spPr>
        <p:txBody>
          <a:bodyPr>
            <a:normAutofit fontScale="90000"/>
          </a:bodyPr>
          <a:lstStyle/>
          <a:p>
            <a:r>
              <a:rPr lang="en-US" sz="4000" dirty="0" smtClean="0"/>
              <a:t/>
            </a:r>
            <a:br>
              <a:rPr lang="en-US" sz="4000" dirty="0" smtClean="0"/>
            </a:br>
            <a:r>
              <a:rPr lang="en-US" sz="4000" dirty="0" smtClean="0"/>
              <a:t>Voting</a:t>
            </a:r>
            <a:br>
              <a:rPr lang="en-US" sz="4000" dirty="0" smtClean="0"/>
            </a:br>
            <a:r>
              <a:rPr lang="en-US" sz="4000" dirty="0" smtClean="0"/>
              <a:t/>
            </a:r>
            <a:br>
              <a:rPr lang="en-US" sz="4000" dirty="0" smtClean="0"/>
            </a:br>
            <a:r>
              <a:rPr lang="en-US" sz="4000" dirty="0" smtClean="0"/>
              <a:t>Voting trends have dropped notably since the 1800s.  Some political scientists attribute this to laws that establish voting requirements (voter registration, weekday voting, specific polling locations, photo ID at polling stations).  </a:t>
            </a:r>
            <a:br>
              <a:rPr lang="en-US" sz="4000" dirty="0" smtClean="0"/>
            </a:br>
            <a:r>
              <a:rPr lang="en-US" sz="4000" dirty="0" smtClean="0"/>
              <a:t/>
            </a:r>
            <a:br>
              <a:rPr lang="en-US" sz="4000" dirty="0" smtClean="0"/>
            </a:br>
            <a:r>
              <a:rPr lang="en-US" sz="4000" dirty="0" smtClean="0"/>
              <a:t>These laws are designed to curtail voting fraud, but some suspect that they negatively impact voting numbers.</a:t>
            </a:r>
            <a:r>
              <a:rPr lang="en-US" dirty="0" smtClean="0"/>
              <a:t/>
            </a:r>
            <a:br>
              <a:rPr lang="en-US" dirty="0" smtClean="0"/>
            </a:br>
            <a:r>
              <a:rPr lang="en-US" dirty="0" smtClean="0"/>
              <a:t/>
            </a:r>
            <a:br>
              <a:rPr lang="en-US" dirty="0" smtClean="0"/>
            </a:br>
            <a:endParaRPr lang="en-US" dirty="0"/>
          </a:p>
        </p:txBody>
      </p:sp>
      <p:sp>
        <p:nvSpPr>
          <p:cNvPr id="3" name="Slide Number Placeholder 2"/>
          <p:cNvSpPr>
            <a:spLocks noGrp="1"/>
          </p:cNvSpPr>
          <p:nvPr>
            <p:ph type="sldNum" sz="quarter" idx="12"/>
          </p:nvPr>
        </p:nvSpPr>
        <p:spPr/>
        <p:txBody>
          <a:bodyPr/>
          <a:lstStyle/>
          <a:p>
            <a:fld id="{19CFCAFF-E8E9-418C-ACD1-229A97EC562C}" type="slidenum">
              <a:rPr lang="en-US" smtClean="0"/>
              <a:pPr/>
              <a:t>23</a:t>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228600"/>
            <a:ext cx="8763000" cy="6477000"/>
          </a:xfrm>
        </p:spPr>
        <p:txBody>
          <a:bodyPr>
            <a:normAutofit/>
          </a:bodyPr>
          <a:lstStyle/>
          <a:p>
            <a:r>
              <a:rPr lang="en-US" sz="4000" dirty="0" smtClean="0"/>
              <a:t/>
            </a:r>
            <a:br>
              <a:rPr lang="en-US" sz="4000" dirty="0" smtClean="0"/>
            </a:br>
            <a:r>
              <a:rPr lang="en-US" sz="4000" dirty="0" smtClean="0"/>
              <a:t>Voting</a:t>
            </a:r>
            <a:br>
              <a:rPr lang="en-US" sz="4000" dirty="0" smtClean="0"/>
            </a:br>
            <a:r>
              <a:rPr lang="en-US" sz="4000" dirty="0" smtClean="0"/>
              <a:t/>
            </a:r>
            <a:br>
              <a:rPr lang="en-US" sz="4000" dirty="0" smtClean="0"/>
            </a:br>
            <a:r>
              <a:rPr lang="en-US" sz="4000" dirty="0" smtClean="0"/>
              <a:t>Absentee voting (voting by mail), early poll station voting, and e-voting in some states have had a marginal increase on the number of people who vote.</a:t>
            </a:r>
            <a:r>
              <a:rPr lang="en-US" dirty="0" smtClean="0"/>
              <a:t/>
            </a:r>
            <a:br>
              <a:rPr lang="en-US" dirty="0" smtClean="0"/>
            </a:br>
            <a:r>
              <a:rPr lang="en-US" dirty="0" smtClean="0"/>
              <a:t/>
            </a:r>
            <a:br>
              <a:rPr lang="en-US" dirty="0" smtClean="0"/>
            </a:br>
            <a:endParaRPr lang="en-US" dirty="0"/>
          </a:p>
        </p:txBody>
      </p:sp>
      <p:sp>
        <p:nvSpPr>
          <p:cNvPr id="3" name="Slide Number Placeholder 2"/>
          <p:cNvSpPr>
            <a:spLocks noGrp="1"/>
          </p:cNvSpPr>
          <p:nvPr>
            <p:ph type="sldNum" sz="quarter" idx="12"/>
          </p:nvPr>
        </p:nvSpPr>
        <p:spPr/>
        <p:txBody>
          <a:bodyPr/>
          <a:lstStyle/>
          <a:p>
            <a:fld id="{19CFCAFF-E8E9-418C-ACD1-229A97EC562C}" type="slidenum">
              <a:rPr lang="en-US" smtClean="0"/>
              <a:pPr/>
              <a:t>24</a:t>
            </a:fld>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228600"/>
            <a:ext cx="8763000" cy="6477000"/>
          </a:xfrm>
        </p:spPr>
        <p:txBody>
          <a:bodyPr>
            <a:normAutofit fontScale="90000"/>
          </a:bodyPr>
          <a:lstStyle/>
          <a:p>
            <a:r>
              <a:rPr lang="en-US" sz="3100" dirty="0" smtClean="0"/>
              <a:t/>
            </a:r>
            <a:br>
              <a:rPr lang="en-US" sz="3100" dirty="0" smtClean="0"/>
            </a:br>
            <a:r>
              <a:rPr lang="en-US" sz="3600" dirty="0" smtClean="0"/>
              <a:t/>
            </a:r>
            <a:br>
              <a:rPr lang="en-US" sz="3600" dirty="0" smtClean="0"/>
            </a:br>
            <a:r>
              <a:rPr lang="en-US" sz="3600" dirty="0" smtClean="0"/>
              <a:t>Election Terminology</a:t>
            </a:r>
            <a:br>
              <a:rPr lang="en-US" sz="3600" dirty="0" smtClean="0"/>
            </a:br>
            <a:r>
              <a:rPr lang="en-US" sz="3600" dirty="0" smtClean="0"/>
              <a:t/>
            </a:r>
            <a:br>
              <a:rPr lang="en-US" sz="3600" dirty="0" smtClean="0"/>
            </a:br>
            <a:r>
              <a:rPr lang="en-US" sz="3600" dirty="0" smtClean="0"/>
              <a:t>Primary Elections – Where parties determine their candidates for office.</a:t>
            </a:r>
            <a:br>
              <a:rPr lang="en-US" sz="3600" dirty="0" smtClean="0"/>
            </a:br>
            <a:r>
              <a:rPr lang="en-US" sz="3600" dirty="0" smtClean="0"/>
              <a:t/>
            </a:r>
            <a:br>
              <a:rPr lang="en-US" sz="3600" dirty="0" smtClean="0"/>
            </a:br>
            <a:r>
              <a:rPr lang="en-US" sz="3600" dirty="0" smtClean="0"/>
              <a:t>General Elections – Where people chose the among the final candidates.</a:t>
            </a:r>
            <a:br>
              <a:rPr lang="en-US" sz="3600" dirty="0" smtClean="0"/>
            </a:br>
            <a:r>
              <a:rPr lang="en-US" sz="3600" dirty="0" smtClean="0"/>
              <a:t/>
            </a:r>
            <a:br>
              <a:rPr lang="en-US" sz="3600" dirty="0" smtClean="0"/>
            </a:br>
            <a:r>
              <a:rPr lang="en-US" dirty="0" smtClean="0"/>
              <a:t/>
            </a:r>
            <a:br>
              <a:rPr lang="en-US" dirty="0" smtClean="0"/>
            </a:br>
            <a:endParaRPr lang="en-US" dirty="0"/>
          </a:p>
        </p:txBody>
      </p:sp>
      <p:sp>
        <p:nvSpPr>
          <p:cNvPr id="3" name="Slide Number Placeholder 2"/>
          <p:cNvSpPr>
            <a:spLocks noGrp="1"/>
          </p:cNvSpPr>
          <p:nvPr>
            <p:ph type="sldNum" sz="quarter" idx="12"/>
          </p:nvPr>
        </p:nvSpPr>
        <p:spPr/>
        <p:txBody>
          <a:bodyPr/>
          <a:lstStyle/>
          <a:p>
            <a:fld id="{19CFCAFF-E8E9-418C-ACD1-229A97EC562C}" type="slidenum">
              <a:rPr lang="en-US" smtClean="0"/>
              <a:pPr/>
              <a:t>25</a:t>
            </a:fld>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228600"/>
            <a:ext cx="8763000" cy="6477000"/>
          </a:xfrm>
        </p:spPr>
        <p:txBody>
          <a:bodyPr>
            <a:normAutofit fontScale="90000"/>
          </a:bodyPr>
          <a:lstStyle/>
          <a:p>
            <a:r>
              <a:rPr lang="en-US" sz="3100" dirty="0" smtClean="0"/>
              <a:t/>
            </a:r>
            <a:br>
              <a:rPr lang="en-US" sz="3100" dirty="0" smtClean="0"/>
            </a:br>
            <a:r>
              <a:rPr lang="en-US" sz="3100" dirty="0" smtClean="0"/>
              <a:t/>
            </a:r>
            <a:br>
              <a:rPr lang="en-US" sz="3100" dirty="0" smtClean="0"/>
            </a:br>
            <a:r>
              <a:rPr lang="en-US" sz="4000" dirty="0" smtClean="0"/>
              <a:t>Election Terminology</a:t>
            </a:r>
            <a:br>
              <a:rPr lang="en-US" sz="4000" dirty="0" smtClean="0"/>
            </a:br>
            <a:r>
              <a:rPr lang="en-US" sz="4000" dirty="0" smtClean="0"/>
              <a:t/>
            </a:r>
            <a:br>
              <a:rPr lang="en-US" sz="4000" dirty="0" smtClean="0"/>
            </a:br>
            <a:r>
              <a:rPr lang="en-US" sz="4000" dirty="0" smtClean="0"/>
              <a:t>Presidential Elections – Election held when presidential candidates are on the ballot.</a:t>
            </a:r>
            <a:br>
              <a:rPr lang="en-US" sz="4000" dirty="0" smtClean="0"/>
            </a:br>
            <a:r>
              <a:rPr lang="en-US" sz="4000" dirty="0" smtClean="0"/>
              <a:t/>
            </a:r>
            <a:br>
              <a:rPr lang="en-US" sz="4000" dirty="0" smtClean="0"/>
            </a:br>
            <a:r>
              <a:rPr lang="en-US" sz="4000" dirty="0" smtClean="0"/>
              <a:t>Midterm Elections – Elections held between presidential elections </a:t>
            </a:r>
            <a:r>
              <a:rPr lang="en-US" sz="4000" dirty="0" smtClean="0"/>
              <a:t>(example:  2002</a:t>
            </a:r>
            <a:r>
              <a:rPr lang="en-US" sz="4000" dirty="0" smtClean="0"/>
              <a:t>, 2006, 2010). </a:t>
            </a:r>
            <a:br>
              <a:rPr lang="en-US" sz="4000" dirty="0" smtClean="0"/>
            </a:br>
            <a:r>
              <a:rPr lang="en-US" sz="4000" dirty="0" smtClean="0"/>
              <a:t/>
            </a:r>
            <a:br>
              <a:rPr lang="en-US" sz="4000" dirty="0" smtClean="0"/>
            </a:br>
            <a:r>
              <a:rPr lang="en-US" sz="4000" dirty="0" smtClean="0"/>
              <a:t>Off Year Elections – Elections held in odd numbered years </a:t>
            </a:r>
            <a:r>
              <a:rPr lang="en-US" sz="4000" dirty="0" smtClean="0"/>
              <a:t>(example:  2009</a:t>
            </a:r>
            <a:r>
              <a:rPr lang="en-US" sz="4000" dirty="0" smtClean="0"/>
              <a:t>).  </a:t>
            </a:r>
            <a:r>
              <a:rPr lang="en-US" dirty="0" smtClean="0"/>
              <a:t/>
            </a:r>
            <a:br>
              <a:rPr lang="en-US" dirty="0" smtClean="0"/>
            </a:br>
            <a:r>
              <a:rPr lang="en-US" dirty="0" smtClean="0"/>
              <a:t/>
            </a:r>
            <a:br>
              <a:rPr lang="en-US" dirty="0" smtClean="0"/>
            </a:br>
            <a:endParaRPr lang="en-US" dirty="0"/>
          </a:p>
        </p:txBody>
      </p:sp>
      <p:sp>
        <p:nvSpPr>
          <p:cNvPr id="3" name="Slide Number Placeholder 2"/>
          <p:cNvSpPr>
            <a:spLocks noGrp="1"/>
          </p:cNvSpPr>
          <p:nvPr>
            <p:ph type="sldNum" sz="quarter" idx="12"/>
          </p:nvPr>
        </p:nvSpPr>
        <p:spPr/>
        <p:txBody>
          <a:bodyPr/>
          <a:lstStyle/>
          <a:p>
            <a:fld id="{19CFCAFF-E8E9-418C-ACD1-229A97EC562C}" type="slidenum">
              <a:rPr lang="en-US" smtClean="0"/>
              <a:pPr/>
              <a:t>26</a:t>
            </a:fld>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228600"/>
            <a:ext cx="8763000" cy="6477000"/>
          </a:xfrm>
        </p:spPr>
        <p:txBody>
          <a:bodyPr>
            <a:normAutofit fontScale="90000"/>
          </a:bodyPr>
          <a:lstStyle/>
          <a:p>
            <a:r>
              <a:rPr lang="en-US" sz="3100" dirty="0" smtClean="0"/>
              <a:t/>
            </a:r>
            <a:br>
              <a:rPr lang="en-US" sz="3100" dirty="0" smtClean="0"/>
            </a:br>
            <a:r>
              <a:rPr lang="en-US" sz="4000" dirty="0" smtClean="0"/>
              <a:t/>
            </a:r>
            <a:br>
              <a:rPr lang="en-US" sz="4000" dirty="0" smtClean="0"/>
            </a:br>
            <a:r>
              <a:rPr lang="en-US" sz="4000" dirty="0" smtClean="0"/>
              <a:t/>
            </a:r>
            <a:br>
              <a:rPr lang="en-US" sz="4000" dirty="0" smtClean="0"/>
            </a:br>
            <a:r>
              <a:rPr lang="en-US" sz="4000" dirty="0" smtClean="0"/>
              <a:t>Every Two Years:</a:t>
            </a:r>
            <a:r>
              <a:rPr lang="en-US" dirty="0" smtClean="0"/>
              <a:t/>
            </a:r>
            <a:br>
              <a:rPr lang="en-US" dirty="0" smtClean="0"/>
            </a:br>
            <a:r>
              <a:rPr lang="en-US" dirty="0" smtClean="0"/>
              <a:t/>
            </a:r>
            <a:br>
              <a:rPr lang="en-US" dirty="0" smtClean="0"/>
            </a:br>
            <a:r>
              <a:rPr lang="en-US" dirty="0" smtClean="0"/>
              <a:t>1/3 of Senate seats are elected.</a:t>
            </a:r>
            <a:br>
              <a:rPr lang="en-US" dirty="0" smtClean="0"/>
            </a:br>
            <a:r>
              <a:rPr lang="en-US" dirty="0" smtClean="0"/>
              <a:t>Every Representative seat is elected.</a:t>
            </a:r>
            <a:br>
              <a:rPr lang="en-US" dirty="0" smtClean="0"/>
            </a:br>
            <a:r>
              <a:rPr lang="en-US" dirty="0" smtClean="0"/>
              <a:t/>
            </a:r>
            <a:br>
              <a:rPr lang="en-US" dirty="0" smtClean="0"/>
            </a:br>
            <a:r>
              <a:rPr lang="en-US" dirty="0" smtClean="0"/>
              <a:t>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endParaRPr lang="en-US" dirty="0"/>
          </a:p>
        </p:txBody>
      </p:sp>
      <p:sp>
        <p:nvSpPr>
          <p:cNvPr id="3" name="Slide Number Placeholder 2"/>
          <p:cNvSpPr>
            <a:spLocks noGrp="1"/>
          </p:cNvSpPr>
          <p:nvPr>
            <p:ph type="sldNum" sz="quarter" idx="12"/>
          </p:nvPr>
        </p:nvSpPr>
        <p:spPr/>
        <p:txBody>
          <a:bodyPr/>
          <a:lstStyle/>
          <a:p>
            <a:fld id="{19CFCAFF-E8E9-418C-ACD1-229A97EC562C}" type="slidenum">
              <a:rPr lang="en-US" smtClean="0"/>
              <a:pPr/>
              <a:t>27</a:t>
            </a:fld>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228600"/>
            <a:ext cx="8763000" cy="6477000"/>
          </a:xfrm>
        </p:spPr>
        <p:txBody>
          <a:bodyPr>
            <a:normAutofit fontScale="90000"/>
          </a:bodyPr>
          <a:lstStyle/>
          <a:p>
            <a:r>
              <a:rPr lang="en-US" sz="3100" dirty="0" smtClean="0"/>
              <a:t/>
            </a:r>
            <a:br>
              <a:rPr lang="en-US" sz="3100" dirty="0" smtClean="0"/>
            </a:br>
            <a:r>
              <a:rPr lang="en-US" sz="3100" dirty="0" smtClean="0"/>
              <a:t/>
            </a:r>
            <a:br>
              <a:rPr lang="en-US" sz="3100" dirty="0" smtClean="0"/>
            </a:br>
            <a:r>
              <a:rPr lang="en-US" sz="3100" dirty="0" smtClean="0"/>
              <a:t/>
            </a:r>
            <a:br>
              <a:rPr lang="en-US" sz="3100" dirty="0" smtClean="0"/>
            </a:br>
            <a:r>
              <a:rPr lang="en-US" sz="3100" dirty="0" smtClean="0"/>
              <a:t/>
            </a:r>
            <a:br>
              <a:rPr lang="en-US" sz="3100" dirty="0" smtClean="0"/>
            </a:br>
            <a:r>
              <a:rPr lang="en-US" sz="4000" dirty="0" smtClean="0"/>
              <a:t>Trends in Voter Turnout</a:t>
            </a:r>
            <a:r>
              <a:rPr lang="en-US" dirty="0" smtClean="0"/>
              <a:t/>
            </a:r>
            <a:br>
              <a:rPr lang="en-US" dirty="0" smtClean="0"/>
            </a:br>
            <a:r>
              <a:rPr lang="en-US" dirty="0" smtClean="0"/>
              <a:t/>
            </a:r>
            <a:br>
              <a:rPr lang="en-US" dirty="0" smtClean="0"/>
            </a:br>
            <a:r>
              <a:rPr lang="en-US" dirty="0" smtClean="0"/>
              <a:t>Turnout is typically higher in general elections than in primary elections.</a:t>
            </a:r>
            <a:br>
              <a:rPr lang="en-US" dirty="0" smtClean="0"/>
            </a:br>
            <a:r>
              <a:rPr lang="en-US" dirty="0" smtClean="0"/>
              <a:t>  </a:t>
            </a:r>
            <a:br>
              <a:rPr lang="en-US" dirty="0" smtClean="0"/>
            </a:br>
            <a:r>
              <a:rPr lang="en-US" dirty="0" smtClean="0"/>
              <a:t>Turnout is higher in presidential elections versus midterm elections.</a:t>
            </a:r>
            <a:br>
              <a:rPr lang="en-US" dirty="0" smtClean="0"/>
            </a:br>
            <a:r>
              <a:rPr lang="en-US" dirty="0" smtClean="0"/>
              <a:t/>
            </a:r>
            <a:br>
              <a:rPr lang="en-US" dirty="0" smtClean="0"/>
            </a:br>
            <a:r>
              <a:rPr lang="en-US" dirty="0" smtClean="0"/>
              <a:t>Turnout is higher in midterm elections than in off year elections.</a:t>
            </a:r>
            <a:br>
              <a:rPr lang="en-US" dirty="0" smtClean="0"/>
            </a:br>
            <a:r>
              <a:rPr lang="en-US" dirty="0" smtClean="0"/>
              <a:t/>
            </a:r>
            <a:br>
              <a:rPr lang="en-US" dirty="0" smtClean="0"/>
            </a:br>
            <a:r>
              <a:rPr lang="en-US" dirty="0" smtClean="0"/>
              <a:t/>
            </a:r>
            <a:br>
              <a:rPr lang="en-US" dirty="0" smtClean="0"/>
            </a:br>
            <a:endParaRPr lang="en-US" dirty="0"/>
          </a:p>
        </p:txBody>
      </p:sp>
      <p:sp>
        <p:nvSpPr>
          <p:cNvPr id="3" name="Slide Number Placeholder 2"/>
          <p:cNvSpPr>
            <a:spLocks noGrp="1"/>
          </p:cNvSpPr>
          <p:nvPr>
            <p:ph type="sldNum" sz="quarter" idx="12"/>
          </p:nvPr>
        </p:nvSpPr>
        <p:spPr/>
        <p:txBody>
          <a:bodyPr/>
          <a:lstStyle/>
          <a:p>
            <a:fld id="{19CFCAFF-E8E9-418C-ACD1-229A97EC562C}" type="slidenum">
              <a:rPr lang="en-US" smtClean="0"/>
              <a:pPr/>
              <a:t>28</a:t>
            </a:fld>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228600"/>
            <a:ext cx="8763000" cy="6477000"/>
          </a:xfrm>
        </p:spPr>
        <p:txBody>
          <a:bodyPr>
            <a:normAutofit/>
          </a:bodyPr>
          <a:lstStyle/>
          <a:p>
            <a:r>
              <a:rPr lang="en-US" sz="3100" dirty="0" smtClean="0"/>
              <a:t/>
            </a:r>
            <a:br>
              <a:rPr lang="en-US" sz="3100" dirty="0" smtClean="0"/>
            </a:br>
            <a:r>
              <a:rPr lang="en-US" sz="3100" dirty="0" smtClean="0"/>
              <a:t/>
            </a:r>
            <a:br>
              <a:rPr lang="en-US" sz="3100" dirty="0" smtClean="0"/>
            </a:br>
            <a:r>
              <a:rPr lang="en-US" sz="3100" dirty="0" smtClean="0"/>
              <a:t/>
            </a:r>
            <a:br>
              <a:rPr lang="en-US" sz="3100" dirty="0" smtClean="0"/>
            </a:br>
            <a:r>
              <a:rPr lang="en-US" sz="3100" dirty="0" smtClean="0"/>
              <a:t/>
            </a:r>
            <a:br>
              <a:rPr lang="en-US" sz="3100" dirty="0" smtClean="0"/>
            </a:br>
            <a:r>
              <a:rPr lang="en-US" dirty="0" smtClean="0"/>
              <a:t/>
            </a:r>
            <a:br>
              <a:rPr lang="en-US" dirty="0" smtClean="0"/>
            </a:br>
            <a:r>
              <a:rPr lang="en-US" dirty="0" smtClean="0"/>
              <a:t/>
            </a:r>
            <a:br>
              <a:rPr lang="en-US" dirty="0" smtClean="0"/>
            </a:br>
            <a:r>
              <a:rPr lang="en-US" dirty="0" smtClean="0"/>
              <a:t/>
            </a:r>
            <a:br>
              <a:rPr lang="en-US" dirty="0" smtClean="0"/>
            </a:br>
            <a:endParaRPr lang="en-US" dirty="0"/>
          </a:p>
        </p:txBody>
      </p:sp>
      <p:sp>
        <p:nvSpPr>
          <p:cNvPr id="3" name="Slide Number Placeholder 2"/>
          <p:cNvSpPr>
            <a:spLocks noGrp="1"/>
          </p:cNvSpPr>
          <p:nvPr>
            <p:ph type="sldNum" sz="quarter" idx="12"/>
          </p:nvPr>
        </p:nvSpPr>
        <p:spPr/>
        <p:txBody>
          <a:bodyPr/>
          <a:lstStyle/>
          <a:p>
            <a:fld id="{19CFCAFF-E8E9-418C-ACD1-229A97EC562C}" type="slidenum">
              <a:rPr lang="en-US" smtClean="0"/>
              <a:pPr/>
              <a:t>29</a:t>
            </a:fld>
            <a:endParaRPr lang="en-US" dirty="0"/>
          </a:p>
        </p:txBody>
      </p:sp>
      <p:pic>
        <p:nvPicPr>
          <p:cNvPr id="6146" name="Picture 2" descr="C:\Documents and Settings\a007277\My Documents\My Pictures\voting_rates.jpg"/>
          <p:cNvPicPr>
            <a:picLocks noChangeAspect="1" noChangeArrowheads="1"/>
          </p:cNvPicPr>
          <p:nvPr/>
        </p:nvPicPr>
        <p:blipFill>
          <a:blip r:embed="rId2" cstate="print"/>
          <a:srcRect/>
          <a:stretch>
            <a:fillRect/>
          </a:stretch>
        </p:blipFill>
        <p:spPr bwMode="auto">
          <a:xfrm>
            <a:off x="220970" y="304800"/>
            <a:ext cx="8618230" cy="6019800"/>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228600"/>
            <a:ext cx="8763000" cy="6477000"/>
          </a:xfrm>
        </p:spPr>
        <p:txBody>
          <a:bodyPr/>
          <a:lstStyle/>
          <a:p>
            <a:r>
              <a:rPr lang="en-US" dirty="0" smtClean="0"/>
              <a:t>How Do We Gauge or Measure Public Opinion?  </a:t>
            </a:r>
            <a:br>
              <a:rPr lang="en-US" dirty="0" smtClean="0"/>
            </a:br>
            <a:r>
              <a:rPr lang="en-US" dirty="0" smtClean="0"/>
              <a:t/>
            </a:r>
            <a:br>
              <a:rPr lang="en-US" dirty="0" smtClean="0"/>
            </a:br>
            <a:r>
              <a:rPr lang="en-US" dirty="0" smtClean="0"/>
              <a:t>By Taking Public Opinion Polls or Surveys.</a:t>
            </a:r>
            <a:endParaRPr lang="en-US" dirty="0"/>
          </a:p>
        </p:txBody>
      </p:sp>
      <p:sp>
        <p:nvSpPr>
          <p:cNvPr id="3" name="Slide Number Placeholder 2"/>
          <p:cNvSpPr>
            <a:spLocks noGrp="1"/>
          </p:cNvSpPr>
          <p:nvPr>
            <p:ph type="sldNum" sz="quarter" idx="12"/>
          </p:nvPr>
        </p:nvSpPr>
        <p:spPr/>
        <p:txBody>
          <a:bodyPr/>
          <a:lstStyle/>
          <a:p>
            <a:fld id="{19CFCAFF-E8E9-418C-ACD1-229A97EC562C}" type="slidenum">
              <a:rPr lang="en-US" smtClean="0"/>
              <a:pPr/>
              <a:t>3</a:t>
            </a:fld>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228600"/>
            <a:ext cx="8763000" cy="6477000"/>
          </a:xfrm>
        </p:spPr>
        <p:txBody>
          <a:bodyPr>
            <a:normAutofit fontScale="90000"/>
          </a:bodyPr>
          <a:lstStyle/>
          <a:p>
            <a:r>
              <a:rPr lang="en-US" sz="3100" dirty="0" smtClean="0"/>
              <a:t/>
            </a:r>
            <a:br>
              <a:rPr lang="en-US" sz="3100" dirty="0" smtClean="0"/>
            </a:br>
            <a:r>
              <a:rPr lang="en-US" sz="3100" dirty="0" smtClean="0"/>
              <a:t/>
            </a:r>
            <a:br>
              <a:rPr lang="en-US" sz="3100" dirty="0" smtClean="0"/>
            </a:br>
            <a:r>
              <a:rPr lang="en-US" sz="3100" dirty="0" smtClean="0"/>
              <a:t/>
            </a:r>
            <a:br>
              <a:rPr lang="en-US" sz="3100" dirty="0" smtClean="0"/>
            </a:br>
            <a:r>
              <a:rPr lang="en-US" sz="3100" dirty="0" smtClean="0"/>
              <a:t/>
            </a:r>
            <a:br>
              <a:rPr lang="en-US" sz="3100" dirty="0" smtClean="0"/>
            </a:br>
            <a:r>
              <a:rPr lang="en-US" sz="3600" dirty="0" smtClean="0"/>
              <a:t>Trends in Voter Turnout</a:t>
            </a:r>
            <a:br>
              <a:rPr lang="en-US" sz="3600" dirty="0" smtClean="0"/>
            </a:br>
            <a:r>
              <a:rPr lang="en-US" sz="3600" dirty="0" smtClean="0"/>
              <a:t/>
            </a:r>
            <a:br>
              <a:rPr lang="en-US" sz="3600" dirty="0" smtClean="0"/>
            </a:br>
            <a:r>
              <a:rPr lang="en-US" sz="3600" dirty="0" smtClean="0"/>
              <a:t>1960 Presidential Election:  65% of eligible voters turned out.</a:t>
            </a:r>
            <a:br>
              <a:rPr lang="en-US" sz="3600" dirty="0" smtClean="0"/>
            </a:br>
            <a:r>
              <a:rPr lang="en-US" sz="3600" dirty="0" smtClean="0"/>
              <a:t/>
            </a:r>
            <a:br>
              <a:rPr lang="en-US" sz="3600" dirty="0" smtClean="0"/>
            </a:br>
            <a:r>
              <a:rPr lang="en-US" sz="3600" dirty="0" smtClean="0"/>
              <a:t>2004 Presidential Election:   60% of eligible voters.</a:t>
            </a:r>
            <a:br>
              <a:rPr lang="en-US" sz="3600" dirty="0" smtClean="0"/>
            </a:br>
            <a:r>
              <a:rPr lang="en-US" sz="3600" dirty="0" smtClean="0"/>
              <a:t>2008 Presidential Election:   ~61% turned out.</a:t>
            </a:r>
            <a:br>
              <a:rPr lang="en-US" sz="3600" dirty="0" smtClean="0"/>
            </a:br>
            <a:r>
              <a:rPr lang="en-US" sz="3600" dirty="0" smtClean="0"/>
              <a:t/>
            </a:r>
            <a:br>
              <a:rPr lang="en-US" sz="3600" dirty="0" smtClean="0"/>
            </a:br>
            <a:r>
              <a:rPr lang="en-US" sz="3600" dirty="0" smtClean="0"/>
              <a:t>1998 Midterm Election:  38% turned out.</a:t>
            </a:r>
            <a:br>
              <a:rPr lang="en-US" sz="3600" dirty="0" smtClean="0"/>
            </a:br>
            <a:r>
              <a:rPr lang="en-US" sz="3600" dirty="0" smtClean="0"/>
              <a:t>2002 Midterm Election:  39% turned out.</a:t>
            </a:r>
            <a:br>
              <a:rPr lang="en-US" sz="3600" dirty="0" smtClean="0"/>
            </a:br>
            <a:r>
              <a:rPr lang="en-US" sz="3600" dirty="0" smtClean="0"/>
              <a:t>2006 Midterm Election:  40% turned out.</a:t>
            </a:r>
            <a:br>
              <a:rPr lang="en-US" sz="3600" dirty="0" smtClean="0"/>
            </a:br>
            <a:r>
              <a:rPr lang="en-US" dirty="0" smtClean="0"/>
              <a:t/>
            </a:r>
            <a:br>
              <a:rPr lang="en-US" dirty="0" smtClean="0"/>
            </a:br>
            <a:r>
              <a:rPr lang="en-US" dirty="0" smtClean="0"/>
              <a:t/>
            </a:r>
            <a:br>
              <a:rPr lang="en-US" dirty="0" smtClean="0"/>
            </a:br>
            <a:endParaRPr lang="en-US" dirty="0"/>
          </a:p>
        </p:txBody>
      </p:sp>
      <p:sp>
        <p:nvSpPr>
          <p:cNvPr id="3" name="Slide Number Placeholder 2"/>
          <p:cNvSpPr>
            <a:spLocks noGrp="1"/>
          </p:cNvSpPr>
          <p:nvPr>
            <p:ph type="sldNum" sz="quarter" idx="12"/>
          </p:nvPr>
        </p:nvSpPr>
        <p:spPr/>
        <p:txBody>
          <a:bodyPr/>
          <a:lstStyle/>
          <a:p>
            <a:fld id="{19CFCAFF-E8E9-418C-ACD1-229A97EC562C}" type="slidenum">
              <a:rPr lang="en-US" smtClean="0"/>
              <a:pPr/>
              <a:t>30</a:t>
            </a:fld>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228600"/>
            <a:ext cx="8763000" cy="6477000"/>
          </a:xfrm>
        </p:spPr>
        <p:txBody>
          <a:bodyPr>
            <a:normAutofit/>
          </a:bodyPr>
          <a:lstStyle/>
          <a:p>
            <a:r>
              <a:rPr lang="en-US" sz="3100" dirty="0" smtClean="0"/>
              <a:t/>
            </a:r>
            <a:br>
              <a:rPr lang="en-US" sz="3100" dirty="0" smtClean="0"/>
            </a:br>
            <a:r>
              <a:rPr lang="en-US" sz="3100" dirty="0" smtClean="0"/>
              <a:t/>
            </a:r>
            <a:br>
              <a:rPr lang="en-US" sz="3100" dirty="0" smtClean="0"/>
            </a:br>
            <a:r>
              <a:rPr lang="en-US" sz="3100" dirty="0" smtClean="0"/>
              <a:t/>
            </a:r>
            <a:br>
              <a:rPr lang="en-US" sz="3100" dirty="0" smtClean="0"/>
            </a:br>
            <a:r>
              <a:rPr lang="en-US" sz="3100" dirty="0" smtClean="0"/>
              <a:t/>
            </a:r>
            <a:br>
              <a:rPr lang="en-US" sz="3100" dirty="0" smtClean="0"/>
            </a:br>
            <a:r>
              <a:rPr lang="en-US" sz="3600" dirty="0" smtClean="0"/>
              <a:t/>
            </a:r>
            <a:br>
              <a:rPr lang="en-US" sz="3600" dirty="0" smtClean="0"/>
            </a:br>
            <a:r>
              <a:rPr lang="en-US" dirty="0" smtClean="0"/>
              <a:t/>
            </a:r>
            <a:br>
              <a:rPr lang="en-US" dirty="0" smtClean="0"/>
            </a:br>
            <a:r>
              <a:rPr lang="en-US" dirty="0" smtClean="0"/>
              <a:t/>
            </a:r>
            <a:br>
              <a:rPr lang="en-US" dirty="0" smtClean="0"/>
            </a:br>
            <a:endParaRPr lang="en-US" dirty="0"/>
          </a:p>
        </p:txBody>
      </p:sp>
      <p:sp>
        <p:nvSpPr>
          <p:cNvPr id="3" name="Slide Number Placeholder 2"/>
          <p:cNvSpPr>
            <a:spLocks noGrp="1"/>
          </p:cNvSpPr>
          <p:nvPr>
            <p:ph type="sldNum" sz="quarter" idx="12"/>
          </p:nvPr>
        </p:nvSpPr>
        <p:spPr/>
        <p:txBody>
          <a:bodyPr/>
          <a:lstStyle/>
          <a:p>
            <a:fld id="{19CFCAFF-E8E9-418C-ACD1-229A97EC562C}" type="slidenum">
              <a:rPr lang="en-US" smtClean="0"/>
              <a:pPr/>
              <a:t>31</a:t>
            </a:fld>
            <a:endParaRPr lang="en-US" dirty="0"/>
          </a:p>
        </p:txBody>
      </p:sp>
      <p:pic>
        <p:nvPicPr>
          <p:cNvPr id="5122" name="Picture 2" descr="C:\Documents and Settings\a007277\My Documents\My Pictures\2010-04-08-McDonald-Turnout-Rates.png"/>
          <p:cNvPicPr>
            <a:picLocks noChangeAspect="1" noChangeArrowheads="1"/>
          </p:cNvPicPr>
          <p:nvPr/>
        </p:nvPicPr>
        <p:blipFill>
          <a:blip r:embed="rId2" cstate="print"/>
          <a:srcRect/>
          <a:stretch>
            <a:fillRect/>
          </a:stretch>
        </p:blipFill>
        <p:spPr bwMode="auto">
          <a:xfrm>
            <a:off x="149290" y="304800"/>
            <a:ext cx="8766110" cy="5818208"/>
          </a:xfrm>
          <a:prstGeom prst="rect">
            <a:avLst/>
          </a:prstGeom>
          <a:noFill/>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228600"/>
            <a:ext cx="8763000" cy="6477000"/>
          </a:xfrm>
        </p:spPr>
        <p:txBody>
          <a:bodyPr/>
          <a:lstStyle/>
          <a:p>
            <a:r>
              <a:rPr lang="en-US" dirty="0" smtClean="0"/>
              <a:t>Who Votes?</a:t>
            </a:r>
            <a:br>
              <a:rPr lang="en-US" dirty="0" smtClean="0"/>
            </a:br>
            <a:r>
              <a:rPr lang="en-US" dirty="0" smtClean="0"/>
              <a:t/>
            </a:r>
            <a:br>
              <a:rPr lang="en-US" dirty="0" smtClean="0"/>
            </a:br>
            <a:r>
              <a:rPr lang="en-US" sz="3600" dirty="0" smtClean="0"/>
              <a:t>Higher education = higher voting rates</a:t>
            </a:r>
            <a:br>
              <a:rPr lang="en-US" sz="3600" dirty="0" smtClean="0"/>
            </a:br>
            <a:r>
              <a:rPr lang="en-US" sz="3600" dirty="0" smtClean="0"/>
              <a:t>Older people vote more than younger people</a:t>
            </a:r>
            <a:br>
              <a:rPr lang="en-US" sz="3600" dirty="0" smtClean="0"/>
            </a:br>
            <a:r>
              <a:rPr lang="en-US" sz="3600" dirty="0" smtClean="0"/>
              <a:t>Women tend to vote more than men</a:t>
            </a:r>
            <a:br>
              <a:rPr lang="en-US" sz="3600" dirty="0" smtClean="0"/>
            </a:br>
            <a:r>
              <a:rPr lang="en-US" sz="3600" dirty="0" smtClean="0"/>
              <a:t>Wealthier tend to vote more than the poor</a:t>
            </a:r>
            <a:br>
              <a:rPr lang="en-US" sz="3600" dirty="0" smtClean="0"/>
            </a:br>
            <a:r>
              <a:rPr lang="en-US" sz="3600" dirty="0" smtClean="0"/>
              <a:t/>
            </a:r>
            <a:br>
              <a:rPr lang="en-US" sz="3600" dirty="0" smtClean="0"/>
            </a:br>
            <a:r>
              <a:rPr lang="en-US" sz="3600" dirty="0" smtClean="0"/>
              <a:t/>
            </a:r>
            <a:br>
              <a:rPr lang="en-US" sz="3600" dirty="0" smtClean="0"/>
            </a:br>
            <a:endParaRPr lang="en-US" sz="3600" dirty="0"/>
          </a:p>
        </p:txBody>
      </p:sp>
      <p:sp>
        <p:nvSpPr>
          <p:cNvPr id="3" name="Slide Number Placeholder 2"/>
          <p:cNvSpPr>
            <a:spLocks noGrp="1"/>
          </p:cNvSpPr>
          <p:nvPr>
            <p:ph type="sldNum" sz="quarter" idx="12"/>
          </p:nvPr>
        </p:nvSpPr>
        <p:spPr/>
        <p:txBody>
          <a:bodyPr/>
          <a:lstStyle/>
          <a:p>
            <a:fld id="{19CFCAFF-E8E9-418C-ACD1-229A97EC562C}" type="slidenum">
              <a:rPr lang="en-US" smtClean="0"/>
              <a:pPr/>
              <a:t>32</a:t>
            </a:fld>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228600"/>
            <a:ext cx="8763000" cy="6477000"/>
          </a:xfrm>
        </p:spPr>
        <p:txBody>
          <a:bodyPr>
            <a:normAutofit fontScale="90000"/>
          </a:bodyPr>
          <a:lstStyle/>
          <a:p>
            <a:r>
              <a:rPr lang="en-US" dirty="0" smtClean="0"/>
              <a:t>Nonvoting:</a:t>
            </a:r>
            <a:br>
              <a:rPr lang="en-US" dirty="0" smtClean="0"/>
            </a:br>
            <a:r>
              <a:rPr lang="en-US" dirty="0" smtClean="0"/>
              <a:t/>
            </a:r>
            <a:br>
              <a:rPr lang="en-US" dirty="0" smtClean="0"/>
            </a:br>
            <a:r>
              <a:rPr lang="en-US" sz="4000" dirty="0" smtClean="0"/>
              <a:t>About 40% of eligible voters do not vote.  Why?  More people than ever are eligible to vote (compared to our Country’s past history of excluding minorities from voting).</a:t>
            </a:r>
            <a:br>
              <a:rPr lang="en-US" sz="4000" dirty="0" smtClean="0"/>
            </a:br>
            <a:r>
              <a:rPr lang="en-US" sz="4000" dirty="0" smtClean="0"/>
              <a:t/>
            </a:r>
            <a:br>
              <a:rPr lang="en-US" sz="4000" dirty="0" smtClean="0"/>
            </a:br>
            <a:r>
              <a:rPr lang="en-US" sz="4000" dirty="0" smtClean="0"/>
              <a:t>Poll taxes and literacy tests have been ruled unconstitutional.</a:t>
            </a:r>
            <a:r>
              <a:rPr lang="en-US" dirty="0" smtClean="0"/>
              <a:t/>
            </a:r>
            <a:br>
              <a:rPr lang="en-US" dirty="0" smtClean="0"/>
            </a:br>
            <a:endParaRPr lang="en-US" dirty="0"/>
          </a:p>
        </p:txBody>
      </p:sp>
      <p:sp>
        <p:nvSpPr>
          <p:cNvPr id="3" name="Slide Number Placeholder 2"/>
          <p:cNvSpPr>
            <a:spLocks noGrp="1"/>
          </p:cNvSpPr>
          <p:nvPr>
            <p:ph type="sldNum" sz="quarter" idx="12"/>
          </p:nvPr>
        </p:nvSpPr>
        <p:spPr/>
        <p:txBody>
          <a:bodyPr/>
          <a:lstStyle/>
          <a:p>
            <a:fld id="{19CFCAFF-E8E9-418C-ACD1-229A97EC562C}" type="slidenum">
              <a:rPr lang="en-US" smtClean="0"/>
              <a:pPr/>
              <a:t>33</a:t>
            </a:fld>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228600"/>
            <a:ext cx="8763000" cy="6477000"/>
          </a:xfrm>
        </p:spPr>
        <p:txBody>
          <a:bodyPr/>
          <a:lstStyle/>
          <a:p>
            <a:r>
              <a:rPr lang="en-US" dirty="0" smtClean="0"/>
              <a:t/>
            </a:r>
            <a:br>
              <a:rPr lang="en-US" dirty="0" smtClean="0"/>
            </a:br>
            <a:endParaRPr lang="en-US" dirty="0"/>
          </a:p>
        </p:txBody>
      </p:sp>
      <p:sp>
        <p:nvSpPr>
          <p:cNvPr id="3" name="Slide Number Placeholder 2"/>
          <p:cNvSpPr>
            <a:spLocks noGrp="1"/>
          </p:cNvSpPr>
          <p:nvPr>
            <p:ph type="sldNum" sz="quarter" idx="12"/>
          </p:nvPr>
        </p:nvSpPr>
        <p:spPr/>
        <p:txBody>
          <a:bodyPr/>
          <a:lstStyle/>
          <a:p>
            <a:fld id="{19CFCAFF-E8E9-418C-ACD1-229A97EC562C}" type="slidenum">
              <a:rPr lang="en-US" smtClean="0"/>
              <a:pPr/>
              <a:t>34</a:t>
            </a:fld>
            <a:endParaRPr lang="en-US"/>
          </a:p>
        </p:txBody>
      </p:sp>
      <p:pic>
        <p:nvPicPr>
          <p:cNvPr id="2050" name="Picture 2" descr="C:\Users\My Computer\Pictures\Capturea.JPG"/>
          <p:cNvPicPr>
            <a:picLocks noChangeAspect="1" noChangeArrowheads="1"/>
          </p:cNvPicPr>
          <p:nvPr/>
        </p:nvPicPr>
        <p:blipFill>
          <a:blip r:embed="rId2" cstate="print"/>
          <a:srcRect/>
          <a:stretch>
            <a:fillRect/>
          </a:stretch>
        </p:blipFill>
        <p:spPr bwMode="auto">
          <a:xfrm>
            <a:off x="1752600" y="914400"/>
            <a:ext cx="5762625" cy="5018624"/>
          </a:xfrm>
          <a:prstGeom prst="rect">
            <a:avLst/>
          </a:prstGeom>
          <a:noFill/>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228600"/>
            <a:ext cx="8763000" cy="6477000"/>
          </a:xfrm>
        </p:spPr>
        <p:txBody>
          <a:bodyPr/>
          <a:lstStyle/>
          <a:p>
            <a:r>
              <a:rPr lang="en-US" dirty="0" smtClean="0"/>
              <a:t>How We Vote When We Do Vote</a:t>
            </a:r>
            <a:br>
              <a:rPr lang="en-US" dirty="0" smtClean="0"/>
            </a:br>
            <a:r>
              <a:rPr lang="en-US" dirty="0" smtClean="0"/>
              <a:t/>
            </a:r>
            <a:br>
              <a:rPr lang="en-US" dirty="0" smtClean="0"/>
            </a:br>
            <a:r>
              <a:rPr lang="en-US" dirty="0" smtClean="0"/>
              <a:t>Voting based on party identification</a:t>
            </a:r>
            <a:br>
              <a:rPr lang="en-US" dirty="0" smtClean="0"/>
            </a:br>
            <a:r>
              <a:rPr lang="en-US" dirty="0" smtClean="0"/>
              <a:t>Voting based on candidate appeal</a:t>
            </a:r>
            <a:br>
              <a:rPr lang="en-US" dirty="0" smtClean="0"/>
            </a:br>
            <a:r>
              <a:rPr lang="en-US" dirty="0" smtClean="0"/>
              <a:t>Voting based on the Issues</a:t>
            </a:r>
            <a:br>
              <a:rPr lang="en-US" dirty="0" smtClean="0"/>
            </a:br>
            <a:endParaRPr lang="en-US" dirty="0"/>
          </a:p>
        </p:txBody>
      </p:sp>
      <p:sp>
        <p:nvSpPr>
          <p:cNvPr id="3" name="Slide Number Placeholder 2"/>
          <p:cNvSpPr>
            <a:spLocks noGrp="1"/>
          </p:cNvSpPr>
          <p:nvPr>
            <p:ph type="sldNum" sz="quarter" idx="12"/>
          </p:nvPr>
        </p:nvSpPr>
        <p:spPr/>
        <p:txBody>
          <a:bodyPr/>
          <a:lstStyle/>
          <a:p>
            <a:fld id="{19CFCAFF-E8E9-418C-ACD1-229A97EC562C}" type="slidenum">
              <a:rPr lang="en-US" smtClean="0"/>
              <a:pPr/>
              <a:t>35</a:t>
            </a:fld>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228600"/>
            <a:ext cx="8763000" cy="6477000"/>
          </a:xfrm>
        </p:spPr>
        <p:txBody>
          <a:bodyPr/>
          <a:lstStyle/>
          <a:p>
            <a:r>
              <a:rPr lang="en-US" dirty="0" smtClean="0"/>
              <a:t>How We Vote When We Do Vote</a:t>
            </a:r>
            <a:br>
              <a:rPr lang="en-US" dirty="0" smtClean="0"/>
            </a:br>
            <a:r>
              <a:rPr lang="en-US" dirty="0" smtClean="0"/>
              <a:t/>
            </a:r>
            <a:br>
              <a:rPr lang="en-US" dirty="0" smtClean="0"/>
            </a:br>
            <a:r>
              <a:rPr lang="en-US" dirty="0" smtClean="0"/>
              <a:t>Voting based on party identification</a:t>
            </a:r>
            <a:br>
              <a:rPr lang="en-US" dirty="0" smtClean="0"/>
            </a:br>
            <a:r>
              <a:rPr lang="en-US" dirty="0" smtClean="0"/>
              <a:t/>
            </a:r>
            <a:br>
              <a:rPr lang="en-US" dirty="0" smtClean="0"/>
            </a:br>
            <a:r>
              <a:rPr lang="en-US" dirty="0" smtClean="0"/>
              <a:t>We tend to vote for a particular candidate because of their party affiliation (i.e., they belong to the party that we prefer).</a:t>
            </a:r>
            <a:br>
              <a:rPr lang="en-US" dirty="0" smtClean="0"/>
            </a:br>
            <a:endParaRPr lang="en-US" dirty="0"/>
          </a:p>
        </p:txBody>
      </p:sp>
      <p:sp>
        <p:nvSpPr>
          <p:cNvPr id="3" name="Slide Number Placeholder 2"/>
          <p:cNvSpPr>
            <a:spLocks noGrp="1"/>
          </p:cNvSpPr>
          <p:nvPr>
            <p:ph type="sldNum" sz="quarter" idx="12"/>
          </p:nvPr>
        </p:nvSpPr>
        <p:spPr/>
        <p:txBody>
          <a:bodyPr/>
          <a:lstStyle/>
          <a:p>
            <a:fld id="{19CFCAFF-E8E9-418C-ACD1-229A97EC562C}" type="slidenum">
              <a:rPr lang="en-US" smtClean="0"/>
              <a:pPr/>
              <a:t>36</a:t>
            </a:fld>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228600"/>
            <a:ext cx="8763000" cy="6477000"/>
          </a:xfrm>
        </p:spPr>
        <p:txBody>
          <a:bodyPr>
            <a:normAutofit fontScale="90000"/>
          </a:bodyPr>
          <a:lstStyle/>
          <a:p>
            <a:r>
              <a:rPr lang="en-US" dirty="0" smtClean="0"/>
              <a:t>How We Vote When We Do Vote</a:t>
            </a:r>
            <a:br>
              <a:rPr lang="en-US" dirty="0" smtClean="0"/>
            </a:br>
            <a:r>
              <a:rPr lang="en-US" dirty="0" smtClean="0"/>
              <a:t/>
            </a:r>
            <a:br>
              <a:rPr lang="en-US" dirty="0" smtClean="0"/>
            </a:br>
            <a:r>
              <a:rPr lang="en-US" dirty="0" smtClean="0"/>
              <a:t>Voting based on candidate appeal</a:t>
            </a:r>
            <a:br>
              <a:rPr lang="en-US" dirty="0" smtClean="0"/>
            </a:br>
            <a:r>
              <a:rPr lang="en-US" dirty="0" smtClean="0"/>
              <a:t/>
            </a:r>
            <a:br>
              <a:rPr lang="en-US" dirty="0" smtClean="0"/>
            </a:br>
            <a:r>
              <a:rPr lang="en-US" dirty="0" smtClean="0"/>
              <a:t>Our tendency to vote for a candidate because we find them or their beliefs appealing (their personality, their values, their religious affiliation, their competency, their integrity, etc.).</a:t>
            </a:r>
            <a:br>
              <a:rPr lang="en-US" dirty="0" smtClean="0"/>
            </a:br>
            <a:endParaRPr lang="en-US" dirty="0"/>
          </a:p>
        </p:txBody>
      </p:sp>
      <p:sp>
        <p:nvSpPr>
          <p:cNvPr id="3" name="Slide Number Placeholder 2"/>
          <p:cNvSpPr>
            <a:spLocks noGrp="1"/>
          </p:cNvSpPr>
          <p:nvPr>
            <p:ph type="sldNum" sz="quarter" idx="12"/>
          </p:nvPr>
        </p:nvSpPr>
        <p:spPr/>
        <p:txBody>
          <a:bodyPr/>
          <a:lstStyle/>
          <a:p>
            <a:fld id="{19CFCAFF-E8E9-418C-ACD1-229A97EC562C}" type="slidenum">
              <a:rPr lang="en-US" smtClean="0"/>
              <a:pPr/>
              <a:t>37</a:t>
            </a:fld>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228600"/>
            <a:ext cx="8763000" cy="6477000"/>
          </a:xfrm>
        </p:spPr>
        <p:txBody>
          <a:bodyPr/>
          <a:lstStyle/>
          <a:p>
            <a:r>
              <a:rPr lang="en-US" dirty="0" smtClean="0"/>
              <a:t>How We Vote When We Do Vote</a:t>
            </a:r>
            <a:br>
              <a:rPr lang="en-US" dirty="0" smtClean="0"/>
            </a:br>
            <a:r>
              <a:rPr lang="en-US" dirty="0" smtClean="0"/>
              <a:t/>
            </a:r>
            <a:br>
              <a:rPr lang="en-US" dirty="0" smtClean="0"/>
            </a:br>
            <a:r>
              <a:rPr lang="en-US" dirty="0" smtClean="0"/>
              <a:t>Voting based on the Issues</a:t>
            </a:r>
            <a:br>
              <a:rPr lang="en-US" dirty="0" smtClean="0"/>
            </a:br>
            <a:r>
              <a:rPr lang="en-US" dirty="0" smtClean="0"/>
              <a:t/>
            </a:r>
            <a:br>
              <a:rPr lang="en-US" dirty="0" smtClean="0"/>
            </a:br>
            <a:r>
              <a:rPr lang="en-US" dirty="0" smtClean="0"/>
              <a:t>When we vote for a candidate because of their stance on certain issues (abortion, gun control, taxes, gay marriage, etc.).</a:t>
            </a:r>
            <a:br>
              <a:rPr lang="en-US" dirty="0" smtClean="0"/>
            </a:br>
            <a:endParaRPr lang="en-US" dirty="0"/>
          </a:p>
        </p:txBody>
      </p:sp>
      <p:sp>
        <p:nvSpPr>
          <p:cNvPr id="3" name="Slide Number Placeholder 2"/>
          <p:cNvSpPr>
            <a:spLocks noGrp="1"/>
          </p:cNvSpPr>
          <p:nvPr>
            <p:ph type="sldNum" sz="quarter" idx="12"/>
          </p:nvPr>
        </p:nvSpPr>
        <p:spPr/>
        <p:txBody>
          <a:bodyPr/>
          <a:lstStyle/>
          <a:p>
            <a:fld id="{19CFCAFF-E8E9-418C-ACD1-229A97EC562C}" type="slidenum">
              <a:rPr lang="en-US" smtClean="0"/>
              <a:pPr/>
              <a:t>38</a:t>
            </a:fld>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228600"/>
            <a:ext cx="8763000" cy="6477000"/>
          </a:xfrm>
        </p:spPr>
        <p:txBody>
          <a:bodyPr/>
          <a:lstStyle/>
          <a:p>
            <a:r>
              <a:rPr lang="en-US" dirty="0" smtClean="0"/>
              <a:t>Prospective Issue Voting:</a:t>
            </a:r>
            <a:br>
              <a:rPr lang="en-US" dirty="0" smtClean="0"/>
            </a:br>
            <a:r>
              <a:rPr lang="en-US" dirty="0" smtClean="0"/>
              <a:t/>
            </a:r>
            <a:br>
              <a:rPr lang="en-US" dirty="0" smtClean="0"/>
            </a:br>
            <a:r>
              <a:rPr lang="en-US" dirty="0" smtClean="0"/>
              <a:t>When we vote for a candidate based on what that person promises to do about a particular issue if elected.</a:t>
            </a:r>
            <a:br>
              <a:rPr lang="en-US" dirty="0" smtClean="0"/>
            </a:br>
            <a:endParaRPr lang="en-US" dirty="0"/>
          </a:p>
        </p:txBody>
      </p:sp>
      <p:sp>
        <p:nvSpPr>
          <p:cNvPr id="3" name="Slide Number Placeholder 2"/>
          <p:cNvSpPr>
            <a:spLocks noGrp="1"/>
          </p:cNvSpPr>
          <p:nvPr>
            <p:ph type="sldNum" sz="quarter" idx="12"/>
          </p:nvPr>
        </p:nvSpPr>
        <p:spPr/>
        <p:txBody>
          <a:bodyPr/>
          <a:lstStyle/>
          <a:p>
            <a:fld id="{19CFCAFF-E8E9-418C-ACD1-229A97EC562C}" type="slidenum">
              <a:rPr lang="en-US" smtClean="0"/>
              <a:pPr/>
              <a:t>39</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228600"/>
            <a:ext cx="8763000" cy="6477000"/>
          </a:xfrm>
        </p:spPr>
        <p:txBody>
          <a:bodyPr/>
          <a:lstStyle/>
          <a:p>
            <a:r>
              <a:rPr lang="en-US" dirty="0" smtClean="0"/>
              <a:t>When researchers take a public opinion poll they use some form of random sampling (where every individual has an ascertainable and equal chance of being selected).</a:t>
            </a:r>
            <a:br>
              <a:rPr lang="en-US" dirty="0" smtClean="0"/>
            </a:br>
            <a:endParaRPr lang="en-US" dirty="0"/>
          </a:p>
        </p:txBody>
      </p:sp>
      <p:sp>
        <p:nvSpPr>
          <p:cNvPr id="3" name="Slide Number Placeholder 2"/>
          <p:cNvSpPr>
            <a:spLocks noGrp="1"/>
          </p:cNvSpPr>
          <p:nvPr>
            <p:ph type="sldNum" sz="quarter" idx="12"/>
          </p:nvPr>
        </p:nvSpPr>
        <p:spPr/>
        <p:txBody>
          <a:bodyPr/>
          <a:lstStyle/>
          <a:p>
            <a:fld id="{19CFCAFF-E8E9-418C-ACD1-229A97EC562C}" type="slidenum">
              <a:rPr lang="en-US" smtClean="0"/>
              <a:pPr/>
              <a:t>4</a:t>
            </a:fld>
            <a:endParaRPr 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228600"/>
            <a:ext cx="8763000" cy="6477000"/>
          </a:xfrm>
        </p:spPr>
        <p:txBody>
          <a:bodyPr>
            <a:normAutofit/>
          </a:bodyPr>
          <a:lstStyle/>
          <a:p>
            <a:r>
              <a:rPr lang="en-US" dirty="0" smtClean="0"/>
              <a:t>Retrospective Issue Voting:</a:t>
            </a:r>
            <a:br>
              <a:rPr lang="en-US" dirty="0" smtClean="0"/>
            </a:br>
            <a:r>
              <a:rPr lang="en-US" dirty="0" smtClean="0"/>
              <a:t/>
            </a:r>
            <a:br>
              <a:rPr lang="en-US" dirty="0" smtClean="0"/>
            </a:br>
            <a:r>
              <a:rPr lang="en-US" dirty="0" smtClean="0"/>
              <a:t>When we vote on a candidate (or even their party) based on their records on certain issues.  That is, punishing candidates for performing poorly.  Also, rewarding them for having performed well.</a:t>
            </a:r>
            <a:br>
              <a:rPr lang="en-US" dirty="0" smtClean="0"/>
            </a:br>
            <a:r>
              <a:rPr lang="en-US" dirty="0" smtClean="0"/>
              <a:t>  </a:t>
            </a:r>
            <a:endParaRPr lang="en-US" dirty="0"/>
          </a:p>
        </p:txBody>
      </p:sp>
      <p:sp>
        <p:nvSpPr>
          <p:cNvPr id="3" name="Slide Number Placeholder 2"/>
          <p:cNvSpPr>
            <a:spLocks noGrp="1"/>
          </p:cNvSpPr>
          <p:nvPr>
            <p:ph type="sldNum" sz="quarter" idx="12"/>
          </p:nvPr>
        </p:nvSpPr>
        <p:spPr/>
        <p:txBody>
          <a:bodyPr/>
          <a:lstStyle/>
          <a:p>
            <a:fld id="{19CFCAFF-E8E9-418C-ACD1-229A97EC562C}" type="slidenum">
              <a:rPr lang="en-US" smtClean="0"/>
              <a:pPr/>
              <a:t>40</a:t>
            </a:fld>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228600"/>
            <a:ext cx="8763000" cy="6477000"/>
          </a:xfrm>
        </p:spPr>
        <p:txBody>
          <a:bodyPr>
            <a:normAutofit/>
          </a:bodyPr>
          <a:lstStyle/>
          <a:p>
            <a:r>
              <a:rPr lang="en-US" dirty="0" smtClean="0"/>
              <a:t>Retrospective Issue Voting:</a:t>
            </a:r>
            <a:br>
              <a:rPr lang="en-US" dirty="0" smtClean="0"/>
            </a:br>
            <a:r>
              <a:rPr lang="en-US" dirty="0" smtClean="0"/>
              <a:t/>
            </a:r>
            <a:br>
              <a:rPr lang="en-US" dirty="0" smtClean="0"/>
            </a:br>
            <a:r>
              <a:rPr lang="en-US" dirty="0" smtClean="0"/>
              <a:t>Poor Economy = Outside party gains Congressional seats.</a:t>
            </a:r>
            <a:br>
              <a:rPr lang="en-US" dirty="0" smtClean="0"/>
            </a:br>
            <a:r>
              <a:rPr lang="en-US" dirty="0" smtClean="0"/>
              <a:t/>
            </a:r>
            <a:br>
              <a:rPr lang="en-US" dirty="0" smtClean="0"/>
            </a:br>
            <a:r>
              <a:rPr lang="en-US" dirty="0" smtClean="0"/>
              <a:t>Good Economy = Inside party retains or gains Congressional seats.</a:t>
            </a:r>
            <a:br>
              <a:rPr lang="en-US" dirty="0" smtClean="0"/>
            </a:br>
            <a:r>
              <a:rPr lang="en-US" dirty="0" smtClean="0"/>
              <a:t>  </a:t>
            </a:r>
            <a:endParaRPr lang="en-US" dirty="0"/>
          </a:p>
        </p:txBody>
      </p:sp>
      <p:sp>
        <p:nvSpPr>
          <p:cNvPr id="3" name="Slide Number Placeholder 2"/>
          <p:cNvSpPr>
            <a:spLocks noGrp="1"/>
          </p:cNvSpPr>
          <p:nvPr>
            <p:ph type="sldNum" sz="quarter" idx="12"/>
          </p:nvPr>
        </p:nvSpPr>
        <p:spPr/>
        <p:txBody>
          <a:bodyPr/>
          <a:lstStyle/>
          <a:p>
            <a:fld id="{19CFCAFF-E8E9-418C-ACD1-229A97EC562C}" type="slidenum">
              <a:rPr lang="en-US" smtClean="0"/>
              <a:pPr/>
              <a:t>41</a:t>
            </a:fld>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228600"/>
            <a:ext cx="8763000" cy="6477000"/>
          </a:xfrm>
        </p:spPr>
        <p:txBody>
          <a:bodyPr>
            <a:normAutofit/>
          </a:bodyPr>
          <a:lstStyle/>
          <a:p>
            <a:r>
              <a:rPr lang="en-US" dirty="0" smtClean="0"/>
              <a:t>Retrospective Issue Voting:</a:t>
            </a:r>
            <a:br>
              <a:rPr lang="en-US" dirty="0" smtClean="0"/>
            </a:br>
            <a:r>
              <a:rPr lang="en-US" dirty="0" smtClean="0"/>
              <a:t/>
            </a:r>
            <a:br>
              <a:rPr lang="en-US" dirty="0" smtClean="0"/>
            </a:br>
            <a:r>
              <a:rPr lang="en-US" dirty="0" smtClean="0"/>
              <a:t>Voters tend to vote against the party in power when they (the voters) feel that they are not doing well financially.  </a:t>
            </a:r>
            <a:br>
              <a:rPr lang="en-US" dirty="0" smtClean="0"/>
            </a:br>
            <a:r>
              <a:rPr lang="en-US" dirty="0" smtClean="0"/>
              <a:t>  </a:t>
            </a:r>
            <a:endParaRPr lang="en-US" dirty="0"/>
          </a:p>
        </p:txBody>
      </p:sp>
      <p:sp>
        <p:nvSpPr>
          <p:cNvPr id="3" name="Slide Number Placeholder 2"/>
          <p:cNvSpPr>
            <a:spLocks noGrp="1"/>
          </p:cNvSpPr>
          <p:nvPr>
            <p:ph type="sldNum" sz="quarter" idx="12"/>
          </p:nvPr>
        </p:nvSpPr>
        <p:spPr/>
        <p:txBody>
          <a:bodyPr/>
          <a:lstStyle/>
          <a:p>
            <a:fld id="{19CFCAFF-E8E9-418C-ACD1-229A97EC562C}" type="slidenum">
              <a:rPr lang="en-US" smtClean="0"/>
              <a:pPr/>
              <a:t>42</a:t>
            </a:fld>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228600"/>
            <a:ext cx="8763000" cy="6477000"/>
          </a:xfrm>
        </p:spPr>
        <p:txBody>
          <a:bodyPr>
            <a:normAutofit fontScale="90000"/>
          </a:bodyPr>
          <a:lstStyle/>
          <a:p>
            <a:r>
              <a:rPr lang="en-US" sz="4000" dirty="0" smtClean="0"/>
              <a:t>Counting the Votes</a:t>
            </a:r>
            <a:br>
              <a:rPr lang="en-US" sz="4000" dirty="0" smtClean="0"/>
            </a:br>
            <a:r>
              <a:rPr lang="en-US" sz="4000" dirty="0" smtClean="0"/>
              <a:t/>
            </a:r>
            <a:br>
              <a:rPr lang="en-US" sz="4000" dirty="0" smtClean="0"/>
            </a:br>
            <a:r>
              <a:rPr lang="en-US" sz="4000" dirty="0" smtClean="0"/>
              <a:t>Each state (by way of the Secretary of State) is in charge of how elections are conducted (electronic polling versus punch cards; absentee voting, e-voting, etc.).   States have a lot of freedom in regulating how and where their citizens vote (so long as the state’s rules or laws do not offend the Constitution or federal laws on voting).</a:t>
            </a:r>
            <a:r>
              <a:rPr lang="en-US" dirty="0" smtClean="0"/>
              <a:t/>
            </a:r>
            <a:br>
              <a:rPr lang="en-US" dirty="0" smtClean="0"/>
            </a:br>
            <a:endParaRPr lang="en-US" dirty="0"/>
          </a:p>
        </p:txBody>
      </p:sp>
      <p:sp>
        <p:nvSpPr>
          <p:cNvPr id="3" name="Slide Number Placeholder 2"/>
          <p:cNvSpPr>
            <a:spLocks noGrp="1"/>
          </p:cNvSpPr>
          <p:nvPr>
            <p:ph type="sldNum" sz="quarter" idx="12"/>
          </p:nvPr>
        </p:nvSpPr>
        <p:spPr/>
        <p:txBody>
          <a:bodyPr/>
          <a:lstStyle/>
          <a:p>
            <a:fld id="{19CFCAFF-E8E9-418C-ACD1-229A97EC562C}" type="slidenum">
              <a:rPr lang="en-US" smtClean="0"/>
              <a:pPr/>
              <a:t>43</a:t>
            </a:fld>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228600"/>
            <a:ext cx="8763000" cy="6477000"/>
          </a:xfrm>
        </p:spPr>
        <p:txBody>
          <a:bodyPr>
            <a:normAutofit/>
          </a:bodyPr>
          <a:lstStyle/>
          <a:p>
            <a:r>
              <a:rPr lang="en-US" sz="4000" dirty="0" smtClean="0"/>
              <a:t> Counting the Votes</a:t>
            </a:r>
            <a:br>
              <a:rPr lang="en-US" sz="4000" dirty="0" smtClean="0"/>
            </a:br>
            <a:r>
              <a:rPr lang="en-US" sz="4000" dirty="0" smtClean="0"/>
              <a:t/>
            </a:r>
            <a:br>
              <a:rPr lang="en-US" sz="4000" dirty="0" smtClean="0"/>
            </a:br>
            <a:r>
              <a:rPr lang="en-US" sz="4000" dirty="0" smtClean="0"/>
              <a:t>Additionally, voting methods can vary from county-to-county, and district-to- district within states, depending on how the voting system is structured by that state’s constitution.</a:t>
            </a:r>
            <a:r>
              <a:rPr lang="en-US" dirty="0" smtClean="0"/>
              <a:t/>
            </a:r>
            <a:br>
              <a:rPr lang="en-US" dirty="0" smtClean="0"/>
            </a:br>
            <a:endParaRPr lang="en-US" dirty="0"/>
          </a:p>
        </p:txBody>
      </p:sp>
      <p:sp>
        <p:nvSpPr>
          <p:cNvPr id="3" name="Slide Number Placeholder 2"/>
          <p:cNvSpPr>
            <a:spLocks noGrp="1"/>
          </p:cNvSpPr>
          <p:nvPr>
            <p:ph type="sldNum" sz="quarter" idx="12"/>
          </p:nvPr>
        </p:nvSpPr>
        <p:spPr/>
        <p:txBody>
          <a:bodyPr/>
          <a:lstStyle/>
          <a:p>
            <a:fld id="{19CFCAFF-E8E9-418C-ACD1-229A97EC562C}" type="slidenum">
              <a:rPr lang="en-US" smtClean="0"/>
              <a:pPr/>
              <a:t>44</a:t>
            </a:fld>
            <a:endParaRPr 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228600"/>
            <a:ext cx="8763000" cy="6477000"/>
          </a:xfrm>
        </p:spPr>
        <p:txBody>
          <a:bodyPr/>
          <a:lstStyle/>
          <a:p>
            <a:r>
              <a:rPr lang="en-US" dirty="0" smtClean="0"/>
              <a:t>The End.</a:t>
            </a:r>
            <a:br>
              <a:rPr lang="en-US" dirty="0" smtClean="0"/>
            </a:br>
            <a:endParaRPr lang="en-US" dirty="0"/>
          </a:p>
        </p:txBody>
      </p:sp>
      <p:sp>
        <p:nvSpPr>
          <p:cNvPr id="3" name="Slide Number Placeholder 2"/>
          <p:cNvSpPr>
            <a:spLocks noGrp="1"/>
          </p:cNvSpPr>
          <p:nvPr>
            <p:ph type="sldNum" sz="quarter" idx="12"/>
          </p:nvPr>
        </p:nvSpPr>
        <p:spPr/>
        <p:txBody>
          <a:bodyPr/>
          <a:lstStyle/>
          <a:p>
            <a:fld id="{19CFCAFF-E8E9-418C-ACD1-229A97EC562C}" type="slidenum">
              <a:rPr lang="en-US" smtClean="0"/>
              <a:pPr/>
              <a:t>45</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228600"/>
            <a:ext cx="8763000" cy="6477000"/>
          </a:xfrm>
        </p:spPr>
        <p:txBody>
          <a:bodyPr/>
          <a:lstStyle/>
          <a:p>
            <a:r>
              <a:rPr lang="en-US" dirty="0" smtClean="0"/>
              <a:t>Errors in Opinion Polls or Surveys:</a:t>
            </a:r>
            <a:br>
              <a:rPr lang="en-US" dirty="0" smtClean="0"/>
            </a:br>
            <a:r>
              <a:rPr lang="en-US" dirty="0" smtClean="0"/>
              <a:t/>
            </a:r>
            <a:br>
              <a:rPr lang="en-US" dirty="0" smtClean="0"/>
            </a:br>
            <a:r>
              <a:rPr lang="en-US" dirty="0" smtClean="0"/>
              <a:t>In order to be accurate, a survey’s population must be safeguarded against the calculation of erroneous factors.</a:t>
            </a:r>
            <a:br>
              <a:rPr lang="en-US" dirty="0" smtClean="0"/>
            </a:br>
            <a:endParaRPr lang="en-US" dirty="0"/>
          </a:p>
        </p:txBody>
      </p:sp>
      <p:sp>
        <p:nvSpPr>
          <p:cNvPr id="3" name="Slide Number Placeholder 2"/>
          <p:cNvSpPr>
            <a:spLocks noGrp="1"/>
          </p:cNvSpPr>
          <p:nvPr>
            <p:ph type="sldNum" sz="quarter" idx="12"/>
          </p:nvPr>
        </p:nvSpPr>
        <p:spPr/>
        <p:txBody>
          <a:bodyPr/>
          <a:lstStyle/>
          <a:p>
            <a:fld id="{19CFCAFF-E8E9-418C-ACD1-229A97EC562C}" type="slidenum">
              <a:rPr lang="en-US" smtClean="0"/>
              <a:pPr/>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228600"/>
            <a:ext cx="8763000" cy="6477000"/>
          </a:xfrm>
        </p:spPr>
        <p:txBody>
          <a:bodyPr>
            <a:normAutofit fontScale="90000"/>
          </a:bodyPr>
          <a:lstStyle/>
          <a:p>
            <a:r>
              <a:rPr lang="en-US" dirty="0" smtClean="0"/>
              <a:t>An opinion poll or survey must be representative of a population.  Otherwise erroneously data will result.</a:t>
            </a:r>
            <a:br>
              <a:rPr lang="en-US" dirty="0" smtClean="0"/>
            </a:br>
            <a:r>
              <a:rPr lang="en-US" dirty="0" smtClean="0"/>
              <a:t/>
            </a:r>
            <a:br>
              <a:rPr lang="en-US" dirty="0" smtClean="0"/>
            </a:br>
            <a:r>
              <a:rPr lang="en-US" dirty="0" smtClean="0"/>
              <a:t>A survey of only college students, of only suburban residents, of only retirees, etc., will lead to incorrect conclusions.</a:t>
            </a:r>
            <a:br>
              <a:rPr lang="en-US" dirty="0" smtClean="0"/>
            </a:br>
            <a:endParaRPr lang="en-US" dirty="0"/>
          </a:p>
        </p:txBody>
      </p:sp>
      <p:sp>
        <p:nvSpPr>
          <p:cNvPr id="3" name="Slide Number Placeholder 2"/>
          <p:cNvSpPr>
            <a:spLocks noGrp="1"/>
          </p:cNvSpPr>
          <p:nvPr>
            <p:ph type="sldNum" sz="quarter" idx="12"/>
          </p:nvPr>
        </p:nvSpPr>
        <p:spPr/>
        <p:txBody>
          <a:bodyPr/>
          <a:lstStyle/>
          <a:p>
            <a:fld id="{19CFCAFF-E8E9-418C-ACD1-229A97EC562C}" type="slidenum">
              <a:rPr lang="en-US" smtClean="0"/>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228600"/>
            <a:ext cx="8763000" cy="6477000"/>
          </a:xfrm>
        </p:spPr>
        <p:txBody>
          <a:bodyPr/>
          <a:lstStyle/>
          <a:p>
            <a:r>
              <a:rPr lang="en-US" dirty="0" smtClean="0"/>
              <a:t>Exit Polls are Traditionally Accurate:</a:t>
            </a:r>
            <a:br>
              <a:rPr lang="en-US" dirty="0" smtClean="0"/>
            </a:br>
            <a:r>
              <a:rPr lang="en-US" dirty="0" smtClean="0"/>
              <a:t/>
            </a:r>
            <a:br>
              <a:rPr lang="en-US" dirty="0" smtClean="0"/>
            </a:br>
            <a:r>
              <a:rPr lang="en-US" dirty="0" smtClean="0"/>
              <a:t>Asking people questions when they leave the polling stations.</a:t>
            </a:r>
            <a:br>
              <a:rPr lang="en-US" dirty="0" smtClean="0"/>
            </a:br>
            <a:endParaRPr lang="en-US" dirty="0"/>
          </a:p>
        </p:txBody>
      </p:sp>
      <p:sp>
        <p:nvSpPr>
          <p:cNvPr id="3" name="Slide Number Placeholder 2"/>
          <p:cNvSpPr>
            <a:spLocks noGrp="1"/>
          </p:cNvSpPr>
          <p:nvPr>
            <p:ph type="sldNum" sz="quarter" idx="12"/>
          </p:nvPr>
        </p:nvSpPr>
        <p:spPr/>
        <p:txBody>
          <a:bodyPr/>
          <a:lstStyle/>
          <a:p>
            <a:fld id="{19CFCAFF-E8E9-418C-ACD1-229A97EC562C}" type="slidenum">
              <a:rPr lang="en-US" smtClean="0"/>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228600"/>
            <a:ext cx="8763000" cy="6477000"/>
          </a:xfrm>
        </p:spPr>
        <p:txBody>
          <a:bodyPr/>
          <a:lstStyle/>
          <a:p>
            <a:r>
              <a:rPr lang="en-US" dirty="0" smtClean="0"/>
              <a:t>Margin of Error</a:t>
            </a:r>
            <a:br>
              <a:rPr lang="en-US" dirty="0" smtClean="0"/>
            </a:br>
            <a:r>
              <a:rPr lang="en-US" dirty="0" smtClean="0"/>
              <a:t/>
            </a:r>
            <a:br>
              <a:rPr lang="en-US" dirty="0" smtClean="0"/>
            </a:br>
            <a:r>
              <a:rPr lang="en-US" u="sng" dirty="0" smtClean="0"/>
              <a:t>Every</a:t>
            </a:r>
            <a:r>
              <a:rPr lang="en-US" dirty="0" smtClean="0"/>
              <a:t> poll or survey has a margin of error (a probable percentage that the date is inaccurate).  Usually +/- 3% per 1,000 people polled.</a:t>
            </a:r>
            <a:br>
              <a:rPr lang="en-US" dirty="0" smtClean="0"/>
            </a:br>
            <a:endParaRPr lang="en-US" dirty="0"/>
          </a:p>
        </p:txBody>
      </p:sp>
      <p:sp>
        <p:nvSpPr>
          <p:cNvPr id="3" name="Slide Number Placeholder 2"/>
          <p:cNvSpPr>
            <a:spLocks noGrp="1"/>
          </p:cNvSpPr>
          <p:nvPr>
            <p:ph type="sldNum" sz="quarter" idx="12"/>
          </p:nvPr>
        </p:nvSpPr>
        <p:spPr/>
        <p:txBody>
          <a:bodyPr/>
          <a:lstStyle/>
          <a:p>
            <a:fld id="{19CFCAFF-E8E9-418C-ACD1-229A97EC562C}" type="slidenum">
              <a:rPr lang="en-US" smtClean="0"/>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228600"/>
            <a:ext cx="8763000" cy="6477000"/>
          </a:xfrm>
        </p:spPr>
        <p:txBody>
          <a:bodyPr/>
          <a:lstStyle/>
          <a:p>
            <a:r>
              <a:rPr lang="en-US" dirty="0" smtClean="0"/>
              <a:t>Example of 3</a:t>
            </a:r>
            <a:r>
              <a:rPr lang="en-US" dirty="0" smtClean="0"/>
              <a:t>% Margin of Error:</a:t>
            </a:r>
            <a:br>
              <a:rPr lang="en-US" dirty="0" smtClean="0"/>
            </a:br>
            <a:r>
              <a:rPr lang="en-US" dirty="0" smtClean="0"/>
              <a:t/>
            </a:r>
            <a:br>
              <a:rPr lang="en-US" dirty="0" smtClean="0"/>
            </a:br>
            <a:r>
              <a:rPr lang="en-US" dirty="0" smtClean="0"/>
              <a:t>Candidate A:   24%  (21% - 27%)</a:t>
            </a:r>
            <a:br>
              <a:rPr lang="en-US" dirty="0" smtClean="0"/>
            </a:br>
            <a:r>
              <a:rPr lang="en-US" dirty="0" smtClean="0"/>
              <a:t>Candidate B:   18%  (15% - 21%)</a:t>
            </a:r>
            <a:br>
              <a:rPr lang="en-US" dirty="0" smtClean="0"/>
            </a:br>
            <a:r>
              <a:rPr lang="en-US" dirty="0" smtClean="0"/>
              <a:t>Candidate C:   22%  (19% - 25%)</a:t>
            </a:r>
            <a:br>
              <a:rPr lang="en-US" dirty="0" smtClean="0"/>
            </a:br>
            <a:endParaRPr lang="en-US" dirty="0"/>
          </a:p>
        </p:txBody>
      </p:sp>
      <p:sp>
        <p:nvSpPr>
          <p:cNvPr id="3" name="Slide Number Placeholder 2"/>
          <p:cNvSpPr>
            <a:spLocks noGrp="1"/>
          </p:cNvSpPr>
          <p:nvPr>
            <p:ph type="sldNum" sz="quarter" idx="12"/>
          </p:nvPr>
        </p:nvSpPr>
        <p:spPr/>
        <p:txBody>
          <a:bodyPr/>
          <a:lstStyle/>
          <a:p>
            <a:fld id="{19CFCAFF-E8E9-418C-ACD1-229A97EC562C}" type="slidenum">
              <a:rPr lang="en-US" smtClean="0"/>
              <a:pPr/>
              <a:t>9</a:t>
            </a:fld>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1529</TotalTime>
  <Words>231</Words>
  <Application>Microsoft Office PowerPoint</Application>
  <PresentationFormat>On-screen Show (4:3)</PresentationFormat>
  <Paragraphs>90</Paragraphs>
  <Slides>45</Slides>
  <Notes>0</Notes>
  <HiddenSlides>0</HiddenSlides>
  <MMClips>0</MMClips>
  <ScaleCrop>false</ScaleCrop>
  <HeadingPairs>
    <vt:vector size="4" baseType="variant">
      <vt:variant>
        <vt:lpstr>Theme</vt:lpstr>
      </vt:variant>
      <vt:variant>
        <vt:i4>1</vt:i4>
      </vt:variant>
      <vt:variant>
        <vt:lpstr>Slide Titles</vt:lpstr>
      </vt:variant>
      <vt:variant>
        <vt:i4>45</vt:i4>
      </vt:variant>
    </vt:vector>
  </HeadingPairs>
  <TitlesOfParts>
    <vt:vector size="46" baseType="lpstr">
      <vt:lpstr>Office Theme</vt:lpstr>
      <vt:lpstr>Chapter 8  Public Opinion, Participation, and Voting </vt:lpstr>
      <vt:lpstr>Public Opinion Defined:  Individual preferences about a given issue, candidate, or institution within a specific population. </vt:lpstr>
      <vt:lpstr>How Do We Gauge or Measure Public Opinion?    By Taking Public Opinion Polls or Surveys.</vt:lpstr>
      <vt:lpstr>When researchers take a public opinion poll they use some form of random sampling (where every individual has an ascertainable and equal chance of being selected). </vt:lpstr>
      <vt:lpstr>Errors in Opinion Polls or Surveys:  In order to be accurate, a survey’s population must be safeguarded against the calculation of erroneous factors. </vt:lpstr>
      <vt:lpstr>An opinion poll or survey must be representative of a population.  Otherwise erroneously data will result.  A survey of only college students, of only suburban residents, of only retirees, etc., will lead to incorrect conclusions. </vt:lpstr>
      <vt:lpstr>Exit Polls are Traditionally Accurate:  Asking people questions when they leave the polling stations. </vt:lpstr>
      <vt:lpstr>Margin of Error  Every poll or survey has a margin of error (a probable percentage that the date is inaccurate).  Usually +/- 3% per 1,000 people polled. </vt:lpstr>
      <vt:lpstr>Example of 3% Margin of Error:  Candidate A:   24%  (21% - 27%) Candidate B:   18%  (15% - 21%) Candidate C:   22%  (19% - 25%) </vt:lpstr>
      <vt:lpstr>Some Polling Terminology:  Panel Survey:  Asking the same people questions over a period of time in order to track changes in opinion.  Consensus:  When a majority of the people polled agree on an issue.  Polarization:  When a majority of the people polled strongly disagree on an issue. </vt:lpstr>
      <vt:lpstr>Some Polling Terminology:  Intensity:  The degree to which people feel strongly about any given topic.  Latency:  An opinion about something that isn’t yet expressed, typically until the issue manifests itself.  Salience:  The degree to which a particular issue is relevant to someone (the price of gas, food and energy were “salient” issues in the 2008 elections). </vt:lpstr>
      <vt:lpstr>From Where Do We Get Our Political Views?  Political Socialization is the term used by most political scientists to describe the process in which we develop our political beliefs and values. </vt:lpstr>
      <vt:lpstr>Political Socialization Includes:  Family, Schools, Church, Mass Media, Friends, Co-Workers, our Ethnic Makeup and Backgrounds, etc. </vt:lpstr>
      <vt:lpstr>Selective Exposure:  Our innate tendency to choose the news sources that typically comports with our already established beliefs. </vt:lpstr>
      <vt:lpstr>Political Stability and Political Change  Traditionally we as humans are slow to change what we believe politically.  Our political beliefs tends to be strongly rooted in our family (and other) backgrounds, and are thus typically stable over time. </vt:lpstr>
      <vt:lpstr>Political Stability and Political Change  Harsh, life-changing events can shift those traditionally strong beliefs.  Occurrences such as losing a job, going to war, worsening economic conditions, etc., can and often do alter a person’s political beliefs. </vt:lpstr>
      <vt:lpstr> How Public Opinion Affects Public Policy  Typically politicians observe and adhere to the general consensus of the people.  Politicians tend to pay attention to and shape policy around public opinion.  Why?  Politicians care about being reelected.  </vt:lpstr>
      <vt:lpstr>  Polling Data Shapes the Campaign Trail:  McCain and Obama battled heavily in Pennsylvania, Ohio, Florida, Virginia, North Carolina (these became “battleground states”).  But they did not campaign so strongly in Illinois, Texas, New York, California, etc.  Because those state were already largely decided.  </vt:lpstr>
      <vt:lpstr>Political Awareness and Interest  About 25% of our public is interested in politics most of the time (“attentive public”).  They vote in most elections, watch the news regularly and discuss politics with others. </vt:lpstr>
      <vt:lpstr>Political Awareness and Interest  About 1/3 (roughly 33%) of Americans are hardly interested in politics or not at all interested.  40% of us are “part time citizens” (those that participate selectively in politics, such as in presidential elections only). </vt:lpstr>
      <vt:lpstr>  Voting Trends and Changes    </vt:lpstr>
      <vt:lpstr> </vt:lpstr>
      <vt:lpstr> Voting  Voting trends have dropped notably since the 1800s.  Some political scientists attribute this to laws that establish voting requirements (voter registration, weekday voting, specific polling locations, photo ID at polling stations).    These laws are designed to curtail voting fraud, but some suspect that they negatively impact voting numbers.  </vt:lpstr>
      <vt:lpstr> Voting  Absentee voting (voting by mail), early poll station voting, and e-voting in some states have had a marginal increase on the number of people who vote.  </vt:lpstr>
      <vt:lpstr>  Election Terminology  Primary Elections – Where parties determine their candidates for office.  General Elections – Where people chose the among the final candidates.   </vt:lpstr>
      <vt:lpstr>  Election Terminology  Presidential Elections – Election held when presidential candidates are on the ballot.  Midterm Elections – Elections held between presidential elections (example:  2002, 2006, 2010).   Off Year Elections – Elections held in odd numbered years (example:  2009).    </vt:lpstr>
      <vt:lpstr>   Every Two Years:  1/3 of Senate seats are elected. Every Representative seat is elected.        </vt:lpstr>
      <vt:lpstr>    Trends in Voter Turnout  Turnout is typically higher in general elections than in primary elections.    Turnout is higher in presidential elections versus midterm elections.  Turnout is higher in midterm elections than in off year elections.   </vt:lpstr>
      <vt:lpstr>       </vt:lpstr>
      <vt:lpstr>    Trends in Voter Turnout  1960 Presidential Election:  65% of eligible voters turned out.  2004 Presidential Election:   60% of eligible voters. 2008 Presidential Election:   ~61% turned out.  1998 Midterm Election:  38% turned out. 2002 Midterm Election:  39% turned out. 2006 Midterm Election:  40% turned out.   </vt:lpstr>
      <vt:lpstr>       </vt:lpstr>
      <vt:lpstr>Who Votes?  Higher education = higher voting rates Older people vote more than younger people Women tend to vote more than men Wealthier tend to vote more than the poor   </vt:lpstr>
      <vt:lpstr>Nonvoting:  About 40% of eligible voters do not vote.  Why?  More people than ever are eligible to vote (compared to our Country’s past history of excluding minorities from voting).  Poll taxes and literacy tests have been ruled unconstitutional. </vt:lpstr>
      <vt:lpstr> </vt:lpstr>
      <vt:lpstr>How We Vote When We Do Vote  Voting based on party identification Voting based on candidate appeal Voting based on the Issues </vt:lpstr>
      <vt:lpstr>How We Vote When We Do Vote  Voting based on party identification  We tend to vote for a particular candidate because of their party affiliation (i.e., they belong to the party that we prefer). </vt:lpstr>
      <vt:lpstr>How We Vote When We Do Vote  Voting based on candidate appeal  Our tendency to vote for a candidate because we find them or their beliefs appealing (their personality, their values, their religious affiliation, their competency, their integrity, etc.). </vt:lpstr>
      <vt:lpstr>How We Vote When We Do Vote  Voting based on the Issues  When we vote for a candidate because of their stance on certain issues (abortion, gun control, taxes, gay marriage, etc.). </vt:lpstr>
      <vt:lpstr>Prospective Issue Voting:  When we vote for a candidate based on what that person promises to do about a particular issue if elected. </vt:lpstr>
      <vt:lpstr>Retrospective Issue Voting:  When we vote on a candidate (or even their party) based on their records on certain issues.  That is, punishing candidates for performing poorly.  Also, rewarding them for having performed well.   </vt:lpstr>
      <vt:lpstr>Retrospective Issue Voting:  Poor Economy = Outside party gains Congressional seats.  Good Economy = Inside party retains or gains Congressional seats.   </vt:lpstr>
      <vt:lpstr>Retrospective Issue Voting:  Voters tend to vote against the party in power when they (the voters) feel that they are not doing well financially.     </vt:lpstr>
      <vt:lpstr>Counting the Votes  Each state (by way of the Secretary of State) is in charge of how elections are conducted (electronic polling versus punch cards; absentee voting, e-voting, etc.).   States have a lot of freedom in regulating how and where their citizens vote (so long as the state’s rules or laws do not offend the Constitution or federal laws on voting). </vt:lpstr>
      <vt:lpstr> Counting the Votes  Additionally, voting methods can vary from county-to-county, and district-to- district within states, depending on how the voting system is structured by that state’s constitution. </vt:lpstr>
      <vt:lpstr>The End.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American Federal Government September 14, 2010  Chapters 5 and 6</dc:title>
  <dc:creator>My Computer</dc:creator>
  <cp:lastModifiedBy>My Computer</cp:lastModifiedBy>
  <cp:revision>179</cp:revision>
  <dcterms:created xsi:type="dcterms:W3CDTF">2010-09-09T19:42:55Z</dcterms:created>
  <dcterms:modified xsi:type="dcterms:W3CDTF">2011-08-15T18:25:08Z</dcterms:modified>
</cp:coreProperties>
</file>