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8"/>
  </p:notesMasterIdLst>
  <p:sldIdLst>
    <p:sldId id="364" r:id="rId2"/>
    <p:sldId id="257" r:id="rId3"/>
    <p:sldId id="258" r:id="rId4"/>
    <p:sldId id="291" r:id="rId5"/>
    <p:sldId id="259" r:id="rId6"/>
    <p:sldId id="292" r:id="rId7"/>
    <p:sldId id="280" r:id="rId8"/>
    <p:sldId id="281" r:id="rId9"/>
    <p:sldId id="282" r:id="rId10"/>
    <p:sldId id="283" r:id="rId11"/>
    <p:sldId id="284" r:id="rId12"/>
    <p:sldId id="285" r:id="rId13"/>
    <p:sldId id="286" r:id="rId14"/>
    <p:sldId id="357" r:id="rId15"/>
    <p:sldId id="287" r:id="rId16"/>
    <p:sldId id="288" r:id="rId17"/>
    <p:sldId id="289" r:id="rId18"/>
    <p:sldId id="290" r:id="rId19"/>
    <p:sldId id="293" r:id="rId20"/>
    <p:sldId id="294" r:id="rId21"/>
    <p:sldId id="295" r:id="rId22"/>
    <p:sldId id="296" r:id="rId23"/>
    <p:sldId id="298" r:id="rId24"/>
    <p:sldId id="299" r:id="rId25"/>
    <p:sldId id="300" r:id="rId26"/>
    <p:sldId id="301" r:id="rId27"/>
    <p:sldId id="302" r:id="rId28"/>
    <p:sldId id="303" r:id="rId29"/>
    <p:sldId id="304" r:id="rId30"/>
    <p:sldId id="306" r:id="rId31"/>
    <p:sldId id="307" r:id="rId32"/>
    <p:sldId id="308" r:id="rId33"/>
    <p:sldId id="309" r:id="rId34"/>
    <p:sldId id="311" r:id="rId35"/>
    <p:sldId id="310" r:id="rId36"/>
    <p:sldId id="312" r:id="rId37"/>
    <p:sldId id="313" r:id="rId38"/>
    <p:sldId id="314" r:id="rId39"/>
    <p:sldId id="315" r:id="rId40"/>
    <p:sldId id="316" r:id="rId41"/>
    <p:sldId id="317" r:id="rId42"/>
    <p:sldId id="318" r:id="rId43"/>
    <p:sldId id="319" r:id="rId44"/>
    <p:sldId id="320" r:id="rId45"/>
    <p:sldId id="321" r:id="rId46"/>
    <p:sldId id="36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FABBC-8E8E-4180-AB00-C8859DCD7A63}" type="datetimeFigureOut">
              <a:rPr lang="en-US" smtClean="0"/>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B835F-8632-4AE1-8FC6-FBA3051283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8EE540-CD76-43A1-AE19-C3EDE378B6E3}"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08191-F304-4625-B855-89B475F53149}"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3BD2B6-815F-453D-8DB3-1168344EFBD9}"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1CAC2-4FBE-4899-B417-CE96D83B69DC}"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4C720-D6F6-48C3-8023-CC66AE61B5D7}" type="datetime1">
              <a:rPr lang="en-US" smtClean="0"/>
              <a:pPr/>
              <a:t>8/15/2011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C0EF6-4735-45C6-8B2C-B43F15B5E894}"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34693-2B1C-4FCD-AA75-06E51107A969}" type="datetime1">
              <a:rPr lang="en-US" smtClean="0"/>
              <a:pPr/>
              <a:t>8/15/2011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8D86A-570C-4BF5-B8D5-FC28C356BA64}" type="datetime1">
              <a:rPr lang="en-US" smtClean="0"/>
              <a:pPr/>
              <a:t>8/15/2011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F786D-53E1-47C5-8B19-A489725BEB23}" type="datetime1">
              <a:rPr lang="en-US" smtClean="0"/>
              <a:pPr/>
              <a:t>8/15/2011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62592-9FCB-46B3-AB12-E3EACE9770E8}"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D7BD1-CC83-484A-846C-2E331C4F5496}" type="datetime1">
              <a:rPr lang="en-US" smtClean="0"/>
              <a:pPr/>
              <a:t>8/15/2011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0E80B-A41D-42FD-A4D0-5751D8DC07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D93D-E071-4B6A-92CD-25EE964C377C}" type="datetime1">
              <a:rPr lang="en-US" smtClean="0"/>
              <a:pPr/>
              <a:t>8/15/2011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0E80B-A41D-42FD-A4D0-5751D8DC07A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
            </a:r>
            <a:br>
              <a:rPr lang="en-US" dirty="0" smtClean="0"/>
            </a:br>
            <a:r>
              <a:rPr lang="en-US" smtClean="0"/>
              <a:t/>
            </a:r>
            <a:br>
              <a:rPr lang="en-US" smtClean="0"/>
            </a:br>
            <a:r>
              <a:rPr lang="en-US" smtClean="0"/>
              <a:t/>
            </a:r>
            <a:br>
              <a:rPr lang="en-US" smtClean="0"/>
            </a:br>
            <a:r>
              <a:rPr lang="en-US" smtClean="0"/>
              <a:t/>
            </a:r>
            <a:br>
              <a:rPr lang="en-US" smtClean="0"/>
            </a:br>
            <a:r>
              <a:rPr lang="en-US" smtClean="0"/>
              <a:t>Chapter  </a:t>
            </a:r>
            <a:r>
              <a:rPr lang="en-US" dirty="0" smtClean="0"/>
              <a:t>1</a:t>
            </a:r>
            <a:br>
              <a:rPr lang="en-US" dirty="0" smtClean="0"/>
            </a:br>
            <a:r>
              <a:rPr lang="en-US" dirty="0" smtClean="0"/>
              <a:t>Constitutional Democracy</a:t>
            </a:r>
            <a:br>
              <a:rPr lang="en-US" dirty="0" smtClean="0"/>
            </a:br>
            <a:r>
              <a:rPr lang="en-US" smtClean="0"/>
              <a:t/>
            </a:r>
            <a:br>
              <a:rPr lang="en-US" smtClean="0"/>
            </a:br>
            <a:r>
              <a:rPr lang="en-US" dirty="0" smtClean="0"/>
              <a:t/>
            </a:r>
            <a:br>
              <a:rPr lang="en-US" dirty="0" smtClean="0"/>
            </a:b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Constitutionalism is the term used most often to describe a system of checks and balances, separation of powers, rule of law, due process and a bill of rights, that holds people accountable for how they exercise their powers.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Conditions Conducive to a Constitutional Democracy:</a:t>
            </a:r>
            <a:br>
              <a:rPr lang="en-US" dirty="0" smtClean="0"/>
            </a:br>
            <a:r>
              <a:rPr lang="en-US" dirty="0" smtClean="0"/>
              <a:t/>
            </a:r>
            <a:br>
              <a:rPr lang="en-US" dirty="0" smtClean="0"/>
            </a:br>
            <a:r>
              <a:rPr lang="en-US" dirty="0" smtClean="0"/>
              <a:t>- Educational Conditions</a:t>
            </a:r>
            <a:br>
              <a:rPr lang="en-US" dirty="0" smtClean="0"/>
            </a:br>
            <a:r>
              <a:rPr lang="en-US" dirty="0" smtClean="0"/>
              <a:t>- Economic Conditions</a:t>
            </a:r>
            <a:br>
              <a:rPr lang="en-US" dirty="0" smtClean="0"/>
            </a:br>
            <a:r>
              <a:rPr lang="en-US" dirty="0" smtClean="0"/>
              <a:t>- Social Conditions</a:t>
            </a:r>
            <a:br>
              <a:rPr lang="en-US" dirty="0" smtClean="0"/>
            </a:br>
            <a:r>
              <a:rPr lang="en-US" dirty="0" smtClean="0"/>
              <a:t>- Ideological Conditions (aka the democratic consensus)</a:t>
            </a:r>
            <a:br>
              <a:rPr lang="en-US" dirty="0" smtClean="0"/>
            </a:b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Widely accepted ideals in a democratic society:</a:t>
            </a:r>
            <a:br>
              <a:rPr lang="en-US" dirty="0" smtClean="0"/>
            </a:br>
            <a:r>
              <a:rPr lang="en-US" dirty="0" smtClean="0"/>
              <a:t/>
            </a:r>
            <a:br>
              <a:rPr lang="en-US" dirty="0" smtClean="0"/>
            </a:br>
            <a:r>
              <a:rPr lang="en-US" dirty="0" smtClean="0"/>
              <a:t>- One person, one vote</a:t>
            </a:r>
            <a:br>
              <a:rPr lang="en-US" dirty="0" smtClean="0"/>
            </a:br>
            <a:r>
              <a:rPr lang="en-US" dirty="0" smtClean="0"/>
              <a:t>- Majority Rule</a:t>
            </a:r>
            <a:br>
              <a:rPr lang="en-US" dirty="0" smtClean="0"/>
            </a:br>
            <a:r>
              <a:rPr lang="en-US" dirty="0" smtClean="0"/>
              <a:t>- Freedom of Speech</a:t>
            </a:r>
            <a:br>
              <a:rPr lang="en-US" dirty="0" smtClean="0"/>
            </a:br>
            <a:r>
              <a:rPr lang="en-US" dirty="0" smtClean="0"/>
              <a:t>- Freedom of Assembly </a:t>
            </a:r>
            <a:br>
              <a:rPr lang="en-US" dirty="0" smtClean="0"/>
            </a:br>
            <a:r>
              <a:rPr lang="en-US" dirty="0" smtClean="0"/>
              <a:t>- Right to Peacefully Protest</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Popular Consent is the concept that a fair and just government derives its powers from the consent of the people that it governs.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Basic Constitutional Elements.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U.S. Constitutional System has 5 Distinctive Elements:</a:t>
            </a:r>
            <a:br>
              <a:rPr lang="en-US" dirty="0" smtClean="0"/>
            </a:br>
            <a:r>
              <a:rPr lang="en-US" dirty="0" smtClean="0"/>
              <a:t/>
            </a:r>
            <a:br>
              <a:rPr lang="en-US" dirty="0" smtClean="0"/>
            </a:br>
            <a:r>
              <a:rPr lang="en-US" dirty="0" smtClean="0"/>
              <a:t>1.  Federalism</a:t>
            </a:r>
            <a:br>
              <a:rPr lang="en-US" dirty="0" smtClean="0"/>
            </a:br>
            <a:r>
              <a:rPr lang="en-US" dirty="0" smtClean="0"/>
              <a:t>2.  Separation of Powers</a:t>
            </a:r>
            <a:br>
              <a:rPr lang="en-US" dirty="0" smtClean="0"/>
            </a:br>
            <a:r>
              <a:rPr lang="en-US" dirty="0" smtClean="0"/>
              <a:t>3.  Bicameralism</a:t>
            </a:r>
            <a:br>
              <a:rPr lang="en-US" dirty="0" smtClean="0"/>
            </a:br>
            <a:r>
              <a:rPr lang="en-US" dirty="0" smtClean="0"/>
              <a:t>4.  Checks and Balances</a:t>
            </a:r>
            <a:br>
              <a:rPr lang="en-US" dirty="0" smtClean="0"/>
            </a:br>
            <a:r>
              <a:rPr lang="en-US" dirty="0" smtClean="0"/>
              <a:t>5.  Bill of Rights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Federalism</a:t>
            </a:r>
            <a:br>
              <a:rPr lang="en-US" dirty="0" smtClean="0"/>
            </a:br>
            <a:r>
              <a:rPr lang="en-US" dirty="0" smtClean="0"/>
              <a:t/>
            </a:r>
            <a:br>
              <a:rPr lang="en-US" dirty="0" smtClean="0"/>
            </a:br>
            <a:r>
              <a:rPr lang="en-US" dirty="0" smtClean="0"/>
              <a:t>The division of powers between the national (Federal) and state governments.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Separation of Powers</a:t>
            </a:r>
            <a:br>
              <a:rPr lang="en-US" dirty="0" smtClean="0"/>
            </a:br>
            <a:r>
              <a:rPr lang="en-US" dirty="0" smtClean="0"/>
              <a:t/>
            </a:r>
            <a:br>
              <a:rPr lang="en-US" dirty="0" smtClean="0"/>
            </a:br>
            <a:r>
              <a:rPr lang="en-US" dirty="0" smtClean="0"/>
              <a:t>Power is divided among three branches of government (executive, judicial and legislative branches).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Bicameralism</a:t>
            </a:r>
            <a:br>
              <a:rPr lang="en-US" dirty="0" smtClean="0"/>
            </a:br>
            <a:r>
              <a:rPr lang="en-US" dirty="0" smtClean="0"/>
              <a:t/>
            </a:r>
            <a:br>
              <a:rPr lang="en-US" dirty="0" smtClean="0"/>
            </a:br>
            <a:r>
              <a:rPr lang="en-US" dirty="0" smtClean="0"/>
              <a:t>The concept that the legislative power is divided between two law making bodies (the Senate and the House of Representatives).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Checks and Balances</a:t>
            </a:r>
            <a:br>
              <a:rPr lang="en-US" dirty="0" smtClean="0"/>
            </a:br>
            <a:r>
              <a:rPr lang="en-US" dirty="0" smtClean="0"/>
              <a:t/>
            </a:r>
            <a:br>
              <a:rPr lang="en-US" dirty="0" smtClean="0"/>
            </a:br>
            <a:r>
              <a:rPr lang="en-US" dirty="0" smtClean="0"/>
              <a:t>Each branch of the Federal government has the power to check (or limit) certain actions of the other branches.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Political Terminology</a:t>
            </a:r>
            <a:br>
              <a:rPr lang="en-US" dirty="0" smtClean="0"/>
            </a:b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Bill of Rights</a:t>
            </a:r>
            <a:br>
              <a:rPr lang="en-US" dirty="0" smtClean="0"/>
            </a:br>
            <a:r>
              <a:rPr lang="en-US" dirty="0" smtClean="0"/>
              <a:t/>
            </a:r>
            <a:br>
              <a:rPr lang="en-US" dirty="0" smtClean="0"/>
            </a:br>
            <a:r>
              <a:rPr lang="en-US" dirty="0" smtClean="0"/>
              <a:t>The first 10 Amendments to the Constitution.  Provisions that guarantee individual liberties and due process of law.</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Brief History Behind the Creation of the Constitution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Tired of oppressive taxation and religious rule, the Colonies declared their independence from England.  The War of Independence (1776 – 1783) eventually spread to all 13 Colonies, who eventually realized that they needed a stronger central government to unite them.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In response to the need for unity and a strong central government, in 1777 Congress (the Continental Congress) created a new national government (the Confederation or Confederation of States) under a written document called the Articles of Confederation.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Confederation however was fragile.  There was no executive, judiciary or coinage power.  It could not regulate or resolve disputes between the states.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war and threats from other territories ruled by England and Spain continued to threaten the weak Confederation.  Many began to call for a stronger central government than that provided by the Articles of Confederation.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In September 1786 (3 years after the War of Independence) the Annapolis Convention was held in Maryland, where 5 states met to discuss trade problems with other states.  The delegates in attendance called for a Constitutional Convention to address amendments to the Articles of Confederation.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initial call for a Constitutional Convention was not met with acceptance or urgency by all states, who continued to be occupied with their own internal problems that followed the War of Independence.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In 1786 Shays’ Rebellion broke out in Massachusetts.  The Rebellion was the result of farmers violently protesting the high rate of mortgage foreclosures.   This year-long rebellion added strength to the argument for a constitutional convention.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The Constitutional Convention of 1787</a:t>
            </a:r>
            <a:br>
              <a:rPr lang="en-US" dirty="0" smtClean="0"/>
            </a:br>
            <a:r>
              <a:rPr lang="en-US" dirty="0" smtClean="0"/>
              <a:t/>
            </a:r>
            <a:br>
              <a:rPr lang="en-US" dirty="0" smtClean="0"/>
            </a:br>
            <a:r>
              <a:rPr lang="en-US" dirty="0" smtClean="0"/>
              <a:t>55 delegates from various states gathered in Philadelphia.  For nearly four months (May – September 1787) the delegates debated changes to the Articles of Confederation.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pPr algn="l"/>
            <a:r>
              <a:rPr lang="en-US" sz="4000" dirty="0" smtClean="0"/>
              <a:t>                                  Politics</a:t>
            </a:r>
            <a:br>
              <a:rPr lang="en-US" sz="4000" dirty="0" smtClean="0"/>
            </a:br>
            <a:r>
              <a:rPr lang="en-US" sz="4000" dirty="0" smtClean="0"/>
              <a:t>    </a:t>
            </a:r>
            <a:r>
              <a:rPr lang="en-US" sz="3600" dirty="0" smtClean="0"/>
              <a:t>Greek </a:t>
            </a:r>
            <a:r>
              <a:rPr lang="en-US" sz="3600" i="1" dirty="0" err="1" smtClean="0"/>
              <a:t>politika</a:t>
            </a:r>
            <a:r>
              <a:rPr lang="en-US" sz="3600" dirty="0" smtClean="0"/>
              <a:t>, from neuter plural of </a:t>
            </a:r>
            <a:r>
              <a:rPr lang="en-US" sz="3600" i="1" dirty="0" err="1" smtClean="0"/>
              <a:t>politikos</a:t>
            </a:r>
            <a:r>
              <a:rPr lang="en-US" sz="3600" i="1" dirty="0" smtClean="0"/>
              <a:t>.</a:t>
            </a:r>
            <a:r>
              <a:rPr lang="en-US" sz="4000" dirty="0" smtClean="0"/>
              <a:t/>
            </a:r>
            <a:br>
              <a:rPr lang="en-US" sz="4000" dirty="0" smtClean="0"/>
            </a:br>
            <a:r>
              <a:rPr lang="en-US" sz="4000" dirty="0" smtClean="0"/>
              <a:t/>
            </a:r>
            <a:br>
              <a:rPr lang="en-US" sz="4000" dirty="0" smtClean="0"/>
            </a:br>
            <a:r>
              <a:rPr lang="en-US" sz="4000" dirty="0" smtClean="0"/>
              <a:t>a :  The art or science of government;</a:t>
            </a:r>
            <a:br>
              <a:rPr lang="en-US" sz="4000" dirty="0" smtClean="0"/>
            </a:br>
            <a:r>
              <a:rPr lang="en-US" sz="4000" dirty="0" smtClean="0"/>
              <a:t>b :  The art or science concerned with guiding       </a:t>
            </a:r>
            <a:br>
              <a:rPr lang="en-US" sz="4000" dirty="0" smtClean="0"/>
            </a:br>
            <a:r>
              <a:rPr lang="en-US" sz="4000" dirty="0" smtClean="0"/>
              <a:t>       or influencing governmental policy; </a:t>
            </a:r>
            <a:br>
              <a:rPr lang="en-US" sz="4000" dirty="0" smtClean="0"/>
            </a:br>
            <a:r>
              <a:rPr lang="en-US" sz="4000" dirty="0" smtClean="0"/>
              <a:t>c :  The art or science concerned with       </a:t>
            </a:r>
            <a:br>
              <a:rPr lang="en-US" sz="4000" dirty="0" smtClean="0"/>
            </a:br>
            <a:r>
              <a:rPr lang="en-US" sz="4000" dirty="0" smtClean="0"/>
              <a:t>       winning and holding control over a  </a:t>
            </a:r>
            <a:br>
              <a:rPr lang="en-US" sz="4000" dirty="0" smtClean="0"/>
            </a:br>
            <a:r>
              <a:rPr lang="en-US" sz="4000" dirty="0" smtClean="0"/>
              <a:t>       government. </a:t>
            </a: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All of the delegates supported a republican form of government and uniformly rejected an unrestrained central government.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Smaller states were concerned that they would be under represented in  the new Congress and that the larger states would wield more power and control over them.</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Early on the delegates voted that the new national government would consist of an executive, a legislative and a judicial branch.</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states were in sharp disagreement over what form the legislative branch should take.</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Virginia Plan (offered by the Virginia Delegates) was the proposal for a strong central government with a bicameral legislature dominated by the larger states.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New Jersey Plan called for a single-house legislature in which each state had the same number of representatives.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Connecticut Compromise refers to the agreement reached by the states which established a bicameral legislature, in which representation in the lower house would be based on population and an upper house in which each state would have two senators.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North-South Disputes</a:t>
            </a:r>
            <a:br>
              <a:rPr lang="en-US" dirty="0" smtClean="0"/>
            </a:br>
            <a:r>
              <a:rPr lang="en-US" dirty="0" smtClean="0"/>
              <a:t/>
            </a:r>
            <a:br>
              <a:rPr lang="en-US" dirty="0" smtClean="0"/>
            </a:br>
            <a:r>
              <a:rPr lang="en-US" dirty="0" smtClean="0"/>
              <a:t>Once is was established that one house of the new legislature would be based on population, naturally debate grew over the inclusion of slaves as part of the population.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Delegates reached a compromise on this issue, agreeing that each slave would be counted as 3/5 of a free person for the purposes of direct taxation and representation in the House of Representatives.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Delegates left the issue of whether there should be lower federal courts to Congress to decide.  The Constitution states that there shall be a Supreme Court and that Congress shall establish other courts.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54762"/>
          </a:xfrm>
        </p:spPr>
        <p:txBody>
          <a:bodyPr>
            <a:normAutofit/>
          </a:bodyPr>
          <a:lstStyle/>
          <a:p>
            <a:r>
              <a:rPr lang="en-US" dirty="0" smtClean="0"/>
              <a:t>Politics as defined by the textbook is “the process by which people decide who shall govern and what policies shall be adopted.”</a:t>
            </a: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Delegates decided that the President would be chosen by the electoral college (a group of individuals equal to the number of U.S. Senators and Representatives).</a:t>
            </a:r>
            <a:br>
              <a:rPr lang="en-US" dirty="0" smtClean="0"/>
            </a:br>
            <a:r>
              <a:rPr lang="en-US" dirty="0" smtClean="0"/>
              <a:t/>
            </a:r>
            <a:br>
              <a:rPr lang="en-US" dirty="0" smtClean="0"/>
            </a:br>
            <a:r>
              <a:rPr lang="en-US" dirty="0" smtClean="0"/>
              <a:t>The electoral college will be covered in more detail in </a:t>
            </a:r>
            <a:r>
              <a:rPr lang="en-US" dirty="0" smtClean="0"/>
              <a:t>later chapters.</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Constitutional Convention concluded on September 17, 1787.  The new proposed Constitution was then put to the states to either adopt or reject.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Battle for Ratification.</a:t>
            </a:r>
            <a:br>
              <a:rPr lang="en-US" dirty="0" smtClean="0"/>
            </a:br>
            <a:r>
              <a:rPr lang="en-US" dirty="0" smtClean="0"/>
              <a:t>Whether the states should adopt or reject the new proposed Constitution became a heated debate.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Federalists – those that argued for the ratification of the Constitution.</a:t>
            </a:r>
            <a:br>
              <a:rPr lang="en-US" dirty="0" smtClean="0"/>
            </a:br>
            <a:r>
              <a:rPr lang="en-US" dirty="0" smtClean="0"/>
              <a:t/>
            </a:r>
            <a:br>
              <a:rPr lang="en-US" dirty="0" smtClean="0"/>
            </a:br>
            <a:r>
              <a:rPr lang="en-US" dirty="0" err="1" smtClean="0"/>
              <a:t>Antifederalists</a:t>
            </a:r>
            <a:r>
              <a:rPr lang="en-US" dirty="0" smtClean="0"/>
              <a:t> – those that argued against the ratification, mostly out of fear that the central government would become too powerful.</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Federalist Papers was a series of essays published by James Madison, Alexander Hamilton and John Jay, which laid out the argument for ratification.</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fontScale="90000"/>
          </a:bodyPr>
          <a:lstStyle/>
          <a:p>
            <a:r>
              <a:rPr lang="en-US" dirty="0" smtClean="0"/>
              <a:t>Only 9 states were needed in order to ratify the Constitution.  On June 21, 1788 New Hampshire became the 9</a:t>
            </a:r>
            <a:r>
              <a:rPr lang="en-US" baseline="30000" dirty="0" smtClean="0"/>
              <a:t>th</a:t>
            </a:r>
            <a:r>
              <a:rPr lang="en-US" dirty="0" smtClean="0"/>
              <a:t> state to ratify, effectively making the proposed Constitution the official new supreme law of the land.  Eventually, all 13 states would vote to ratify, which Rhode Island being </a:t>
            </a:r>
            <a:r>
              <a:rPr lang="en-US" smtClean="0"/>
              <a:t>the last on May 29, 1790. </a:t>
            </a:r>
            <a:r>
              <a:rPr lang="en-US" dirty="0" smtClean="0"/>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The End.</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46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Political Science</a:t>
            </a:r>
            <a:br>
              <a:rPr lang="en-US" dirty="0" smtClean="0"/>
            </a:br>
            <a:r>
              <a:rPr lang="en-US" dirty="0" smtClean="0"/>
              <a:t/>
            </a:r>
            <a:br>
              <a:rPr lang="en-US" dirty="0" smtClean="0"/>
            </a:br>
            <a:r>
              <a:rPr lang="en-US" dirty="0" smtClean="0"/>
              <a:t>The branch of social science that is concerned with the study of the theory and practice of politics.</a:t>
            </a:r>
            <a:br>
              <a:rPr lang="en-US" dirty="0" smtClean="0"/>
            </a:b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202362"/>
          </a:xfrm>
        </p:spPr>
        <p:txBody>
          <a:bodyPr/>
          <a:lstStyle/>
          <a:p>
            <a:r>
              <a:rPr lang="en-US" dirty="0" smtClean="0"/>
              <a:t>Political Science is defined by the textbook as “the study of the principles, procedures, and structures of government and the analysis of political ideas, institutions, behavior, and practices.”</a:t>
            </a:r>
            <a:endParaRPr lang="en-US"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Chapter 1</a:t>
            </a:r>
            <a:br>
              <a:rPr lang="en-US" dirty="0" smtClean="0"/>
            </a:br>
            <a:r>
              <a:rPr lang="en-US" dirty="0" smtClean="0"/>
              <a:t>Constitutional Democracy</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Constitutional Democracy refers to a government in which individuals exercise governmental power as a result of winning free and frequent elections.   </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10600" cy="6248400"/>
          </a:xfrm>
        </p:spPr>
        <p:txBody>
          <a:bodyPr>
            <a:normAutofit/>
          </a:bodyPr>
          <a:lstStyle/>
          <a:p>
            <a:r>
              <a:rPr lang="en-US" dirty="0" smtClean="0"/>
              <a:t>In a constitutional democracy there are recognized, enforced limitations on the powers of all governmental officials.</a:t>
            </a:r>
            <a:br>
              <a:rPr lang="en-US" dirty="0" smtClean="0"/>
            </a:br>
            <a:endParaRPr lang="en-US" sz="4000" dirty="0"/>
          </a:p>
        </p:txBody>
      </p:sp>
      <p:sp>
        <p:nvSpPr>
          <p:cNvPr id="3" name="Slide Number Placeholder 2"/>
          <p:cNvSpPr>
            <a:spLocks noGrp="1"/>
          </p:cNvSpPr>
          <p:nvPr>
            <p:ph type="sldNum" sz="quarter" idx="12"/>
          </p:nvPr>
        </p:nvSpPr>
        <p:spPr/>
        <p:txBody>
          <a:bodyPr/>
          <a:lstStyle/>
          <a:p>
            <a:fld id="{8310E80B-A41D-42FD-A4D0-5751D8DC07A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TotalTime>
  <Words>963</Words>
  <Application>Microsoft Office PowerPoint</Application>
  <PresentationFormat>On-screen Show (4:3)</PresentationFormat>
  <Paragraphs>92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    Chapter  1 Constitutional Democracy    </vt:lpstr>
      <vt:lpstr>Political Terminology </vt:lpstr>
      <vt:lpstr>                                  Politics     Greek politika, from neuter plural of politikos.  a :  The art or science of government; b :  The art or science concerned with guiding               or influencing governmental policy;  c :  The art or science concerned with               winning and holding control over a          government. </vt:lpstr>
      <vt:lpstr>Politics as defined by the textbook is “the process by which people decide who shall govern and what policies shall be adopted.”</vt:lpstr>
      <vt:lpstr>Political Science  The branch of social science that is concerned with the study of the theory and practice of politics. </vt:lpstr>
      <vt:lpstr>Political Science is defined by the textbook as “the study of the principles, procedures, and structures of government and the analysis of political ideas, institutions, behavior, and practices.”</vt:lpstr>
      <vt:lpstr>Chapter 1 Constitutional Democracy </vt:lpstr>
      <vt:lpstr>Constitutional Democracy refers to a government in which individuals exercise governmental power as a result of winning free and frequent elections.    </vt:lpstr>
      <vt:lpstr>In a constitutional democracy there are recognized, enforced limitations on the powers of all governmental officials. </vt:lpstr>
      <vt:lpstr>Constitutionalism is the term used most often to describe a system of checks and balances, separation of powers, rule of law, due process and a bill of rights, that holds people accountable for how they exercise their powers. </vt:lpstr>
      <vt:lpstr>Conditions Conducive to a Constitutional Democracy:  - Educational Conditions - Economic Conditions - Social Conditions - Ideological Conditions (aka the democratic consensus)  </vt:lpstr>
      <vt:lpstr>Widely accepted ideals in a democratic society:  - One person, one vote - Majority Rule - Freedom of Speech - Freedom of Assembly  - Right to Peacefully Protest </vt:lpstr>
      <vt:lpstr>Popular Consent is the concept that a fair and just government derives its powers from the consent of the people that it governs.   </vt:lpstr>
      <vt:lpstr>Basic Constitutional Elements.   </vt:lpstr>
      <vt:lpstr>The U.S. Constitutional System has 5 Distinctive Elements:  1.  Federalism 2.  Separation of Powers 3.  Bicameralism 4.  Checks and Balances 5.  Bill of Rights </vt:lpstr>
      <vt:lpstr>Federalism  The division of powers between the national (Federal) and state governments. </vt:lpstr>
      <vt:lpstr>Separation of Powers  Power is divided among three branches of government (executive, judicial and legislative branches). </vt:lpstr>
      <vt:lpstr>Bicameralism  The concept that the legislative power is divided between two law making bodies (the Senate and the House of Representatives). </vt:lpstr>
      <vt:lpstr>Checks and Balances  Each branch of the Federal government has the power to check (or limit) certain actions of the other branches. </vt:lpstr>
      <vt:lpstr>Bill of Rights  The first 10 Amendments to the Constitution.  Provisions that guarantee individual liberties and due process of law. </vt:lpstr>
      <vt:lpstr>Brief History Behind the Creation of the Constitution </vt:lpstr>
      <vt:lpstr>Tired of oppressive taxation and religious rule, the Colonies declared their independence from England.  The War of Independence (1776 – 1783) eventually spread to all 13 Colonies, who eventually realized that they needed a stronger central government to unite them.   </vt:lpstr>
      <vt:lpstr>In response to the need for unity and a strong central government, in 1777 Congress (the Continental Congress) created a new national government (the Confederation or Confederation of States) under a written document called the Articles of Confederation.    </vt:lpstr>
      <vt:lpstr>The Confederation however was fragile.  There was no executive, judiciary or coinage power.  It could not regulate or resolve disputes between the states. </vt:lpstr>
      <vt:lpstr>The war and threats from other territories ruled by England and Spain continued to threaten the weak Confederation.  Many began to call for a stronger central government than that provided by the Articles of Confederation. </vt:lpstr>
      <vt:lpstr>In September 1786 (3 years after the War of Independence) the Annapolis Convention was held in Maryland, where 5 states met to discuss trade problems with other states.  The delegates in attendance called for a Constitutional Convention to address amendments to the Articles of Confederation. </vt:lpstr>
      <vt:lpstr>The initial call for a Constitutional Convention was not met with acceptance or urgency by all states, who continued to be occupied with their own internal problems that followed the War of Independence.  </vt:lpstr>
      <vt:lpstr>In 1786 Shays’ Rebellion broke out in Massachusetts.  The Rebellion was the result of farmers violently protesting the high rate of mortgage foreclosures.   This year-long rebellion added strength to the argument for a constitutional convention.   </vt:lpstr>
      <vt:lpstr>The Constitutional Convention of 1787  55 delegates from various states gathered in Philadelphia.  For nearly four months (May – September 1787) the delegates debated changes to the Articles of Confederation. </vt:lpstr>
      <vt:lpstr>All of the delegates supported a republican form of government and uniformly rejected an unrestrained central government.  </vt:lpstr>
      <vt:lpstr>Smaller states were concerned that they would be under represented in  the new Congress and that the larger states would wield more power and control over them. </vt:lpstr>
      <vt:lpstr>Early on the delegates voted that the new national government would consist of an executive, a legislative and a judicial branch. </vt:lpstr>
      <vt:lpstr>The states were in sharp disagreement over what form the legislative branch should take. </vt:lpstr>
      <vt:lpstr>The Virginia Plan (offered by the Virginia Delegates) was the proposal for a strong central government with a bicameral legislature dominated by the larger states. </vt:lpstr>
      <vt:lpstr>The New Jersey Plan called for a single-house legislature in which each state had the same number of representatives. </vt:lpstr>
      <vt:lpstr>The Connecticut Compromise refers to the agreement reached by the states which established a bicameral legislature, in which representation in the lower house would be based on population and an upper house in which each state would have two senators.   </vt:lpstr>
      <vt:lpstr>North-South Disputes  Once is was established that one house of the new legislature would be based on population, naturally debate grew over the inclusion of slaves as part of the population.   </vt:lpstr>
      <vt:lpstr>The Delegates reached a compromise on this issue, agreeing that each slave would be counted as 3/5 of a free person for the purposes of direct taxation and representation in the House of Representatives. </vt:lpstr>
      <vt:lpstr>The Delegates left the issue of whether there should be lower federal courts to Congress to decide.  The Constitution states that there shall be a Supreme Court and that Congress shall establish other courts. </vt:lpstr>
      <vt:lpstr>The Delegates decided that the President would be chosen by the electoral college (a group of individuals equal to the number of U.S. Senators and Representatives).  The electoral college will be covered in more detail in later chapters. </vt:lpstr>
      <vt:lpstr>The Constitutional Convention concluded on September 17, 1787.  The new proposed Constitution was then put to the states to either adopt or reject.   </vt:lpstr>
      <vt:lpstr>The Battle for Ratification. Whether the states should adopt or reject the new proposed Constitution became a heated debate.   </vt:lpstr>
      <vt:lpstr>Federalists – those that argued for the ratification of the Constitution.  Antifederalists – those that argued against the ratification, mostly out of fear that the central government would become too powerful. </vt:lpstr>
      <vt:lpstr>The Federalist Papers was a series of essays published by James Madison, Alexander Hamilton and John Jay, which laid out the argument for ratification. </vt:lpstr>
      <vt:lpstr>Only 9 states were needed in order to ratify the Constitution.  On June 21, 1788 New Hampshire became the 9th state to ratify, effectively making the proposed Constitution the official new supreme law of the land.  Eventually, all 13 states would vote to ratify, which Rhode Island being the last on May 29, 1790.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Federal Government August 31, 2010 Lecture Chapters  1 and 2</dc:title>
  <dc:creator>My Computer</dc:creator>
  <cp:lastModifiedBy>My Computer</cp:lastModifiedBy>
  <cp:revision>86</cp:revision>
  <dcterms:created xsi:type="dcterms:W3CDTF">2010-08-26T01:56:50Z</dcterms:created>
  <dcterms:modified xsi:type="dcterms:W3CDTF">2011-08-15T18:15:18Z</dcterms:modified>
</cp:coreProperties>
</file>