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6"/>
  </p:notesMasterIdLst>
  <p:sldIdLst>
    <p:sldId id="364" r:id="rId2"/>
    <p:sldId id="322" r:id="rId3"/>
    <p:sldId id="324" r:id="rId4"/>
    <p:sldId id="325" r:id="rId5"/>
    <p:sldId id="326" r:id="rId6"/>
    <p:sldId id="327" r:id="rId7"/>
    <p:sldId id="328" r:id="rId8"/>
    <p:sldId id="329" r:id="rId9"/>
    <p:sldId id="330" r:id="rId10"/>
    <p:sldId id="331" r:id="rId11"/>
    <p:sldId id="332" r:id="rId12"/>
    <p:sldId id="333" r:id="rId13"/>
    <p:sldId id="334" r:id="rId14"/>
    <p:sldId id="335" r:id="rId15"/>
    <p:sldId id="358" r:id="rId16"/>
    <p:sldId id="336" r:id="rId17"/>
    <p:sldId id="359" r:id="rId18"/>
    <p:sldId id="337" r:id="rId19"/>
    <p:sldId id="338" r:id="rId20"/>
    <p:sldId id="339" r:id="rId21"/>
    <p:sldId id="340" r:id="rId22"/>
    <p:sldId id="341" r:id="rId23"/>
    <p:sldId id="360" r:id="rId24"/>
    <p:sldId id="342" r:id="rId25"/>
    <p:sldId id="361" r:id="rId26"/>
    <p:sldId id="343" r:id="rId27"/>
    <p:sldId id="348" r:id="rId28"/>
    <p:sldId id="349" r:id="rId29"/>
    <p:sldId id="350" r:id="rId30"/>
    <p:sldId id="351" r:id="rId31"/>
    <p:sldId id="345" r:id="rId32"/>
    <p:sldId id="346" r:id="rId33"/>
    <p:sldId id="363" r:id="rId34"/>
    <p:sldId id="36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18" autoAdjust="0"/>
  </p:normalViewPr>
  <p:slideViewPr>
    <p:cSldViewPr>
      <p:cViewPr varScale="1">
        <p:scale>
          <a:sx n="70" d="100"/>
          <a:sy n="70" d="100"/>
        </p:scale>
        <p:origin x="-1386" y="-108"/>
      </p:cViewPr>
      <p:guideLst>
        <p:guide orient="horz" pos="2160"/>
        <p:guide pos="2880"/>
      </p:guideLst>
    </p:cSldViewPr>
  </p:slideViewPr>
  <p:outlineViewPr>
    <p:cViewPr>
      <p:scale>
        <a:sx n="33" d="100"/>
        <a:sy n="33" d="100"/>
      </p:scale>
      <p:origin x="3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CFABBC-8E8E-4180-AB00-C8859DCD7A63}" type="datetimeFigureOut">
              <a:rPr lang="en-US" smtClean="0"/>
              <a:pPr/>
              <a:t>8/15/2011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3B835F-8632-4AE1-8FC6-FBA30512830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8EE540-CD76-43A1-AE19-C3EDE378B6E3}"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0E80B-A41D-42FD-A4D0-5751D8DC07A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E08191-F304-4625-B855-89B475F53149}"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0E80B-A41D-42FD-A4D0-5751D8DC07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3BD2B6-815F-453D-8DB3-1168344EFBD9}"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0E80B-A41D-42FD-A4D0-5751D8DC07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31CAC2-4FBE-4899-B417-CE96D83B69DC}"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0E80B-A41D-42FD-A4D0-5751D8DC07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34C720-D6F6-48C3-8023-CC66AE61B5D7}"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0E80B-A41D-42FD-A4D0-5751D8DC07A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BC0EF6-4735-45C6-8B2C-B43F15B5E894}" type="datetime1">
              <a:rPr lang="en-US" smtClean="0"/>
              <a:pPr/>
              <a:t>8/15/2011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0E80B-A41D-42FD-A4D0-5751D8DC07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F34693-2B1C-4FCD-AA75-06E51107A969}" type="datetime1">
              <a:rPr lang="en-US" smtClean="0"/>
              <a:pPr/>
              <a:t>8/15/2011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10E80B-A41D-42FD-A4D0-5751D8DC07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A8D86A-570C-4BF5-B8D5-FC28C356BA64}" type="datetime1">
              <a:rPr lang="en-US" smtClean="0"/>
              <a:pPr/>
              <a:t>8/15/2011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10E80B-A41D-42FD-A4D0-5751D8DC07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F786D-53E1-47C5-8B19-A489725BEB23}" type="datetime1">
              <a:rPr lang="en-US" smtClean="0"/>
              <a:pPr/>
              <a:t>8/15/2011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10E80B-A41D-42FD-A4D0-5751D8DC07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62592-9FCB-46B3-AB12-E3EACE9770E8}" type="datetime1">
              <a:rPr lang="en-US" smtClean="0"/>
              <a:pPr/>
              <a:t>8/15/2011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0E80B-A41D-42FD-A4D0-5751D8DC07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3D7BD1-CC83-484A-846C-2E331C4F5496}" type="datetime1">
              <a:rPr lang="en-US" smtClean="0"/>
              <a:pPr/>
              <a:t>8/15/2011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0E80B-A41D-42FD-A4D0-5751D8DC07A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AD93D-E071-4B6A-92CD-25EE964C377C}" type="datetime1">
              <a:rPr lang="en-US" smtClean="0"/>
              <a:pPr/>
              <a:t>8/15/2011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0E80B-A41D-42FD-A4D0-5751D8DC07A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
            </a:r>
            <a:br>
              <a:rPr lang="en-US" dirty="0" smtClean="0"/>
            </a:br>
            <a:r>
              <a:rPr lang="en-US" dirty="0" smtClean="0"/>
              <a:t/>
            </a:r>
            <a:br>
              <a:rPr lang="en-US" dirty="0" smtClean="0"/>
            </a:br>
            <a:r>
              <a:rPr lang="en-US" dirty="0" smtClean="0"/>
              <a:t>Chapter 2</a:t>
            </a:r>
            <a:br>
              <a:rPr lang="en-US" dirty="0" smtClean="0"/>
            </a:br>
            <a:r>
              <a:rPr lang="en-US" dirty="0" smtClean="0"/>
              <a:t>The U.S. </a:t>
            </a:r>
            <a:r>
              <a:rPr lang="en-US" smtClean="0"/>
              <a:t>Constitution</a:t>
            </a: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Article VI</a:t>
            </a:r>
            <a:br>
              <a:rPr lang="en-US" dirty="0" smtClean="0"/>
            </a:br>
            <a:r>
              <a:rPr lang="en-US" dirty="0" smtClean="0"/>
              <a:t>Established the Supremacy Act (that the Constitution and all laws made there under are the supreme law of the land.</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Article VII</a:t>
            </a:r>
            <a:br>
              <a:rPr lang="en-US" dirty="0" smtClean="0"/>
            </a:br>
            <a:r>
              <a:rPr lang="en-US" dirty="0" smtClean="0"/>
              <a:t/>
            </a:r>
            <a:br>
              <a:rPr lang="en-US" dirty="0" smtClean="0"/>
            </a:br>
            <a:r>
              <a:rPr lang="en-US" dirty="0" smtClean="0"/>
              <a:t>Established that ratification of 9 of the states was needed to enact the Constitution.</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fontScale="90000"/>
          </a:bodyPr>
          <a:lstStyle/>
          <a:p>
            <a:r>
              <a:rPr lang="en-US" sz="4000" dirty="0" smtClean="0"/>
              <a:t/>
            </a:r>
            <a:br>
              <a:rPr lang="en-US" sz="4000" dirty="0" smtClean="0"/>
            </a:br>
            <a:r>
              <a:rPr lang="en-US" sz="4000" dirty="0" smtClean="0"/>
              <a:t>The Framers of the Constitution wanted:</a:t>
            </a:r>
            <a:br>
              <a:rPr lang="en-US" sz="4000" dirty="0" smtClean="0"/>
            </a:br>
            <a:r>
              <a:rPr lang="en-US" sz="4000" dirty="0" smtClean="0"/>
              <a:t>1.  A stronger more effective central government; BUT</a:t>
            </a:r>
            <a:br>
              <a:rPr lang="en-US" sz="4000" dirty="0" smtClean="0"/>
            </a:br>
            <a:r>
              <a:rPr lang="en-US" sz="4000" dirty="0" smtClean="0"/>
              <a:t>2.  A central government that wasn’t too strong; </a:t>
            </a:r>
            <a:br>
              <a:rPr lang="en-US" sz="4000" dirty="0" smtClean="0"/>
            </a:br>
            <a:r>
              <a:rPr lang="en-US" sz="4000" dirty="0" smtClean="0"/>
              <a:t>3.  A system of federalism (some powers given to the central government and some reserved for the states); and</a:t>
            </a:r>
            <a:br>
              <a:rPr lang="en-US" sz="4000" dirty="0" smtClean="0"/>
            </a:br>
            <a:r>
              <a:rPr lang="en-US" sz="4000" dirty="0" smtClean="0"/>
              <a:t>4.  Free, fair and frequent elections as a means of keeping politicians accountable to the people.</a:t>
            </a:r>
            <a:r>
              <a:rPr lang="en-US" dirty="0" smtClean="0"/>
              <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 Framers believed that giving any one person or body of government too much power was inherently dangerous and could foster tyranny.</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To address their concerns about tyranny or the threat of tyrannical rule, the Framers created a system of</a:t>
            </a:r>
            <a:br>
              <a:rPr lang="en-US" dirty="0" smtClean="0"/>
            </a:br>
            <a:r>
              <a:rPr lang="en-US" dirty="0" smtClean="0"/>
              <a:t>(1) separation of powers (power divided between 3 branches); and</a:t>
            </a:r>
            <a:br>
              <a:rPr lang="en-US" dirty="0" smtClean="0"/>
            </a:br>
            <a:r>
              <a:rPr lang="en-US" dirty="0" smtClean="0"/>
              <a:t>(2) a system of checks and balances.</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Separation of Powers</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 Powers:</a:t>
            </a:r>
            <a:br>
              <a:rPr lang="en-US" dirty="0" smtClean="0"/>
            </a:br>
            <a:r>
              <a:rPr lang="en-US" dirty="0" smtClean="0"/>
              <a:t>- Congress passes legislation</a:t>
            </a:r>
            <a:br>
              <a:rPr lang="en-US" dirty="0" smtClean="0"/>
            </a:br>
            <a:r>
              <a:rPr lang="en-US" dirty="0" smtClean="0"/>
              <a:t>- The Executive enforces the law</a:t>
            </a:r>
            <a:br>
              <a:rPr lang="en-US" dirty="0" smtClean="0"/>
            </a:br>
            <a:r>
              <a:rPr lang="en-US" dirty="0" smtClean="0"/>
              <a:t>- The Judiciary interprets the law</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Checks and Balances</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fontScale="90000"/>
          </a:bodyPr>
          <a:lstStyle/>
          <a:p>
            <a:r>
              <a:rPr lang="en-US" sz="4000" dirty="0" smtClean="0"/>
              <a:t/>
            </a:r>
            <a:br>
              <a:rPr lang="en-US" sz="4000" dirty="0" smtClean="0"/>
            </a:br>
            <a:r>
              <a:rPr lang="en-US" sz="4000" dirty="0" smtClean="0"/>
              <a:t>The Power of Congress to Check:</a:t>
            </a:r>
            <a:br>
              <a:rPr lang="en-US" sz="4000" dirty="0" smtClean="0"/>
            </a:br>
            <a:r>
              <a:rPr lang="en-US" sz="4000" dirty="0" smtClean="0"/>
              <a:t>Congress can override a Presidential veto with 2/3 vote of both houses;</a:t>
            </a:r>
            <a:br>
              <a:rPr lang="en-US" sz="4000" dirty="0" smtClean="0"/>
            </a:br>
            <a:r>
              <a:rPr lang="en-US" sz="4000" dirty="0" smtClean="0"/>
              <a:t>Propose Constitutional amendments in response to unpopular Supreme Court Rulings;</a:t>
            </a:r>
            <a:br>
              <a:rPr lang="en-US" sz="4000" dirty="0" smtClean="0"/>
            </a:br>
            <a:r>
              <a:rPr lang="en-US" sz="4000" dirty="0" smtClean="0"/>
              <a:t>House and Senate have impeachment powers over the President and other officers;</a:t>
            </a:r>
            <a:br>
              <a:rPr lang="en-US" sz="4000" dirty="0" smtClean="0"/>
            </a:br>
            <a:r>
              <a:rPr lang="en-US" sz="4000" dirty="0" smtClean="0"/>
              <a:t>Can create lower federal courts;</a:t>
            </a:r>
            <a:br>
              <a:rPr lang="en-US" sz="4000" dirty="0" smtClean="0"/>
            </a:br>
            <a:r>
              <a:rPr lang="en-US" sz="4000" dirty="0" smtClean="0"/>
              <a:t>Senate confirms Presidential appointments; spending bills must originate in the House. </a:t>
            </a:r>
            <a:r>
              <a:rPr lang="en-US" dirty="0" smtClean="0"/>
              <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 Power of the Executive to Check:</a:t>
            </a:r>
            <a:br>
              <a:rPr lang="en-US" dirty="0" smtClean="0"/>
            </a:br>
            <a:r>
              <a:rPr lang="en-US" dirty="0" smtClean="0"/>
              <a:t>The President can veto legislation, call special sessions of Congress, nominate judges and other officials, and pardon people convicted of federal crimes (except in cases of impeachment).</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Our Constitution has survived over 200 years despite the constant changes in our society over time.</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 Power of the Judiciary to Check:</a:t>
            </a:r>
            <a:br>
              <a:rPr lang="en-US" dirty="0" smtClean="0"/>
            </a:br>
            <a:r>
              <a:rPr lang="en-US" dirty="0" smtClean="0"/>
              <a:t>The Supreme Court and lower federal courts can declare legislation or executive actions unconstitutional.</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Other limitations on federal powers:</a:t>
            </a:r>
            <a:br>
              <a:rPr lang="en-US" sz="4000" dirty="0" smtClean="0"/>
            </a:br>
            <a:r>
              <a:rPr lang="en-US" sz="4000" dirty="0" smtClean="0"/>
              <a:t>Frequent elections</a:t>
            </a:r>
            <a:br>
              <a:rPr lang="en-US" sz="4000" dirty="0" smtClean="0"/>
            </a:br>
            <a:r>
              <a:rPr lang="en-US" sz="4000" dirty="0" smtClean="0"/>
              <a:t/>
            </a:r>
            <a:br>
              <a:rPr lang="en-US" sz="4000" dirty="0" smtClean="0"/>
            </a:br>
            <a:r>
              <a:rPr lang="en-US" sz="4000" dirty="0" smtClean="0"/>
              <a:t>435</a:t>
            </a:r>
            <a:r>
              <a:rPr lang="en-US" sz="4000" baseline="0" dirty="0" smtClean="0"/>
              <a:t> House Members</a:t>
            </a:r>
            <a:br>
              <a:rPr lang="en-US" sz="4000" baseline="0" dirty="0" smtClean="0"/>
            </a:br>
            <a:r>
              <a:rPr lang="en-US" sz="4000" dirty="0" smtClean="0"/>
              <a:t>100 Senators </a:t>
            </a:r>
            <a:br>
              <a:rPr lang="en-US" sz="4000" dirty="0" smtClean="0"/>
            </a:br>
            <a:r>
              <a:rPr lang="en-US" sz="4000" dirty="0" smtClean="0"/>
              <a:t>House: Elected for 2 Year Terms (elections held every 2 years)</a:t>
            </a:r>
            <a:br>
              <a:rPr lang="en-US" sz="4000" dirty="0" smtClean="0"/>
            </a:br>
            <a:r>
              <a:rPr lang="en-US" sz="4000" dirty="0" smtClean="0"/>
              <a:t/>
            </a:r>
            <a:br>
              <a:rPr lang="en-US" sz="4000" dirty="0" smtClean="0"/>
            </a:br>
            <a:r>
              <a:rPr lang="en-US" sz="4000" dirty="0" smtClean="0"/>
              <a:t>Senate: Elected for 6 Year Terms (1/3 of total seats every 2 years)</a:t>
            </a:r>
            <a:r>
              <a:rPr lang="en-US" baseline="0" dirty="0" smtClean="0"/>
              <a:t/>
            </a:r>
            <a:br>
              <a:rPr lang="en-US" baseline="0" dirty="0" smtClean="0"/>
            </a:br>
            <a:r>
              <a:rPr lang="en-US" dirty="0" smtClean="0"/>
              <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fontScale="90000"/>
          </a:bodyPr>
          <a:lstStyle/>
          <a:p>
            <a:r>
              <a:rPr lang="en-US" dirty="0" smtClean="0"/>
              <a:t>The Electoral College</a:t>
            </a:r>
            <a:r>
              <a:rPr lang="en-US" dirty="0" smtClean="0"/>
              <a:t>:</a:t>
            </a:r>
            <a:br>
              <a:rPr lang="en-US" dirty="0" smtClean="0"/>
            </a:br>
            <a:r>
              <a:rPr lang="en-US" dirty="0" smtClean="0"/>
              <a:t/>
            </a:r>
            <a:br>
              <a:rPr lang="en-US" dirty="0" smtClean="0"/>
            </a:br>
            <a:r>
              <a:rPr lang="en-US" dirty="0" smtClean="0"/>
              <a:t>Framers did not initially want the people to directly elect the President, so they created the Electoral College.  But in a way, we do elect the President because electoral votes are usually pledged by state delegates.</a:t>
            </a:r>
            <a:br>
              <a:rPr lang="en-US" dirty="0" smtClean="0"/>
            </a:br>
            <a:r>
              <a:rPr lang="en-US" dirty="0" smtClean="0"/>
              <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In some States, in certain situations, the people can directly (rather than indirectly) determine the outcome of certain popular issues.</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fontScale="90000"/>
          </a:bodyPr>
          <a:lstStyle/>
          <a:p>
            <a:r>
              <a:rPr lang="en-US" sz="4000" dirty="0" smtClean="0"/>
              <a:t/>
            </a:r>
            <a:br>
              <a:rPr lang="en-US" sz="4000" dirty="0" smtClean="0"/>
            </a:br>
            <a:r>
              <a:rPr lang="en-US" sz="4000" dirty="0" smtClean="0"/>
              <a:t>Examples of Power Wielded Directly by the People (in some States):</a:t>
            </a:r>
            <a:br>
              <a:rPr lang="en-US" sz="4000" dirty="0" smtClean="0"/>
            </a:br>
            <a:r>
              <a:rPr lang="en-US" sz="4000" dirty="0" smtClean="0"/>
              <a:t>(1) Initiatives – Where citizens themselves can propose and vote on laws;</a:t>
            </a:r>
            <a:br>
              <a:rPr lang="en-US" sz="4000" dirty="0" smtClean="0"/>
            </a:br>
            <a:r>
              <a:rPr lang="en-US" sz="4000" dirty="0" smtClean="0"/>
              <a:t>(2) Referendums – Where citizens are allowed to vote to reverse the actions of their state legislature.</a:t>
            </a:r>
            <a:br>
              <a:rPr lang="en-US" sz="4000" dirty="0" smtClean="0"/>
            </a:br>
            <a:r>
              <a:rPr lang="en-US" sz="4000" dirty="0" smtClean="0"/>
              <a:t>(3) Recall – Where citizens can vote to remove an official from office, even if they were duly elected and have not served the duration of their term</a:t>
            </a:r>
            <a:r>
              <a:rPr lang="en-US" dirty="0" smtClean="0"/>
              <a:t>.</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sz="4000" dirty="0" smtClean="0"/>
              <a:t>Congress and the Delegation of Power</a:t>
            </a:r>
            <a:r>
              <a:rPr lang="en-US" dirty="0" smtClean="0"/>
              <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fontScale="90000"/>
          </a:bodyPr>
          <a:lstStyle/>
          <a:p>
            <a:r>
              <a:rPr lang="en-US" dirty="0" smtClean="0"/>
              <a:t>Congress can create “administrative agencies” to carry out the will and intent of the Legislative Branch, because the members of Congress can’t possibly oversee all aspects of government (e.g., FCC, FTC, IRS, SEC).  These agencies carry out the intent of Congress by passing rules or regulations.</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fontScale="90000"/>
          </a:bodyPr>
          <a:lstStyle/>
          <a:p>
            <a:r>
              <a:rPr lang="en-US" dirty="0" smtClean="0"/>
              <a:t>Amending the Constitution:</a:t>
            </a:r>
            <a:br>
              <a:rPr lang="en-US" dirty="0" smtClean="0"/>
            </a:br>
            <a:r>
              <a:rPr lang="en-US" dirty="0" smtClean="0"/>
              <a:t>First, an amendment must be proposed.  Two ways:</a:t>
            </a:r>
            <a:br>
              <a:rPr lang="en-US" dirty="0" smtClean="0"/>
            </a:br>
            <a:r>
              <a:rPr lang="en-US" dirty="0" smtClean="0"/>
              <a:t>(1)  An amendment is proposed in Congress and both houses must pass it by 2/3 vote; or</a:t>
            </a:r>
            <a:br>
              <a:rPr lang="en-US" dirty="0" smtClean="0"/>
            </a:br>
            <a:r>
              <a:rPr lang="en-US" dirty="0" smtClean="0"/>
              <a:t>(2) Congress can call a convention at the request of the legislatures in 2/3 of the states (never been used).</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If a proposed amendment passes both houses of Congress by 2/3 vote or more, it is then submitted to the states for them to vote on whether to ratify it.</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fontScale="90000"/>
          </a:bodyPr>
          <a:lstStyle/>
          <a:p>
            <a:r>
              <a:rPr lang="en-US" dirty="0" smtClean="0"/>
              <a:t/>
            </a:r>
            <a:br>
              <a:rPr lang="en-US" dirty="0" smtClean="0"/>
            </a:br>
            <a:r>
              <a:rPr lang="en-US" dirty="0" smtClean="0"/>
              <a:t>There are two ways that the states can ratify a proposed amendment:</a:t>
            </a:r>
            <a:br>
              <a:rPr lang="en-US" dirty="0" smtClean="0"/>
            </a:br>
            <a:r>
              <a:rPr lang="en-US" dirty="0" smtClean="0"/>
              <a:t>(1) Approval by ¾ of the state legislatures (most common); or</a:t>
            </a:r>
            <a:br>
              <a:rPr lang="en-US" dirty="0" smtClean="0"/>
            </a:br>
            <a:r>
              <a:rPr lang="en-US" dirty="0" smtClean="0"/>
              <a:t>(2)  Approval by special ratifying convention in ¾ of the states (rare).</a:t>
            </a:r>
            <a:br>
              <a:rPr lang="en-US" dirty="0" smtClean="0"/>
            </a:br>
            <a:r>
              <a:rPr lang="en-US" dirty="0" smtClean="0"/>
              <a:t/>
            </a:r>
            <a:br>
              <a:rPr lang="en-US" dirty="0" smtClean="0"/>
            </a:br>
            <a:r>
              <a:rPr lang="en-US" dirty="0" smtClean="0"/>
              <a:t>A special ratifying convention is where the voters decide.</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fontScale="90000"/>
          </a:bodyPr>
          <a:lstStyle/>
          <a:p>
            <a:r>
              <a:rPr lang="en-US" sz="4000" dirty="0" smtClean="0"/>
              <a:t>The Framers intentionally made the Constitution difficult, but not impossible, to change (amend).  The reasons for such difficulty in amending is twofold:</a:t>
            </a:r>
            <a:br>
              <a:rPr lang="en-US" sz="4000" dirty="0" smtClean="0"/>
            </a:br>
            <a:r>
              <a:rPr lang="en-US" sz="4000" dirty="0" smtClean="0"/>
              <a:t>(1) to make sure that change truly represents the consensus of the people; and </a:t>
            </a:r>
            <a:br>
              <a:rPr lang="en-US" sz="4000" dirty="0" smtClean="0"/>
            </a:br>
            <a:r>
              <a:rPr lang="en-US" sz="4000" dirty="0" smtClean="0"/>
              <a:t>(2) that powerful groups or individuals don’t arbitrarily change our system of government to meet their own personal interests.</a:t>
            </a:r>
            <a:r>
              <a:rPr lang="en-US" dirty="0" smtClean="0"/>
              <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There are 27 Amendments to the Constitution.  The last Amendment (the 27</a:t>
            </a:r>
            <a:r>
              <a:rPr lang="en-US" baseline="30000" dirty="0" smtClean="0"/>
              <a:t>th</a:t>
            </a:r>
            <a:r>
              <a:rPr lang="en-US" dirty="0" smtClean="0"/>
              <a:t>) was ratified in 1992.  Prior to that, the 26</a:t>
            </a:r>
            <a:r>
              <a:rPr lang="en-US" baseline="30000" dirty="0" smtClean="0"/>
              <a:t>th</a:t>
            </a:r>
            <a:r>
              <a:rPr lang="en-US" dirty="0" smtClean="0"/>
              <a:t> Amendment was ratified in 1971.</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 Power of Judicial Review:</a:t>
            </a:r>
            <a:br>
              <a:rPr lang="en-US" dirty="0" smtClean="0"/>
            </a:br>
            <a:r>
              <a:rPr lang="en-US" dirty="0" smtClean="0"/>
              <a:t/>
            </a:r>
            <a:br>
              <a:rPr lang="en-US" dirty="0" smtClean="0"/>
            </a:br>
            <a:r>
              <a:rPr lang="en-US" dirty="0" smtClean="0"/>
              <a:t>The authority of a court to strike down a law or regulation that, in its  opinion, violates the law or the Constitution.</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err="1" smtClean="0"/>
              <a:t>Marbury</a:t>
            </a:r>
            <a:r>
              <a:rPr lang="en-US" dirty="0" smtClean="0"/>
              <a:t> v. Madison (1803)</a:t>
            </a:r>
            <a:br>
              <a:rPr lang="en-US" dirty="0" smtClean="0"/>
            </a:br>
            <a:r>
              <a:rPr lang="en-US" dirty="0" smtClean="0"/>
              <a:t>First Supreme Court case to decide that an act passed by Congress, and signed into law by the President, was unconstitutional.</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Jurisdiction of the Supreme Court</a:t>
            </a:r>
            <a:r>
              <a:rPr lang="en-US" smtClean="0"/>
              <a:t/>
            </a:r>
            <a:br>
              <a:rPr lang="en-US" smtClean="0"/>
            </a:br>
            <a:r>
              <a:rPr lang="en-US" smtClean="0"/>
              <a:t>Two Types:</a:t>
            </a:r>
            <a:br>
              <a:rPr lang="en-US" smtClean="0"/>
            </a:br>
            <a:r>
              <a:rPr lang="en-US" dirty="0" smtClean="0"/>
              <a:t/>
            </a:r>
            <a:br>
              <a:rPr lang="en-US" dirty="0" smtClean="0"/>
            </a:br>
            <a:r>
              <a:rPr lang="en-US" dirty="0" smtClean="0"/>
              <a:t>1.  Original Jurisdiction </a:t>
            </a:r>
            <a:br>
              <a:rPr lang="en-US" dirty="0" smtClean="0"/>
            </a:br>
            <a:r>
              <a:rPr lang="en-US" dirty="0" smtClean="0"/>
              <a:t>2.  Appellate Jurisdiction</a:t>
            </a:r>
            <a:br>
              <a:rPr lang="en-US" dirty="0" smtClean="0"/>
            </a:br>
            <a:r>
              <a:rPr lang="en-US" dirty="0" smtClean="0"/>
              <a:t/>
            </a:r>
            <a:br>
              <a:rPr lang="en-US" dirty="0" smtClean="0"/>
            </a:br>
            <a:r>
              <a:rPr lang="en-US" dirty="0" smtClean="0"/>
              <a:t>(more on this in later chapters)</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 End.</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34</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 Constitution Consists of:</a:t>
            </a:r>
            <a:br>
              <a:rPr lang="en-US" dirty="0" smtClean="0"/>
            </a:br>
            <a:r>
              <a:rPr lang="en-US" dirty="0" smtClean="0"/>
              <a:t>(1)  A Preamble;</a:t>
            </a:r>
            <a:br>
              <a:rPr lang="en-US" dirty="0" smtClean="0"/>
            </a:br>
            <a:r>
              <a:rPr lang="en-US" dirty="0" smtClean="0"/>
              <a:t>(2)  7 Articles</a:t>
            </a:r>
            <a:br>
              <a:rPr lang="en-US" dirty="0" smtClean="0"/>
            </a:br>
            <a:r>
              <a:rPr lang="en-US" dirty="0" smtClean="0"/>
              <a:t>(3)  A Bill of Rights (first 10 Amendments); and</a:t>
            </a:r>
            <a:br>
              <a:rPr lang="en-US" dirty="0" smtClean="0"/>
            </a:br>
            <a:r>
              <a:rPr lang="en-US" dirty="0" smtClean="0"/>
              <a:t>(4) 17 other Amendments </a:t>
            </a:r>
            <a:br>
              <a:rPr lang="en-US" dirty="0" smtClean="0"/>
            </a:br>
            <a:r>
              <a:rPr lang="en-US" dirty="0" smtClean="0"/>
              <a:t>[27 Amendments in all]</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Article I</a:t>
            </a:r>
            <a:br>
              <a:rPr lang="en-US" dirty="0" smtClean="0"/>
            </a:br>
            <a:r>
              <a:rPr lang="en-US" dirty="0" smtClean="0"/>
              <a:t>Article I created a bicameral legislature (i.e., the Congress) with two bodies:  The House of Representative and the Senate.  Congress is charged with the duty to enact legislation.</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Article II</a:t>
            </a:r>
            <a:br>
              <a:rPr lang="en-US" dirty="0" smtClean="0"/>
            </a:br>
            <a:r>
              <a:rPr lang="en-US" dirty="0" smtClean="0"/>
              <a:t>Article II created the office of the President.</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Article III</a:t>
            </a:r>
            <a:br>
              <a:rPr lang="en-US" dirty="0" smtClean="0"/>
            </a:br>
            <a:r>
              <a:rPr lang="en-US" dirty="0" smtClean="0"/>
              <a:t>Article III created the Supreme Court and also vests judicial power in other courts that Congress may create.</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Article IV</a:t>
            </a:r>
            <a:br>
              <a:rPr lang="en-US" dirty="0" smtClean="0"/>
            </a:br>
            <a:r>
              <a:rPr lang="en-US" dirty="0" smtClean="0"/>
              <a:t>Article IV sets forth the conditions required for admitting new states to the Union and guarantees certain privileges and immunities to the people.</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Article V</a:t>
            </a:r>
            <a:br>
              <a:rPr lang="en-US" dirty="0" smtClean="0"/>
            </a:br>
            <a:r>
              <a:rPr lang="en-US" dirty="0" smtClean="0"/>
              <a:t>Article V set forth the requirements for amending the Constitution.</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725</TotalTime>
  <Words>344</Words>
  <Application>Microsoft Office PowerPoint</Application>
  <PresentationFormat>On-screen Show (4:3)</PresentationFormat>
  <Paragraphs>68</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  Chapter 2 The U.S. Constitution  </vt:lpstr>
      <vt:lpstr>Our Constitution has survived over 200 years despite the constant changes in our society over time. </vt:lpstr>
      <vt:lpstr>The Framers intentionally made the Constitution difficult, but not impossible, to change (amend).  The reasons for such difficulty in amending is twofold: (1) to make sure that change truly represents the consensus of the people; and  (2) that powerful groups or individuals don’t arbitrarily change our system of government to meet their own personal interests. </vt:lpstr>
      <vt:lpstr>The Constitution Consists of: (1)  A Preamble; (2)  7 Articles (3)  A Bill of Rights (first 10 Amendments); and (4) 17 other Amendments  [27 Amendments in all] </vt:lpstr>
      <vt:lpstr>Article I Article I created a bicameral legislature (i.e., the Congress) with two bodies:  The House of Representative and the Senate.  Congress is charged with the duty to enact legislation. </vt:lpstr>
      <vt:lpstr>Article II Article II created the office of the President. </vt:lpstr>
      <vt:lpstr>Article III Article III created the Supreme Court and also vests judicial power in other courts that Congress may create. </vt:lpstr>
      <vt:lpstr>Article IV Article IV sets forth the conditions required for admitting new states to the Union and guarantees certain privileges and immunities to the people. </vt:lpstr>
      <vt:lpstr>Article V Article V set forth the requirements for amending the Constitution. </vt:lpstr>
      <vt:lpstr>Article VI Established the Supremacy Act (that the Constitution and all laws made there under are the supreme law of the land. </vt:lpstr>
      <vt:lpstr>Article VII  Established that ratification of 9 of the states was needed to enact the Constitution. </vt:lpstr>
      <vt:lpstr> The Framers of the Constitution wanted: 1.  A stronger more effective central government; BUT 2.  A central government that wasn’t too strong;  3.  A system of federalism (some powers given to the central government and some reserved for the states); and 4.  Free, fair and frequent elections as a means of keeping politicians accountable to the people. </vt:lpstr>
      <vt:lpstr>The Framers believed that giving any one person or body of government too much power was inherently dangerous and could foster tyranny. </vt:lpstr>
      <vt:lpstr>To address their concerns about tyranny or the threat of tyrannical rule, the Framers created a system of (1) separation of powers (power divided between 3 branches); and (2) a system of checks and balances. </vt:lpstr>
      <vt:lpstr>Separation of Powers </vt:lpstr>
      <vt:lpstr>The Powers: - Congress passes legislation - The Executive enforces the law - The Judiciary interprets the law </vt:lpstr>
      <vt:lpstr>Checks and Balances </vt:lpstr>
      <vt:lpstr> The Power of Congress to Check: Congress can override a Presidential veto with 2/3 vote of both houses; Propose Constitutional amendments in response to unpopular Supreme Court Rulings; House and Senate have impeachment powers over the President and other officers; Can create lower federal courts; Senate confirms Presidential appointments; spending bills must originate in the House.  </vt:lpstr>
      <vt:lpstr>The Power of the Executive to Check: The President can veto legislation, call special sessions of Congress, nominate judges and other officials, and pardon people convicted of federal crimes (except in cases of impeachment). </vt:lpstr>
      <vt:lpstr>The Power of the Judiciary to Check: The Supreme Court and lower federal courts can declare legislation or executive actions unconstitutional. </vt:lpstr>
      <vt:lpstr>  Other limitations on federal powers: Frequent elections  435 House Members 100 Senators  House: Elected for 2 Year Terms (elections held every 2 years)  Senate: Elected for 6 Year Terms (1/3 of total seats every 2 years)  </vt:lpstr>
      <vt:lpstr>The Electoral College:  Framers did not initially want the people to directly elect the President, so they created the Electoral College.  But in a way, we do elect the President because electoral votes are usually pledged by state delegates.  </vt:lpstr>
      <vt:lpstr>In some States, in certain situations, the people can directly (rather than indirectly) determine the outcome of certain popular issues. </vt:lpstr>
      <vt:lpstr> Examples of Power Wielded Directly by the People (in some States): (1) Initiatives – Where citizens themselves can propose and vote on laws; (2) Referendums – Where citizens are allowed to vote to reverse the actions of their state legislature. (3) Recall – Where citizens can vote to remove an official from office, even if they were duly elected and have not served the duration of their term. </vt:lpstr>
      <vt:lpstr>Congress and the Delegation of Power </vt:lpstr>
      <vt:lpstr>Congress can create “administrative agencies” to carry out the will and intent of the Legislative Branch, because the members of Congress can’t possibly oversee all aspects of government (e.g., FCC, FTC, IRS, SEC).  These agencies carry out the intent of Congress by passing rules or regulations. </vt:lpstr>
      <vt:lpstr>Amending the Constitution: First, an amendment must be proposed.  Two ways: (1)  An amendment is proposed in Congress and both houses must pass it by 2/3 vote; or (2) Congress can call a convention at the request of the legislatures in 2/3 of the states (never been used). </vt:lpstr>
      <vt:lpstr>If a proposed amendment passes both houses of Congress by 2/3 vote or more, it is then submitted to the states for them to vote on whether to ratify it. </vt:lpstr>
      <vt:lpstr> There are two ways that the states can ratify a proposed amendment: (1) Approval by ¾ of the state legislatures (most common); or (2)  Approval by special ratifying convention in ¾ of the states (rare).  A special ratifying convention is where the voters decide. </vt:lpstr>
      <vt:lpstr>There are 27 Amendments to the Constitution.  The last Amendment (the 27th) was ratified in 1992.  Prior to that, the 26th Amendment was ratified in 1971. </vt:lpstr>
      <vt:lpstr>The Power of Judicial Review:  The authority of a court to strike down a law or regulation that, in its  opinion, violates the law or the Constitution. </vt:lpstr>
      <vt:lpstr>Marbury v. Madison (1803) First Supreme Court case to decide that an act passed by Congress, and signed into law by the President, was unconstitutional. </vt:lpstr>
      <vt:lpstr>Jurisdiction of the Supreme Court Two Types:  1.  Original Jurisdiction  2.  Appellate Jurisdiction  (more on this in later chapters) </vt:lpstr>
      <vt:lpstr>The End.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Federal Government August 31, 2010 Lecture Chapters  1 and 2</dc:title>
  <dc:creator>My Computer</dc:creator>
  <cp:lastModifiedBy>My Computer</cp:lastModifiedBy>
  <cp:revision>87</cp:revision>
  <dcterms:created xsi:type="dcterms:W3CDTF">2010-08-26T01:56:50Z</dcterms:created>
  <dcterms:modified xsi:type="dcterms:W3CDTF">2011-08-15T18:16:26Z</dcterms:modified>
</cp:coreProperties>
</file>