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331" r:id="rId2"/>
    <p:sldId id="258" r:id="rId3"/>
    <p:sldId id="260" r:id="rId4"/>
    <p:sldId id="261" r:id="rId5"/>
    <p:sldId id="262" r:id="rId6"/>
    <p:sldId id="267" r:id="rId7"/>
    <p:sldId id="270" r:id="rId8"/>
    <p:sldId id="295" r:id="rId9"/>
    <p:sldId id="272" r:id="rId10"/>
    <p:sldId id="273" r:id="rId11"/>
    <p:sldId id="275" r:id="rId12"/>
    <p:sldId id="274" r:id="rId13"/>
    <p:sldId id="276" r:id="rId14"/>
    <p:sldId id="296" r:id="rId15"/>
    <p:sldId id="297" r:id="rId16"/>
    <p:sldId id="278" r:id="rId17"/>
    <p:sldId id="279" r:id="rId18"/>
    <p:sldId id="280" r:id="rId19"/>
    <p:sldId id="281" r:id="rId20"/>
    <p:sldId id="282" r:id="rId21"/>
    <p:sldId id="298" r:id="rId22"/>
    <p:sldId id="334" r:id="rId23"/>
    <p:sldId id="335" r:id="rId24"/>
    <p:sldId id="283" r:id="rId25"/>
    <p:sldId id="284" r:id="rId26"/>
    <p:sldId id="285" r:id="rId27"/>
    <p:sldId id="286" r:id="rId28"/>
    <p:sldId id="287" r:id="rId29"/>
    <p:sldId id="288" r:id="rId30"/>
    <p:sldId id="336" r:id="rId31"/>
    <p:sldId id="337" r:id="rId32"/>
    <p:sldId id="289" r:id="rId33"/>
    <p:sldId id="290" r:id="rId34"/>
    <p:sldId id="342"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38" r:id="rId48"/>
    <p:sldId id="32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444" autoAdjust="0"/>
  </p:normalViewPr>
  <p:slideViewPr>
    <p:cSldViewPr>
      <p:cViewPr varScale="1">
        <p:scale>
          <a:sx n="64" d="100"/>
          <a:sy n="64" d="100"/>
        </p:scale>
        <p:origin x="-1332" y="-96"/>
      </p:cViewPr>
      <p:guideLst>
        <p:guide orient="horz" pos="2160"/>
        <p:guide pos="2880"/>
      </p:guideLst>
    </p:cSldViewPr>
  </p:slideViewPr>
  <p:outlineViewPr>
    <p:cViewPr>
      <p:scale>
        <a:sx n="33" d="100"/>
        <a:sy n="33" d="100"/>
      </p:scale>
      <p:origin x="0" y="2931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465FD4-6B35-4685-960F-E2B352D77514}" type="datetimeFigureOut">
              <a:rPr lang="en-US" smtClean="0"/>
              <a:pPr/>
              <a:t>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BC5C5A-C9D0-4C0F-B62F-273EB97187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8AC35B-B57C-4FBB-83E7-450BCA8754F1}" type="datetime1">
              <a:rPr lang="en-US" smtClean="0"/>
              <a:pPr/>
              <a:t>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457AC-D7A2-4FBA-9D90-F8D1C9996742}" type="datetime1">
              <a:rPr lang="en-US" smtClean="0"/>
              <a:pPr/>
              <a:t>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CFC87-C6C0-46D9-8327-190CA94535BB}" type="datetime1">
              <a:rPr lang="en-US" smtClean="0"/>
              <a:pPr/>
              <a:t>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1375CA-B251-478E-8A8E-C4AC533CDC34}" type="datetime1">
              <a:rPr lang="en-US" smtClean="0"/>
              <a:pPr/>
              <a:t>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9DB751-E3D7-4ADD-B876-0B00145F3AD6}" type="datetime1">
              <a:rPr lang="en-US" smtClean="0"/>
              <a:pPr/>
              <a:t>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713399-C77F-4BE2-B38E-3F621495211A}" type="datetime1">
              <a:rPr lang="en-US" smtClean="0"/>
              <a:pPr/>
              <a:t>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0A5CBA-8547-46F2-871A-FF278AC181AC}" type="datetime1">
              <a:rPr lang="en-US" smtClean="0"/>
              <a:pPr/>
              <a:t>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DF99F7-5553-4B29-AD2E-0A6A58FF849D}" type="datetime1">
              <a:rPr lang="en-US" smtClean="0"/>
              <a:pPr/>
              <a:t>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FE907-9EE1-4052-A82A-282EA8BB7E59}" type="datetime1">
              <a:rPr lang="en-US" smtClean="0"/>
              <a:pPr/>
              <a:t>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0250E-EC40-4D45-B4BE-34C9A6F28649}" type="datetime1">
              <a:rPr lang="en-US" smtClean="0"/>
              <a:pPr/>
              <a:t>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44B78-1735-47A3-8B66-31B7889BC5C0}" type="datetime1">
              <a:rPr lang="en-US" smtClean="0"/>
              <a:pPr/>
              <a:t>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B338B-50B4-48AD-94B7-7A10964ABD9E}" type="datetime1">
              <a:rPr lang="en-US" smtClean="0"/>
              <a:pPr/>
              <a:t>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79CD8-3925-4362-AD6B-7FC1A14413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Chapter 3:</a:t>
            </a:r>
            <a:br>
              <a:rPr lang="en-US" dirty="0" smtClean="0"/>
            </a:br>
            <a:r>
              <a:rPr lang="en-US" dirty="0" smtClean="0"/>
              <a:t>American Federalism</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Implied Powers:</a:t>
            </a:r>
            <a:br>
              <a:rPr lang="en-US" dirty="0" smtClean="0"/>
            </a:br>
            <a:r>
              <a:rPr lang="en-US" dirty="0" smtClean="0"/>
              <a:t/>
            </a:r>
            <a:br>
              <a:rPr lang="en-US" dirty="0" smtClean="0"/>
            </a:br>
            <a:r>
              <a:rPr lang="en-US" dirty="0" smtClean="0"/>
              <a:t>Those powers that are deemed given to the federal government because of other language appearing in the constitution, such as the Necessary and Proper Clause.</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
            </a:r>
            <a:br>
              <a:rPr lang="en-US" dirty="0" smtClean="0"/>
            </a:br>
            <a:r>
              <a:rPr lang="en-US" dirty="0" smtClean="0"/>
              <a:t>Inherent Powers:</a:t>
            </a:r>
            <a:br>
              <a:rPr lang="en-US" dirty="0" smtClean="0"/>
            </a:br>
            <a:r>
              <a:rPr lang="en-US" dirty="0" smtClean="0"/>
              <a:t/>
            </a:r>
            <a:br>
              <a:rPr lang="en-US" dirty="0" smtClean="0"/>
            </a:br>
            <a:r>
              <a:rPr lang="en-US" dirty="0" smtClean="0"/>
              <a:t>Powers that the U.S. Supreme Court has declared rest with the federal government (even if the Constitution is silent on the subject), based on the existence of a national government as a sovereign entity.</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Concurrent Powers:</a:t>
            </a:r>
            <a:br>
              <a:rPr lang="en-US" dirty="0" smtClean="0"/>
            </a:br>
            <a:r>
              <a:rPr lang="en-US" dirty="0" smtClean="0"/>
              <a:t/>
            </a:r>
            <a:br>
              <a:rPr lang="en-US" dirty="0" smtClean="0"/>
            </a:br>
            <a:r>
              <a:rPr lang="en-US" dirty="0" smtClean="0"/>
              <a:t>The term associated with the concept that certain powers are shared (i.e., exercised by both the federal and the state governments).</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a:bodyPr>
          <a:lstStyle/>
          <a:p>
            <a:pPr algn="l"/>
            <a:r>
              <a:rPr lang="en-US" dirty="0" smtClean="0"/>
              <a:t/>
            </a:r>
            <a:br>
              <a:rPr lang="en-US" dirty="0" smtClean="0"/>
            </a:br>
            <a:r>
              <a:rPr lang="en-US" dirty="0" smtClean="0"/>
              <a:t>  </a:t>
            </a:r>
            <a:r>
              <a:rPr lang="en-US" sz="2700" dirty="0" smtClean="0"/>
              <a:t>Examples of Powers Delegated to the Federal Government:</a:t>
            </a:r>
            <a:br>
              <a:rPr lang="en-US" sz="2700" dirty="0" smtClean="0"/>
            </a:br>
            <a:r>
              <a:rPr lang="en-US" sz="2700" dirty="0" smtClean="0"/>
              <a:t/>
            </a:r>
            <a:br>
              <a:rPr lang="en-US" sz="2700" dirty="0" smtClean="0"/>
            </a:br>
            <a:r>
              <a:rPr lang="en-US" sz="2700" dirty="0" smtClean="0"/>
              <a:t>To regulate interstate and foreign trade</a:t>
            </a:r>
            <a:br>
              <a:rPr lang="en-US" sz="2700" dirty="0" smtClean="0"/>
            </a:br>
            <a:r>
              <a:rPr lang="en-US" sz="2700" dirty="0" smtClean="0"/>
              <a:t>To coin and print money</a:t>
            </a:r>
            <a:br>
              <a:rPr lang="en-US" sz="2700" dirty="0" smtClean="0"/>
            </a:br>
            <a:r>
              <a:rPr lang="en-US" sz="2700" dirty="0" smtClean="0"/>
              <a:t>To conduct foreign relations (treaties, etc.)</a:t>
            </a:r>
            <a:br>
              <a:rPr lang="en-US" sz="2700" dirty="0" smtClean="0"/>
            </a:br>
            <a:r>
              <a:rPr lang="en-US" sz="2700" dirty="0" smtClean="0"/>
              <a:t>To establish post offices and interstate highways</a:t>
            </a:r>
            <a:br>
              <a:rPr lang="en-US" sz="2700" dirty="0" smtClean="0"/>
            </a:br>
            <a:r>
              <a:rPr lang="en-US" sz="2700" dirty="0" smtClean="0"/>
              <a:t>To raise and support armed forces</a:t>
            </a:r>
            <a:br>
              <a:rPr lang="en-US" sz="2700" dirty="0" smtClean="0"/>
            </a:br>
            <a:r>
              <a:rPr lang="en-US" sz="2700" dirty="0" smtClean="0"/>
              <a:t>To declare war and make peace</a:t>
            </a:r>
            <a:br>
              <a:rPr lang="en-US" sz="2700" dirty="0" smtClean="0"/>
            </a:br>
            <a:r>
              <a:rPr lang="en-US" sz="2700" dirty="0" smtClean="0"/>
              <a:t>To govern American territories and admit new states</a:t>
            </a:r>
            <a:br>
              <a:rPr lang="en-US" sz="27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a:bodyPr>
          <a:lstStyle/>
          <a:p>
            <a:pPr algn="l"/>
            <a:r>
              <a:rPr lang="en-US" sz="2700" dirty="0" smtClean="0"/>
              <a:t/>
            </a:r>
            <a:br>
              <a:rPr lang="en-US" sz="2700" dirty="0" smtClean="0"/>
            </a:br>
            <a:r>
              <a:rPr lang="en-US" sz="2700" dirty="0" smtClean="0"/>
              <a:t>        Examples of Powers Belonging to State Governments:</a:t>
            </a:r>
            <a:br>
              <a:rPr lang="en-US" sz="2700" dirty="0" smtClean="0"/>
            </a:br>
            <a:r>
              <a:rPr lang="en-US" sz="2700" dirty="0"/>
              <a:t/>
            </a:r>
            <a:br>
              <a:rPr lang="en-US" sz="2700" dirty="0"/>
            </a:br>
            <a:r>
              <a:rPr lang="en-US" sz="2700" dirty="0" smtClean="0"/>
              <a:t>To regulate trade within the state</a:t>
            </a:r>
            <a:br>
              <a:rPr lang="en-US" sz="2700" dirty="0" smtClean="0"/>
            </a:br>
            <a:r>
              <a:rPr lang="en-US" sz="2700" dirty="0" smtClean="0"/>
              <a:t>To establish local governments</a:t>
            </a:r>
            <a:br>
              <a:rPr lang="en-US" sz="2700" dirty="0" smtClean="0"/>
            </a:br>
            <a:r>
              <a:rPr lang="en-US" sz="2700" dirty="0" smtClean="0"/>
              <a:t>To conduct elections</a:t>
            </a:r>
            <a:br>
              <a:rPr lang="en-US" sz="2700" dirty="0" smtClean="0"/>
            </a:br>
            <a:r>
              <a:rPr lang="en-US" sz="2700" dirty="0" smtClean="0"/>
              <a:t>To determine voter qualifications</a:t>
            </a:r>
            <a:br>
              <a:rPr lang="en-US" sz="2700" dirty="0" smtClean="0"/>
            </a:br>
            <a:r>
              <a:rPr lang="en-US" sz="2700" dirty="0" smtClean="0"/>
              <a:t>To establish and support public schools</a:t>
            </a:r>
            <a:br>
              <a:rPr lang="en-US" sz="2700" dirty="0" smtClean="0"/>
            </a:br>
            <a:r>
              <a:rPr lang="en-US" sz="2700" dirty="0" smtClean="0"/>
              <a:t>To incorporate businesses</a:t>
            </a:r>
            <a:br>
              <a:rPr lang="en-US" sz="2700" dirty="0" smtClean="0"/>
            </a:br>
            <a:r>
              <a:rPr lang="en-US" sz="2700" dirty="0" smtClean="0"/>
              <a:t>To make marriage laws</a:t>
            </a:r>
            <a:br>
              <a:rPr lang="en-US" sz="2700" dirty="0" smtClean="0"/>
            </a:br>
            <a:r>
              <a:rPr lang="en-US" sz="2700" dirty="0" smtClean="0"/>
              <a:t>To license professional workers</a:t>
            </a:r>
            <a:br>
              <a:rPr lang="en-US" sz="27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a:bodyPr>
          <a:lstStyle/>
          <a:p>
            <a:pPr algn="l"/>
            <a:r>
              <a:rPr lang="en-US" sz="3600" dirty="0" smtClean="0"/>
              <a:t>        Examples of Concurrent Powers:</a:t>
            </a:r>
            <a:br>
              <a:rPr lang="en-US" sz="3600" dirty="0" smtClean="0"/>
            </a:br>
            <a:r>
              <a:rPr lang="en-US" sz="3600" dirty="0"/>
              <a:t/>
            </a:r>
            <a:br>
              <a:rPr lang="en-US" sz="3600" dirty="0"/>
            </a:br>
            <a:r>
              <a:rPr lang="en-US" sz="3600" dirty="0" smtClean="0"/>
              <a:t>1.	Power to tax;</a:t>
            </a:r>
            <a:br>
              <a:rPr lang="en-US" sz="3600" dirty="0" smtClean="0"/>
            </a:br>
            <a:r>
              <a:rPr lang="en-US" sz="3600" dirty="0" smtClean="0"/>
              <a:t>2.	Regulate health and welfare;</a:t>
            </a:r>
            <a:br>
              <a:rPr lang="en-US" sz="3600" dirty="0" smtClean="0"/>
            </a:br>
            <a:r>
              <a:rPr lang="en-US" sz="3600" dirty="0" smtClean="0"/>
              <a:t>3.	Regulate matters such as pollution 	and environmental protection;</a:t>
            </a:r>
            <a:br>
              <a:rPr lang="en-US" sz="3600" dirty="0" smtClean="0"/>
            </a:br>
            <a:r>
              <a:rPr lang="en-US" sz="3600" dirty="0" smtClean="0"/>
              <a:t>4.	Establish courts to interpret their laws;</a:t>
            </a:r>
            <a:br>
              <a:rPr lang="en-US" sz="3600" dirty="0" smtClean="0"/>
            </a:br>
            <a:r>
              <a:rPr lang="en-US" sz="3600" dirty="0" smtClean="0"/>
              <a:t>5.	Police citizens.</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The Supremacy Clause:</a:t>
            </a:r>
            <a:br>
              <a:rPr lang="en-US" dirty="0" smtClean="0"/>
            </a:br>
            <a:r>
              <a:rPr lang="en-US" dirty="0" smtClean="0"/>
              <a:t>Article VI of the Constitution states that “This Constitution, and the Laws of the United States which shall be made in Pursuance thereof . . . Shall be the supreme Law of the Land . . .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States cannot regulate areas that are the </a:t>
            </a:r>
            <a:r>
              <a:rPr lang="en-US" u="sng" dirty="0" smtClean="0"/>
              <a:t>sole</a:t>
            </a:r>
            <a:r>
              <a:rPr lang="en-US" dirty="0" smtClean="0"/>
              <a:t> domain of the national government.  If states attempt to do so, their laws are “preempted” by the laws of the federal government.</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Only the federal government can declare war on other nations.  States may raise militias (the national guard) but the federal government can mobilize these militias as well as the respective states.</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The Power to Regulate Foreign and Interstate Commerce:</a:t>
            </a:r>
            <a:br>
              <a:rPr lang="en-US" dirty="0" smtClean="0"/>
            </a:br>
            <a:r>
              <a:rPr lang="en-US" dirty="0"/>
              <a:t/>
            </a:r>
            <a:br>
              <a:rPr lang="en-US" dirty="0"/>
            </a:br>
            <a:r>
              <a:rPr lang="en-US" dirty="0" smtClean="0"/>
              <a:t>Only the federal government has the power to regulate the areas of foreign and interstate commerce.  </a:t>
            </a:r>
            <a:r>
              <a:rPr lang="en-US" dirty="0"/>
              <a:t/>
            </a:r>
            <a:br>
              <a:rPr lang="en-US" dirty="0"/>
            </a:br>
            <a:r>
              <a:rPr lang="en-US" dirty="0" smtClean="0"/>
              <a:t/>
            </a:r>
            <a:br>
              <a:rPr lang="en-US" dirty="0" smtClean="0"/>
            </a:br>
            <a:r>
              <a:rPr lang="en-US" dirty="0" smtClean="0"/>
              <a:t>*This is a </a:t>
            </a:r>
            <a:r>
              <a:rPr lang="en-US" u="sng" dirty="0" smtClean="0"/>
              <a:t>HUGE</a:t>
            </a:r>
            <a:r>
              <a:rPr lang="en-US" dirty="0" smtClean="0"/>
              <a:t> source of power for the Congress.</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Federalism:</a:t>
            </a:r>
            <a:br>
              <a:rPr lang="en-US" dirty="0" smtClean="0"/>
            </a:br>
            <a:r>
              <a:rPr lang="en-US" dirty="0" smtClean="0"/>
              <a:t/>
            </a:r>
            <a:br>
              <a:rPr lang="en-US" dirty="0" smtClean="0"/>
            </a:br>
            <a:r>
              <a:rPr lang="en-US" dirty="0" smtClean="0"/>
              <a:t>A system of government in which power is divided between a central government and several smaller governments (states, territories, etc).</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The Commerce Clause:</a:t>
            </a:r>
            <a:br>
              <a:rPr lang="en-US" dirty="0" smtClean="0"/>
            </a:br>
            <a:r>
              <a:rPr lang="en-US" dirty="0"/>
              <a:t/>
            </a:r>
            <a:br>
              <a:rPr lang="en-US" dirty="0"/>
            </a:br>
            <a:r>
              <a:rPr lang="en-US" dirty="0" smtClean="0"/>
              <a:t>“The Congress shall have the Power to . . . regulate Commerce with foreign Nations, and among the several States, and with the Indian Tribes.”</a:t>
            </a:r>
            <a:br>
              <a:rPr lang="en-US" dirty="0" smtClean="0"/>
            </a:br>
            <a:r>
              <a:rPr lang="en-US" dirty="0"/>
              <a:t/>
            </a:r>
            <a:br>
              <a:rPr lang="en-US" dirty="0"/>
            </a:br>
            <a:r>
              <a:rPr lang="en-US" dirty="0" smtClean="0"/>
              <a:t>U.S. Constitution, Article I, Section 8, Clause 1</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a:bodyPr>
          <a:lstStyle/>
          <a:p>
            <a:r>
              <a:rPr lang="en-US" dirty="0" smtClean="0"/>
              <a:t/>
            </a:r>
            <a:br>
              <a:rPr lang="en-US" dirty="0" smtClean="0"/>
            </a:br>
            <a:r>
              <a:rPr lang="en-US" dirty="0" smtClean="0"/>
              <a:t>Congress can pass laws under the Commerce </a:t>
            </a:r>
            <a:r>
              <a:rPr lang="en-US" dirty="0"/>
              <a:t>C</a:t>
            </a:r>
            <a:r>
              <a:rPr lang="en-US" dirty="0" smtClean="0"/>
              <a:t>lause if interstate commerce is implicated.  </a:t>
            </a:r>
            <a:br>
              <a:rPr lang="en-US" dirty="0" smtClean="0"/>
            </a:br>
            <a:r>
              <a:rPr lang="en-US" dirty="0"/>
              <a:t/>
            </a:r>
            <a:br>
              <a:rPr lang="en-US" dirty="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
            </a:r>
            <a:br>
              <a:rPr lang="en-US" dirty="0" smtClean="0"/>
            </a:br>
            <a:r>
              <a:rPr lang="en-US" dirty="0" smtClean="0"/>
              <a:t/>
            </a:r>
            <a:br>
              <a:rPr lang="en-US" dirty="0" smtClean="0"/>
            </a:br>
            <a:r>
              <a:rPr lang="en-US" dirty="0" smtClean="0"/>
              <a:t>Interstate Commerce Includes:</a:t>
            </a:r>
            <a:br>
              <a:rPr lang="en-US" dirty="0" smtClean="0"/>
            </a:br>
            <a:r>
              <a:rPr lang="en-US" dirty="0"/>
              <a:t/>
            </a:r>
            <a:br>
              <a:rPr lang="en-US" dirty="0"/>
            </a:br>
            <a:r>
              <a:rPr lang="en-US" dirty="0" smtClean="0"/>
              <a:t>Instrumentalities and channels which serve as the media for the movement of goods and persons in interstate commerce or for interstate communications [including]  . . .</a:t>
            </a:r>
            <a:br>
              <a:rPr lang="en-US" dirty="0" smtClean="0"/>
            </a:br>
            <a:r>
              <a:rPr lang="en-US" dirty="0"/>
              <a:t/>
            </a:r>
            <a:br>
              <a:rPr lang="en-US" dirty="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
            </a:r>
            <a:br>
              <a:rPr lang="en-US" dirty="0" smtClean="0"/>
            </a:br>
            <a:r>
              <a:rPr lang="en-US" dirty="0" smtClean="0"/>
              <a:t/>
            </a:r>
            <a:br>
              <a:rPr lang="en-US" dirty="0" smtClean="0"/>
            </a:br>
            <a:r>
              <a:rPr lang="en-US" sz="4000" dirty="0" smtClean="0"/>
              <a:t> </a:t>
            </a:r>
            <a:br>
              <a:rPr lang="en-US" sz="4000" dirty="0" smtClean="0"/>
            </a:br>
            <a:r>
              <a:rPr lang="en-US" sz="4000" dirty="0" smtClean="0"/>
              <a:t>. . . railroads, highways, city </a:t>
            </a:r>
            <a:br>
              <a:rPr lang="en-US" sz="4000" dirty="0" smtClean="0"/>
            </a:br>
            <a:r>
              <a:rPr lang="en-US" sz="4000" dirty="0" smtClean="0"/>
              <a:t>streets; telephone, gas, electric and pipe line systems; radio and </a:t>
            </a:r>
            <a:br>
              <a:rPr lang="en-US" sz="4000" dirty="0" smtClean="0"/>
            </a:br>
            <a:r>
              <a:rPr lang="en-US" sz="4000" dirty="0" smtClean="0"/>
              <a:t>television broadcasting facilities; rivers, canals and other waterways; </a:t>
            </a:r>
            <a:br>
              <a:rPr lang="en-US" sz="4000" dirty="0" smtClean="0"/>
            </a:br>
            <a:r>
              <a:rPr lang="en-US" sz="4000" dirty="0" smtClean="0"/>
              <a:t>airports; railroads, bus, truck</a:t>
            </a:r>
            <a:br>
              <a:rPr lang="en-US" sz="4000" dirty="0" smtClean="0"/>
            </a:br>
            <a:r>
              <a:rPr lang="en-US" sz="4000" dirty="0" smtClean="0"/>
              <a:t>or steamship terminals; freight depots, bridges, ferries, bays, harbors, </a:t>
            </a:r>
            <a:br>
              <a:rPr lang="en-US" sz="4000" dirty="0" smtClean="0"/>
            </a:br>
            <a:r>
              <a:rPr lang="en-US" sz="4000" dirty="0" smtClean="0"/>
              <a:t>docks, wharves, piers; ships, vehicles and aircraft which are regularly </a:t>
            </a:r>
            <a:br>
              <a:rPr lang="en-US" sz="4000" dirty="0" smtClean="0"/>
            </a:br>
            <a:r>
              <a:rPr lang="en-US" sz="4000" dirty="0" smtClean="0"/>
              <a:t>used in interstate commerce. </a:t>
            </a: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Interstate commerce is pervasive.</a:t>
            </a:r>
            <a:br>
              <a:rPr lang="en-US" dirty="0" smtClean="0"/>
            </a:br>
            <a:r>
              <a:rPr lang="en-US" dirty="0" smtClean="0"/>
              <a:t>Thus it is a major source of power for Congress to pass laws regulating numerous activities.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Gibbons v. Ogden (1824):</a:t>
            </a:r>
            <a:br>
              <a:rPr lang="en-US" dirty="0" smtClean="0"/>
            </a:br>
            <a:r>
              <a:rPr lang="en-US" dirty="0" smtClean="0"/>
              <a:t/>
            </a:r>
            <a:br>
              <a:rPr lang="en-US" dirty="0" smtClean="0"/>
            </a:br>
            <a:r>
              <a:rPr lang="en-US" dirty="0" smtClean="0"/>
              <a:t>First Supreme Court case to hold that only the federal government can regulate interstate commerce.</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The state of New York had given a monopoly to Robert Livingston and Robert Fulton to operate steamboats between New York and New Jersey.</a:t>
            </a:r>
            <a:br>
              <a:rPr lang="en-US" dirty="0" smtClean="0"/>
            </a:br>
            <a:r>
              <a:rPr lang="en-US" dirty="0"/>
              <a:t/>
            </a:r>
            <a:br>
              <a:rPr lang="en-US" dirty="0"/>
            </a:br>
            <a:r>
              <a:rPr lang="en-US" dirty="0" smtClean="0"/>
              <a:t>Livingston and Fulton sold that right to Aaron Ogden.  Thomas Gibbons began operating a ferry boat between New York and New Jersey.  Ogden sued to stop Gibbons.</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The state courts ruled that both the federal and state governments could regulate interstate commerce (</a:t>
            </a:r>
            <a:r>
              <a:rPr lang="en-US" dirty="0" err="1" smtClean="0"/>
              <a:t>i.e</a:t>
            </a:r>
            <a:r>
              <a:rPr lang="en-US" dirty="0" smtClean="0"/>
              <a:t>, that it was a concurrent power similar to the power to tax).</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The Supreme Court (Marshall presiding) reversed the state courts and held that Congress’ power over interstate commerce is complete and overrides any conflicting state laws.</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After Gibbons v. Ogden, Congress has used the power to regulate interstate commerce as a means of passing numerous laws.</a:t>
            </a:r>
            <a:br>
              <a:rPr lang="en-US" dirty="0" smtClean="0"/>
            </a:br>
            <a:r>
              <a:rPr lang="en-US" dirty="0" smtClean="0"/>
              <a:t/>
            </a:r>
            <a:br>
              <a:rPr lang="en-US" dirty="0" smtClean="0"/>
            </a:br>
            <a:r>
              <a:rPr lang="en-US" dirty="0" smtClean="0"/>
              <a:t>The Interstate Commerce </a:t>
            </a:r>
            <a:r>
              <a:rPr lang="en-US" dirty="0"/>
              <a:t>C</a:t>
            </a:r>
            <a:r>
              <a:rPr lang="en-US" dirty="0" smtClean="0"/>
              <a:t>lause has been used to strike down unpopular state laws and regulate a host of businesses activities.</a:t>
            </a: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Under a system of federalism, the states have some powers and the federal government has some powers.   Usually, but not always, it is pretty clear which government has the power to act in certain cases.</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a:bodyPr>
          <a:lstStyle/>
          <a:p>
            <a:r>
              <a:rPr lang="en-US" dirty="0" smtClean="0"/>
              <a:t>During the Civil Rights era in the 1960s Congress used the Commerce Clause to pass a host of laws which were designed to prevent businesses from discriminating against African American customers.  The United States Supreme Court issued </a:t>
            </a:r>
            <a:br>
              <a:rPr lang="en-US" dirty="0" smtClean="0"/>
            </a:br>
            <a:r>
              <a:rPr lang="en-US" dirty="0" smtClean="0"/>
              <a:t>several opinions which supported this use of the Commerce Clause. </a:t>
            </a: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
            </a:r>
            <a:br>
              <a:rPr lang="en-US" dirty="0" smtClean="0"/>
            </a:br>
            <a:r>
              <a:rPr lang="en-US" i="1" dirty="0" smtClean="0"/>
              <a:t>Heart of Atlanta Motel v. United States </a:t>
            </a:r>
            <a:r>
              <a:rPr lang="en-US" dirty="0" smtClean="0"/>
              <a:t>(1964), ruled that Congress could regulate a business that served mostly interstate travelers.  </a:t>
            </a:r>
            <a:r>
              <a:rPr lang="en-US" i="1" dirty="0" smtClean="0"/>
              <a:t>Daniel v. Paul </a:t>
            </a:r>
            <a:r>
              <a:rPr lang="en-US" dirty="0" smtClean="0"/>
              <a:t>(1969), ruled that the federal government could regulate a private recreational facility because three out of the four items sold at its snack bar were purchased from outside the state.</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However, the power of Congress to pass legislation under the Commerce Clause does have its limitations.</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In </a:t>
            </a:r>
            <a:r>
              <a:rPr lang="en-US" i="1" dirty="0" smtClean="0"/>
              <a:t>United States v. Lopez </a:t>
            </a:r>
            <a:r>
              <a:rPr lang="en-US" dirty="0" smtClean="0"/>
              <a:t>(1995) the Supreme Court ruled that Congress’ “Gun-Free School Zone Act” was an improper use of the Commerce Clause . . . because there was not a substantial connection between school violence and our country’s national economy.</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In order for a law to be proper under the Commerce Clause it must involve (1) commerce, and (2) there must be interstate activity.</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sz="4000" dirty="0" smtClean="0"/>
              <a:t/>
            </a:r>
            <a:br>
              <a:rPr lang="en-US" sz="4000" dirty="0" smtClean="0"/>
            </a:br>
            <a:r>
              <a:rPr lang="en-US" sz="4000" dirty="0" smtClean="0"/>
              <a:t>Hooks and Strings:  The Ability to Affect  State Matters</a:t>
            </a:r>
            <a:br>
              <a:rPr lang="en-US" sz="4000" dirty="0" smtClean="0"/>
            </a:br>
            <a:r>
              <a:rPr lang="en-US" sz="4000" dirty="0"/>
              <a:t/>
            </a:r>
            <a:br>
              <a:rPr lang="en-US" sz="4000" dirty="0"/>
            </a:br>
            <a:r>
              <a:rPr lang="en-US" sz="4000" dirty="0" smtClean="0"/>
              <a:t>Congress’ power to tax and spend can impact state affairs.  For example, Congress cannot require that states enact seatbelt laws, but by providing/refusing federal funding, they can bring about regulations in areas where they lack specific authority.</a:t>
            </a:r>
            <a:br>
              <a:rPr lang="en-US" sz="40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Relationships between the States:</a:t>
            </a:r>
            <a:br>
              <a:rPr lang="en-US" dirty="0" smtClean="0"/>
            </a:br>
            <a:r>
              <a:rPr lang="en-US" dirty="0"/>
              <a:t/>
            </a:r>
            <a:br>
              <a:rPr lang="en-US" dirty="0"/>
            </a:br>
            <a:r>
              <a:rPr lang="en-US" dirty="0" smtClean="0"/>
              <a:t>Matters between state governments are affected by the Constitution (in 3 areas).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a:bodyPr>
          <a:lstStyle/>
          <a:p>
            <a:pPr algn="l"/>
            <a:r>
              <a:rPr lang="en-US" sz="3200" dirty="0" smtClean="0"/>
              <a:t>  Three Constitutional Areas of State-State Relations</a:t>
            </a:r>
            <a:br>
              <a:rPr lang="en-US" sz="3200" dirty="0" smtClean="0"/>
            </a:br>
            <a:r>
              <a:rPr lang="en-US" sz="3200" dirty="0"/>
              <a:t/>
            </a:r>
            <a:br>
              <a:rPr lang="en-US" sz="3200" dirty="0"/>
            </a:br>
            <a:r>
              <a:rPr lang="en-US" sz="3200" dirty="0" smtClean="0"/>
              <a:t>1.   Full Faith and Credit (Article IV, Section 1)        </a:t>
            </a:r>
            <a:br>
              <a:rPr lang="en-US" sz="3200" dirty="0" smtClean="0"/>
            </a:br>
            <a:r>
              <a:rPr lang="en-US" sz="3200" dirty="0" smtClean="0"/>
              <a:t>2.   Privileges and Immunities (Article IV, Section 2)</a:t>
            </a:r>
            <a:br>
              <a:rPr lang="en-US" sz="3200" dirty="0" smtClean="0"/>
            </a:br>
            <a:r>
              <a:rPr lang="en-US" sz="3200" dirty="0" smtClean="0"/>
              <a:t>3.   Extradition Matters (Article IV, Section 2).</a:t>
            </a:r>
            <a:br>
              <a:rPr lang="en-US" sz="32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Full Faith and Credit:</a:t>
            </a:r>
            <a:br>
              <a:rPr lang="en-US" dirty="0" smtClean="0"/>
            </a:br>
            <a:r>
              <a:rPr lang="en-US" dirty="0" smtClean="0"/>
              <a:t/>
            </a:r>
            <a:br>
              <a:rPr lang="en-US" dirty="0" smtClean="0"/>
            </a:br>
            <a:r>
              <a:rPr lang="en-US" dirty="0" smtClean="0"/>
              <a:t>State courts are required to enforce the rulings and lawful </a:t>
            </a:r>
            <a:r>
              <a:rPr lang="en-US" smtClean="0"/>
              <a:t>court decisions of </a:t>
            </a:r>
            <a:r>
              <a:rPr lang="en-US" dirty="0" smtClean="0"/>
              <a:t>the other states (as if it were an official court ruling in the recognizing state).</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Privileges and Immunities:</a:t>
            </a:r>
            <a:br>
              <a:rPr lang="en-US" dirty="0" smtClean="0"/>
            </a:br>
            <a:r>
              <a:rPr lang="en-US" dirty="0"/>
              <a:t/>
            </a:r>
            <a:br>
              <a:rPr lang="en-US" dirty="0"/>
            </a:br>
            <a:r>
              <a:rPr lang="en-US" dirty="0" smtClean="0"/>
              <a:t>States cannot discriminate against citizen of other states (higher taxes, access to courts, etc).</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Which government (national versus states) have the power to act?  It depends on the issue and whether the Constitution has addressed the power in question.</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Interstate Extradition:</a:t>
            </a:r>
            <a:br>
              <a:rPr lang="en-US" dirty="0" smtClean="0"/>
            </a:br>
            <a:r>
              <a:rPr lang="en-US" dirty="0" smtClean="0"/>
              <a:t/>
            </a:r>
            <a:br>
              <a:rPr lang="en-US" dirty="0" smtClean="0"/>
            </a:br>
            <a:r>
              <a:rPr lang="en-US" dirty="0" smtClean="0"/>
              <a:t>A citizen of one state cannot flee to another state and avoid extradition.  The governor of the state to which a person has fled is responsible for returning them to the respective sister state.</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Interstate Agreements (Compacts)</a:t>
            </a:r>
            <a:br>
              <a:rPr lang="en-US" dirty="0" smtClean="0"/>
            </a:br>
            <a:r>
              <a:rPr lang="en-US" dirty="0"/>
              <a:t/>
            </a:r>
            <a:br>
              <a:rPr lang="en-US" dirty="0"/>
            </a:br>
            <a:r>
              <a:rPr lang="en-US" dirty="0" smtClean="0"/>
              <a:t>States are free to enter into contractual agreements with other states (issues such as waste management, riparian rights, etc.) so long as the agreements do not run afoul of the Constitution or the authority of the national government.</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a:bodyPr>
          <a:lstStyle/>
          <a:p>
            <a:r>
              <a:rPr lang="en-US" sz="3600" dirty="0" smtClean="0"/>
              <a:t>McCulloch v. Maryland (1819)</a:t>
            </a:r>
            <a:br>
              <a:rPr lang="en-US" sz="3600" dirty="0" smtClean="0"/>
            </a:br>
            <a:r>
              <a:rPr lang="en-US" sz="3600" dirty="0" smtClean="0"/>
              <a:t/>
            </a:r>
            <a:br>
              <a:rPr lang="en-US" sz="3600" dirty="0" smtClean="0"/>
            </a:br>
            <a:r>
              <a:rPr lang="en-US" sz="3600" dirty="0" smtClean="0"/>
              <a:t>The first Supreme Court case to establish the doctrine of “National Supremacy.”  The state of Maryland attempted to tax a federal bank.  The attempt conflicted with an authorized (implied) power of the federal government to establish federal banks, and was therefore invalid.</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sz="4000" dirty="0" smtClean="0"/>
              <a:t>The Doctrine of Preemption:</a:t>
            </a:r>
            <a:br>
              <a:rPr lang="en-US" sz="4000" dirty="0" smtClean="0"/>
            </a:br>
            <a:r>
              <a:rPr lang="en-US" sz="4000" dirty="0" smtClean="0"/>
              <a:t/>
            </a:r>
            <a:br>
              <a:rPr lang="en-US" sz="4000" dirty="0" smtClean="0"/>
            </a:br>
            <a:r>
              <a:rPr lang="en-US" sz="4000" dirty="0" smtClean="0"/>
              <a:t>Federal law takes precedence over state or local laws in certain situations.  State and local laws are preempted only when they conflict directly with federal laws or regulations.</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Look at what the state is regulating.  Is it (a) a concurrent power, or (b) something that belongs exclusively to the federal government?</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If it is a concurrent power, the states can regulate it, as well as the federal government, </a:t>
            </a:r>
            <a:r>
              <a:rPr lang="en-US" u="sng" dirty="0" smtClean="0"/>
              <a:t>as long as the state law or regulation is stricter than the federal government’s regulation</a:t>
            </a:r>
            <a:r>
              <a:rPr lang="en-US" dirty="0" smtClean="0"/>
              <a:t>. </a:t>
            </a:r>
            <a:br>
              <a:rPr lang="en-US" dirty="0" smtClean="0"/>
            </a:br>
            <a:r>
              <a:rPr lang="en-US" dirty="0"/>
              <a:t/>
            </a:r>
            <a:br>
              <a:rPr lang="en-US" dirty="0"/>
            </a:br>
            <a:r>
              <a:rPr lang="en-US" dirty="0" smtClean="0"/>
              <a:t>Example:  Environmental Protection.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If a State is attempting to regulate an area of the law that belongs exclusively to the federal government, the state law/regulation is likely to fail.</a:t>
            </a:r>
            <a:br>
              <a:rPr lang="en-US" dirty="0" smtClean="0"/>
            </a:br>
            <a:r>
              <a:rPr lang="en-US" dirty="0"/>
              <a:t/>
            </a:r>
            <a:br>
              <a:rPr lang="en-US" dirty="0"/>
            </a:br>
            <a:r>
              <a:rPr lang="en-US" dirty="0" smtClean="0"/>
              <a:t>Example:  Arizona Immigration Issue?</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
            </a:r>
            <a:br>
              <a:rPr lang="en-US" dirty="0" smtClean="0"/>
            </a:br>
            <a:r>
              <a:rPr lang="en-US" dirty="0" smtClean="0"/>
              <a:t>Federal policy on immigration has been founded on the “plenary doctrine,” which holds that the political branches — the legislative and the executive — have sole power to regulate all aspects of immigration as a basic attribute of sovereign nation.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a:bodyPr>
          <a:lstStyle/>
          <a:p>
            <a:r>
              <a:rPr lang="en-US" dirty="0" smtClean="0"/>
              <a:t>The End.</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48</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
            </a:r>
            <a:br>
              <a:rPr lang="en-US" dirty="0" smtClean="0"/>
            </a:br>
            <a:r>
              <a:rPr lang="en-US" dirty="0" smtClean="0"/>
              <a:t>Recent News Story:</a:t>
            </a:r>
            <a:r>
              <a:rPr lang="en-US" dirty="0" smtClean="0"/>
              <a:t/>
            </a:r>
            <a:br>
              <a:rPr lang="en-US" dirty="0" smtClean="0"/>
            </a:br>
            <a:r>
              <a:rPr lang="en-US" dirty="0" smtClean="0"/>
              <a:t>Arizona </a:t>
            </a:r>
            <a:r>
              <a:rPr lang="en-US" dirty="0" smtClean="0"/>
              <a:t>and Illegal </a:t>
            </a:r>
            <a:r>
              <a:rPr lang="en-US" dirty="0" smtClean="0"/>
              <a:t>Immigration</a:t>
            </a:r>
            <a:r>
              <a:rPr lang="en-US" dirty="0" smtClean="0"/>
              <a:t/>
            </a:r>
            <a:br>
              <a:rPr lang="en-US" dirty="0" smtClean="0"/>
            </a:br>
            <a:r>
              <a:rPr lang="en-US" dirty="0" smtClean="0"/>
              <a:t/>
            </a:r>
            <a:br>
              <a:rPr lang="en-US" dirty="0" smtClean="0"/>
            </a:br>
            <a:r>
              <a:rPr lang="en-US" dirty="0" smtClean="0"/>
              <a:t>Arizona interests versus immigration matters which are typically considered an area that the federal government </a:t>
            </a:r>
            <a:r>
              <a:rPr lang="en-US" dirty="0" smtClean="0"/>
              <a:t>has the power to regulate.</a:t>
            </a:r>
            <a:br>
              <a:rPr lang="en-US" dirty="0" smtClean="0"/>
            </a:br>
            <a:r>
              <a:rPr lang="en-US" dirty="0" smtClean="0"/>
              <a:t/>
            </a:r>
            <a:br>
              <a:rPr lang="en-US" dirty="0" smtClean="0"/>
            </a:br>
            <a:r>
              <a:rPr lang="en-US" dirty="0" smtClean="0"/>
              <a:t>How will the courts rule?</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Our system of federalism is comprised of the national (federal) government and the 50 States.  </a:t>
            </a:r>
            <a:br>
              <a:rPr lang="en-US" dirty="0" smtClean="0"/>
            </a:br>
            <a:r>
              <a:rPr lang="en-US" dirty="0"/>
              <a:t/>
            </a:r>
            <a:br>
              <a:rPr lang="en-US" dirty="0"/>
            </a:br>
            <a:r>
              <a:rPr lang="en-US" dirty="0" smtClean="0"/>
              <a:t>The Supreme Court has held that cities, counties and municipalities are </a:t>
            </a:r>
            <a:r>
              <a:rPr lang="en-US" u="sng" dirty="0" smtClean="0"/>
              <a:t>not</a:t>
            </a:r>
            <a:r>
              <a:rPr lang="en-US" dirty="0" smtClean="0"/>
              <a:t> sovereign entities and thus they are not part of the system of federalism.</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pPr algn="l"/>
            <a:r>
              <a:rPr lang="en-US" dirty="0" smtClean="0"/>
              <a:t>		</a:t>
            </a:r>
            <a:br>
              <a:rPr lang="en-US" dirty="0" smtClean="0"/>
            </a:br>
            <a:r>
              <a:rPr lang="en-US" dirty="0" smtClean="0"/>
              <a:t>	</a:t>
            </a:r>
            <a:r>
              <a:rPr lang="en-US" sz="3600" dirty="0" smtClean="0"/>
              <a:t>	     Benefits of Federalism:</a:t>
            </a:r>
            <a:br>
              <a:rPr lang="en-US" sz="3600" dirty="0" smtClean="0"/>
            </a:br>
            <a:r>
              <a:rPr lang="en-US" sz="3600" dirty="0" smtClean="0"/>
              <a:t>1.	It serves as a check on centralized power 	(national government doesn’t become too 	strong);</a:t>
            </a:r>
            <a:br>
              <a:rPr lang="en-US" sz="3600" dirty="0" smtClean="0"/>
            </a:br>
            <a:r>
              <a:rPr lang="en-US" sz="3600" dirty="0" smtClean="0"/>
              <a:t>2.	The states have some say in how their affairs 	are managed;</a:t>
            </a:r>
            <a:br>
              <a:rPr lang="en-US" sz="3600" dirty="0" smtClean="0"/>
            </a:br>
            <a:r>
              <a:rPr lang="en-US" sz="3600" dirty="0" smtClean="0"/>
              <a:t>3.	States experiment with issues that if successful 	may get adopted by other states or the 	national government;</a:t>
            </a:r>
            <a:br>
              <a:rPr lang="en-US" sz="3600" dirty="0" smtClean="0"/>
            </a:br>
            <a:r>
              <a:rPr lang="en-US" sz="3600" dirty="0" smtClean="0"/>
              <a:t>4.	Multiple layers of government allows people 	access to local governmental powers (city 	counsels, school boards, etc).</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a:bodyPr>
          <a:lstStyle/>
          <a:p>
            <a:pPr algn="l"/>
            <a:r>
              <a:rPr lang="en-US" sz="3600" dirty="0" smtClean="0"/>
              <a:t>		     Division of Powers:</a:t>
            </a:r>
            <a:br>
              <a:rPr lang="en-US" sz="3600" dirty="0" smtClean="0"/>
            </a:br>
            <a:r>
              <a:rPr lang="en-US" sz="3600" dirty="0" smtClean="0"/>
              <a:t/>
            </a:r>
            <a:br>
              <a:rPr lang="en-US" sz="3600" dirty="0" smtClean="0"/>
            </a:br>
            <a:r>
              <a:rPr lang="en-US" sz="3600" dirty="0" smtClean="0"/>
              <a:t>1.	The federal government has delegated,   </a:t>
            </a:r>
            <a:br>
              <a:rPr lang="en-US" sz="3600" dirty="0" smtClean="0"/>
            </a:br>
            <a:r>
              <a:rPr lang="en-US" sz="3600" dirty="0" smtClean="0"/>
              <a:t>         implied, and inherent powers;</a:t>
            </a:r>
            <a:br>
              <a:rPr lang="en-US" sz="3600" dirty="0" smtClean="0"/>
            </a:br>
            <a:r>
              <a:rPr lang="en-US" sz="3600" dirty="0" smtClean="0"/>
              <a:t/>
            </a:r>
            <a:br>
              <a:rPr lang="en-US" sz="3600" dirty="0" smtClean="0"/>
            </a:br>
            <a:r>
              <a:rPr lang="en-US" sz="3600" dirty="0" smtClean="0"/>
              <a:t>3.	States have reserved powers (under </a:t>
            </a:r>
            <a:br>
              <a:rPr lang="en-US" sz="3600" dirty="0" smtClean="0"/>
            </a:br>
            <a:r>
              <a:rPr lang="en-US" sz="3600" dirty="0" smtClean="0"/>
              <a:t>        the 10</a:t>
            </a:r>
            <a:r>
              <a:rPr lang="en-US" sz="3600" baseline="30000" dirty="0" smtClean="0"/>
              <a:t>th</a:t>
            </a:r>
            <a:r>
              <a:rPr lang="en-US" sz="3600" dirty="0" smtClean="0"/>
              <a:t> Amendment, the powers not   </a:t>
            </a:r>
            <a:br>
              <a:rPr lang="en-US" sz="3600" dirty="0" smtClean="0"/>
            </a:br>
            <a:r>
              <a:rPr lang="en-US" sz="3600" dirty="0" smtClean="0"/>
              <a:t>        given to the federal government).</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Delegated Powers:</a:t>
            </a:r>
            <a:br>
              <a:rPr lang="en-US" dirty="0" smtClean="0"/>
            </a:br>
            <a:r>
              <a:rPr lang="en-US" dirty="0" smtClean="0"/>
              <a:t/>
            </a:r>
            <a:br>
              <a:rPr lang="en-US" dirty="0" smtClean="0"/>
            </a:br>
            <a:r>
              <a:rPr lang="en-US" dirty="0" smtClean="0"/>
              <a:t>Those powers given expressly to the federal government by the Constitution.  In other words, the powers that the Constitution specifically gives to the federal government.</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635</Words>
  <Application>Microsoft Office PowerPoint</Application>
  <PresentationFormat>On-screen Show (4:3)</PresentationFormat>
  <Paragraphs>96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Chapter 3: American Federalism </vt:lpstr>
      <vt:lpstr>Federalism:  A system of government in which power is divided between a central government and several smaller governments (states, territories, etc).  </vt:lpstr>
      <vt:lpstr>Under a system of federalism, the states have some powers and the federal government has some powers.   Usually, but not always, it is pretty clear which government has the power to act in certain cases. </vt:lpstr>
      <vt:lpstr>Which government (national versus states) have the power to act?  It depends on the issue and whether the Constitution has addressed the power in question. </vt:lpstr>
      <vt:lpstr> Recent News Story: Arizona and Illegal Immigration  Arizona interests versus immigration matters which are typically considered an area that the federal government has the power to regulate.  How will the courts rule?  </vt:lpstr>
      <vt:lpstr>Our system of federalism is comprised of the national (federal) government and the 50 States.    The Supreme Court has held that cities, counties and municipalities are not sovereign entities and thus they are not part of the system of federalism. </vt:lpstr>
      <vt:lpstr>          Benefits of Federalism: 1. It serves as a check on centralized power  (national government doesn’t become too  strong); 2. The states have some say in how their affairs  are managed; 3. States experiment with issues that if successful  may get adopted by other states or the  national government; 4. Multiple layers of government allows people  access to local governmental powers (city  counsels, school boards, etc). </vt:lpstr>
      <vt:lpstr>       Division of Powers:  1. The federal government has delegated,             implied, and inherent powers;  3. States have reserved powers (under          the 10th Amendment, the powers not            given to the federal government). </vt:lpstr>
      <vt:lpstr>Delegated Powers:  Those powers given expressly to the federal government by the Constitution.  In other words, the powers that the Constitution specifically gives to the federal government. </vt:lpstr>
      <vt:lpstr>Implied Powers:  Those powers that are deemed given to the federal government because of other language appearing in the constitution, such as the Necessary and Proper Clause. </vt:lpstr>
      <vt:lpstr> Inherent Powers:  Powers that the U.S. Supreme Court has declared rest with the federal government (even if the Constitution is silent on the subject), based on the existence of a national government as a sovereign entity.  </vt:lpstr>
      <vt:lpstr>Concurrent Powers:  The term associated with the concept that certain powers are shared (i.e., exercised by both the federal and the state governments).  </vt:lpstr>
      <vt:lpstr>   Examples of Powers Delegated to the Federal Government:  To regulate interstate and foreign trade To coin and print money To conduct foreign relations (treaties, etc.) To establish post offices and interstate highways To raise and support armed forces To declare war and make peace To govern American territories and admit new states  </vt:lpstr>
      <vt:lpstr>         Examples of Powers Belonging to State Governments:  To regulate trade within the state To establish local governments To conduct elections To determine voter qualifications To establish and support public schools To incorporate businesses To make marriage laws To license professional workers  </vt:lpstr>
      <vt:lpstr>        Examples of Concurrent Powers:  1. Power to tax; 2. Regulate health and welfare; 3. Regulate matters such as pollution  and environmental protection; 4. Establish courts to interpret their laws; 5. Police citizens. </vt:lpstr>
      <vt:lpstr>The Supremacy Clause: Article VI of the Constitution states that “This Constitution, and the Laws of the United States which shall be made in Pursuance thereof . . . Shall be the supreme Law of the Land . . . .” </vt:lpstr>
      <vt:lpstr>States cannot regulate areas that are the sole domain of the national government.  If states attempt to do so, their laws are “preempted” by the laws of the federal government. </vt:lpstr>
      <vt:lpstr>Only the federal government can declare war on other nations.  States may raise militias (the national guard) but the federal government can mobilize these militias as well as the respective states. </vt:lpstr>
      <vt:lpstr>The Power to Regulate Foreign and Interstate Commerce:  Only the federal government has the power to regulate the areas of foreign and interstate commerce.    *This is a HUGE source of power for the Congress. </vt:lpstr>
      <vt:lpstr>The Commerce Clause:  “The Congress shall have the Power to . . . regulate Commerce with foreign Nations, and among the several States, and with the Indian Tribes.”  U.S. Constitution, Article I, Section 8, Clause 1 </vt:lpstr>
      <vt:lpstr> Congress can pass laws under the Commerce Clause if interstate commerce is implicated.     </vt:lpstr>
      <vt:lpstr>  Interstate Commerce Includes:  Instrumentalities and channels which serve as the media for the movement of goods and persons in interstate commerce or for interstate communications [including]  . . .   </vt:lpstr>
      <vt:lpstr>    . . . railroads, highways, city  streets; telephone, gas, electric and pipe line systems; radio and  television broadcasting facilities; rivers, canals and other waterways;  airports; railroads, bus, truck or steamship terminals; freight depots, bridges, ferries, bays, harbors,  docks, wharves, piers; ships, vehicles and aircraft which are regularly  used in interstate commerce.    </vt:lpstr>
      <vt:lpstr>Interstate commerce is pervasive. Thus it is a major source of power for Congress to pass laws regulating numerous activities.  </vt:lpstr>
      <vt:lpstr>Gibbons v. Ogden (1824):  First Supreme Court case to hold that only the federal government can regulate interstate commerce.  </vt:lpstr>
      <vt:lpstr>The state of New York had given a monopoly to Robert Livingston and Robert Fulton to operate steamboats between New York and New Jersey.  Livingston and Fulton sold that right to Aaron Ogden.  Thomas Gibbons began operating a ferry boat between New York and New Jersey.  Ogden sued to stop Gibbons. </vt:lpstr>
      <vt:lpstr>The state courts ruled that both the federal and state governments could regulate interstate commerce (i.e, that it was a concurrent power similar to the power to tax). </vt:lpstr>
      <vt:lpstr>The Supreme Court (Marshall presiding) reversed the state courts and held that Congress’ power over interstate commerce is complete and overrides any conflicting state laws. </vt:lpstr>
      <vt:lpstr>After Gibbons v. Ogden, Congress has used the power to regulate interstate commerce as a means of passing numerous laws.  The Interstate Commerce Clause has been used to strike down unpopular state laws and regulate a host of businesses activities.</vt:lpstr>
      <vt:lpstr>During the Civil Rights era in the 1960s Congress used the Commerce Clause to pass a host of laws which were designed to prevent businesses from discriminating against African American customers.  The United States Supreme Court issued  several opinions which supported this use of the Commerce Clause. </vt:lpstr>
      <vt:lpstr> Heart of Atlanta Motel v. United States (1964), ruled that Congress could regulate a business that served mostly interstate travelers.  Daniel v. Paul (1969), ruled that the federal government could regulate a private recreational facility because three out of the four items sold at its snack bar were purchased from outside the state. </vt:lpstr>
      <vt:lpstr>However, the power of Congress to pass legislation under the Commerce Clause does have its limitations. </vt:lpstr>
      <vt:lpstr>In United States v. Lopez (1995) the Supreme Court ruled that Congress’ “Gun-Free School Zone Act” was an improper use of the Commerce Clause . . . because there was not a substantial connection between school violence and our country’s national economy. </vt:lpstr>
      <vt:lpstr>In order for a law to be proper under the Commerce Clause it must involve (1) commerce, and (2) there must be interstate activity. </vt:lpstr>
      <vt:lpstr> Hooks and Strings:  The Ability to Affect  State Matters  Congress’ power to tax and spend can impact state affairs.  For example, Congress cannot require that states enact seatbelt laws, but by providing/refusing federal funding, they can bring about regulations in areas where they lack specific authority.  </vt:lpstr>
      <vt:lpstr>Relationships between the States:  Matters between state governments are affected by the Constitution (in 3 areas).  </vt:lpstr>
      <vt:lpstr>  Three Constitutional Areas of State-State Relations  1.   Full Faith and Credit (Article IV, Section 1)         2.   Privileges and Immunities (Article IV, Section 2) 3.   Extradition Matters (Article IV, Section 2).  </vt:lpstr>
      <vt:lpstr>Full Faith and Credit:  State courts are required to enforce the rulings and lawful court decisions of the other states (as if it were an official court ruling in the recognizing state).  </vt:lpstr>
      <vt:lpstr>Privileges and Immunities:  States cannot discriminate against citizen of other states (higher taxes, access to courts, etc). </vt:lpstr>
      <vt:lpstr>Interstate Extradition:  A citizen of one state cannot flee to another state and avoid extradition.  The governor of the state to which a person has fled is responsible for returning them to the respective sister state. </vt:lpstr>
      <vt:lpstr>Interstate Agreements (Compacts)  States are free to enter into contractual agreements with other states (issues such as waste management, riparian rights, etc.) so long as the agreements do not run afoul of the Constitution or the authority of the national government. </vt:lpstr>
      <vt:lpstr>McCulloch v. Maryland (1819)  The first Supreme Court case to establish the doctrine of “National Supremacy.”  The state of Maryland attempted to tax a federal bank.  The attempt conflicted with an authorized (implied) power of the federal government to establish federal banks, and was therefore invalid. </vt:lpstr>
      <vt:lpstr>The Doctrine of Preemption:  Federal law takes precedence over state or local laws in certain situations.  State and local laws are preempted only when they conflict directly with federal laws or regulations. </vt:lpstr>
      <vt:lpstr>Look at what the state is regulating.  Is it (a) a concurrent power, or (b) something that belongs exclusively to the federal government? </vt:lpstr>
      <vt:lpstr>If it is a concurrent power, the states can regulate it, as well as the federal government, as long as the state law or regulation is stricter than the federal government’s regulation.   Example:  Environmental Protection.  </vt:lpstr>
      <vt:lpstr>If a State is attempting to regulate an area of the law that belongs exclusively to the federal government, the state law/regulation is likely to fail.  Example:  Arizona Immigration Issue? </vt:lpstr>
      <vt:lpstr> Federal policy on immigration has been founded on the “plenary doctrine,” which holds that the political branches — the legislative and the executive — have sole power to regulate all aspects of immigration as a basic attribute of sovereign nation.  </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September 7, 2010 Lecture Chapters 3 and 4</dc:title>
  <dc:creator>My Computer</dc:creator>
  <cp:lastModifiedBy>My Computer</cp:lastModifiedBy>
  <cp:revision>76</cp:revision>
  <dcterms:created xsi:type="dcterms:W3CDTF">2010-09-06T11:59:12Z</dcterms:created>
  <dcterms:modified xsi:type="dcterms:W3CDTF">2012-01-21T18:12:23Z</dcterms:modified>
</cp:coreProperties>
</file>