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320" r:id="rId2"/>
    <p:sldId id="321" r:id="rId3"/>
    <p:sldId id="322" r:id="rId4"/>
    <p:sldId id="323" r:id="rId5"/>
    <p:sldId id="324" r:id="rId6"/>
    <p:sldId id="325" r:id="rId7"/>
    <p:sldId id="326" r:id="rId8"/>
    <p:sldId id="332" r:id="rId9"/>
    <p:sldId id="328" r:id="rId10"/>
    <p:sldId id="32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465FD4-6B35-4685-960F-E2B352D77514}" type="datetimeFigureOut">
              <a:rPr lang="en-US" smtClean="0"/>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BC5C5A-C9D0-4C0F-B62F-273EB97187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AC35B-B57C-4FBB-83E7-450BCA8754F1}"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457AC-D7A2-4FBA-9D90-F8D1C9996742}"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CFC87-C6C0-46D9-8327-190CA94535BB}"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375CA-B251-478E-8A8E-C4AC533CDC34}"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9DB751-E3D7-4ADD-B876-0B00145F3AD6}"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713399-C77F-4BE2-B38E-3F621495211A}"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A5CBA-8547-46F2-871A-FF278AC181AC}" type="datetime1">
              <a:rPr lang="en-US" smtClean="0"/>
              <a:pPr/>
              <a:t>8/15/2011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F99F7-5553-4B29-AD2E-0A6A58FF849D}" type="datetime1">
              <a:rPr lang="en-US" smtClean="0"/>
              <a:pPr/>
              <a:t>8/15/2011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FE907-9EE1-4052-A82A-282EA8BB7E59}" type="datetime1">
              <a:rPr lang="en-US" smtClean="0"/>
              <a:pPr/>
              <a:t>8/15/2011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0250E-EC40-4D45-B4BE-34C9A6F28649}"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44B78-1735-47A3-8B66-31B7889BC5C0}"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9CD8-3925-4362-AD6B-7FC1A14413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B338B-50B4-48AD-94B7-7A10964ABD9E}" type="datetime1">
              <a:rPr lang="en-US" smtClean="0"/>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79CD8-3925-4362-AD6B-7FC1A14413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
            </a:r>
            <a:br>
              <a:rPr lang="en-US" dirty="0" smtClean="0"/>
            </a:br>
            <a:r>
              <a:rPr lang="en-US" dirty="0" smtClean="0"/>
              <a:t/>
            </a:r>
            <a:br>
              <a:rPr lang="en-US" dirty="0" smtClean="0"/>
            </a:br>
            <a:r>
              <a:rPr lang="en-US" dirty="0" smtClean="0"/>
              <a:t>Chapter </a:t>
            </a:r>
            <a:r>
              <a:rPr lang="en-US" dirty="0" smtClean="0"/>
              <a:t>4</a:t>
            </a:r>
            <a:r>
              <a:rPr lang="en-US" dirty="0" smtClean="0"/>
              <a:t>:</a:t>
            </a:r>
            <a:br>
              <a:rPr lang="en-US" dirty="0" smtClean="0"/>
            </a:br>
            <a:r>
              <a:rPr lang="en-US" dirty="0" smtClean="0"/>
              <a:t>Political </a:t>
            </a:r>
            <a:r>
              <a:rPr lang="en-US" dirty="0" smtClean="0"/>
              <a:t>Culture and Ideology</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The End.</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Political Ideology:</a:t>
            </a:r>
            <a:br>
              <a:rPr lang="en-US" dirty="0" smtClean="0"/>
            </a:br>
            <a:r>
              <a:rPr lang="en-US" dirty="0" smtClean="0"/>
              <a:t/>
            </a:r>
            <a:br>
              <a:rPr lang="en-US" dirty="0" smtClean="0"/>
            </a:br>
            <a:r>
              <a:rPr lang="en-US" dirty="0" smtClean="0"/>
              <a:t>Our political beliefs and values as shaped by things such as our upbringing, educational influences, media influences, church, etc.</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American Political Ideology:</a:t>
            </a:r>
            <a:br>
              <a:rPr lang="en-US" dirty="0" smtClean="0"/>
            </a:br>
            <a:r>
              <a:rPr lang="en-US" dirty="0" smtClean="0"/>
              <a:t/>
            </a:r>
            <a:br>
              <a:rPr lang="en-US" dirty="0" smtClean="0"/>
            </a:br>
            <a:r>
              <a:rPr lang="en-US" dirty="0" smtClean="0"/>
              <a:t>Our tendency to believe deeply in certain core values, such as liberty, freedom, equality, capitalism (economic ideology), majority rule, fairness of the law, etc.</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Despite our disagreements with our government, we still have strong attachments to the core values that we associate with being Americans.</a:t>
            </a:r>
            <a:br>
              <a:rPr lang="en-US" dirty="0" smtClean="0"/>
            </a:br>
            <a:r>
              <a:rPr lang="en-US" dirty="0"/>
              <a:t/>
            </a:r>
            <a:br>
              <a:rPr lang="en-US" dirty="0"/>
            </a:br>
            <a:r>
              <a:rPr lang="en-US" dirty="0" smtClean="0"/>
              <a:t>Confidence in our Government:  38%</a:t>
            </a:r>
            <a:br>
              <a:rPr lang="en-US" dirty="0" smtClean="0"/>
            </a:br>
            <a:r>
              <a:rPr lang="en-US" dirty="0" smtClean="0"/>
              <a:t>Willingness to Fight for Country:  73%</a:t>
            </a:r>
            <a:br>
              <a:rPr lang="en-US" dirty="0" smtClean="0"/>
            </a:br>
            <a:r>
              <a:rPr lang="en-US" dirty="0" smtClean="0"/>
              <a:t>Proud of our Nationality:   96%</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lstStyle/>
          <a:p>
            <a:r>
              <a:rPr lang="en-US" dirty="0" smtClean="0"/>
              <a:t>Some Specific Political Ideologies:</a:t>
            </a:r>
            <a:br>
              <a:rPr lang="en-US" dirty="0" smtClean="0"/>
            </a:br>
            <a:r>
              <a:rPr lang="en-US" dirty="0"/>
              <a:t/>
            </a:r>
            <a:br>
              <a:rPr lang="en-US" dirty="0"/>
            </a:br>
            <a:r>
              <a:rPr lang="en-US" dirty="0" smtClean="0"/>
              <a:t>Liberalism</a:t>
            </a:r>
            <a:br>
              <a:rPr lang="en-US" dirty="0" smtClean="0"/>
            </a:br>
            <a:r>
              <a:rPr lang="en-US" dirty="0" smtClean="0"/>
              <a:t>Conservatism</a:t>
            </a:r>
            <a:br>
              <a:rPr lang="en-US" dirty="0" smtClean="0"/>
            </a:br>
            <a:r>
              <a:rPr lang="en-US" dirty="0" smtClean="0"/>
              <a:t>Libertarianism</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Liberalism:</a:t>
            </a:r>
            <a:br>
              <a:rPr lang="en-US" dirty="0" smtClean="0"/>
            </a:br>
            <a:r>
              <a:rPr lang="en-US" dirty="0"/>
              <a:t/>
            </a:r>
            <a:br>
              <a:rPr lang="en-US" dirty="0"/>
            </a:br>
            <a:r>
              <a:rPr lang="en-US" dirty="0" smtClean="0"/>
              <a:t>The belief that government should exercise its powers to bring about justice and equality.  Liberals tend to believe in bigger government, more regulations, affirmative action, union and labor rights, and that higher taxes are an unfortunate necessity to achieve these goals.</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Conservatism:</a:t>
            </a:r>
            <a:br>
              <a:rPr lang="en-US" dirty="0" smtClean="0"/>
            </a:br>
            <a:r>
              <a:rPr lang="en-US" dirty="0"/>
              <a:t/>
            </a:r>
            <a:br>
              <a:rPr lang="en-US" dirty="0"/>
            </a:br>
            <a:r>
              <a:rPr lang="en-US" dirty="0" smtClean="0"/>
              <a:t>The belief that government should play a limited role in certain affairs and that businesses should be left to the free market system.  Conservatives tend to advocate lower taxes (commonly for the wealthy), limited regulations, and they tend to oppose certain social issues such as gay marriage and abortion.</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
            </a:r>
            <a:br>
              <a:rPr lang="en-US" dirty="0" smtClean="0"/>
            </a:br>
            <a:r>
              <a:rPr lang="en-US" dirty="0" smtClean="0"/>
              <a:t>Laissez-Faire (Laissez Faire):</a:t>
            </a:r>
            <a:br>
              <a:rPr lang="en-US" dirty="0" smtClean="0"/>
            </a:br>
            <a:r>
              <a:rPr lang="en-US" dirty="0" smtClean="0"/>
              <a:t/>
            </a:r>
            <a:br>
              <a:rPr lang="en-US" dirty="0" smtClean="0"/>
            </a:br>
            <a:r>
              <a:rPr lang="en-US" dirty="0" smtClean="0"/>
              <a:t>In </a:t>
            </a:r>
            <a:r>
              <a:rPr lang="en-US" u="sng" dirty="0" smtClean="0"/>
              <a:t>economics</a:t>
            </a:r>
            <a:r>
              <a:rPr lang="en-US" dirty="0" smtClean="0"/>
              <a:t>, laissez-faire describes an environment in which transactions between private parties are free from state intervention, including restrictive regulations, taxes, tariffs and enforced monopolies.  </a:t>
            </a:r>
            <a:br>
              <a:rPr lang="en-US" dirty="0" smtClean="0"/>
            </a:br>
            <a:r>
              <a:rPr lang="en-US" dirty="0" smtClean="0"/>
              <a:t>Rough translation: "Let it Be" or "Leave it alone." </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200"/>
          </a:xfrm>
        </p:spPr>
        <p:txBody>
          <a:bodyPr>
            <a:normAutofit fontScale="90000"/>
          </a:bodyPr>
          <a:lstStyle/>
          <a:p>
            <a:r>
              <a:rPr lang="en-US" dirty="0" smtClean="0"/>
              <a:t>Libertarianism:</a:t>
            </a:r>
            <a:br>
              <a:rPr lang="en-US" dirty="0" smtClean="0"/>
            </a:br>
            <a:r>
              <a:rPr lang="en-US" dirty="0"/>
              <a:t/>
            </a:r>
            <a:br>
              <a:rPr lang="en-US" dirty="0"/>
            </a:br>
            <a:r>
              <a:rPr lang="en-US" dirty="0" smtClean="0"/>
              <a:t>The belief that individuals should be free from government regulations and intrusions in areas of moral, social and economic matters.   Libertarians tend to advocate strong personal rights and governmental restraint.</a:t>
            </a:r>
            <a:br>
              <a:rPr lang="en-US" dirty="0" smtClean="0"/>
            </a:br>
            <a:endParaRPr lang="en-US" dirty="0"/>
          </a:p>
        </p:txBody>
      </p:sp>
      <p:sp>
        <p:nvSpPr>
          <p:cNvPr id="3" name="Slide Number Placeholder 2"/>
          <p:cNvSpPr>
            <a:spLocks noGrp="1"/>
          </p:cNvSpPr>
          <p:nvPr>
            <p:ph type="sldNum" sz="quarter" idx="12"/>
          </p:nvPr>
        </p:nvSpPr>
        <p:spPr/>
        <p:txBody>
          <a:bodyPr/>
          <a:lstStyle/>
          <a:p>
            <a:fld id="{BB579CD8-3925-4362-AD6B-7FC1A1441393}"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TotalTime>
  <Words>52</Words>
  <Application>Microsoft Office PowerPoint</Application>
  <PresentationFormat>On-screen Show (4:3)</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Chapter 4: Political Culture and Ideology  </vt:lpstr>
      <vt:lpstr>Political Ideology:  Our political beliefs and values as shaped by things such as our upbringing, educational influences, media influences, church, etc. </vt:lpstr>
      <vt:lpstr>American Political Ideology:  Our tendency to believe deeply in certain core values, such as liberty, freedom, equality, capitalism (economic ideology), majority rule, fairness of the law, etc. </vt:lpstr>
      <vt:lpstr>Despite our disagreements with our government, we still have strong attachments to the core values that we associate with being Americans.  Confidence in our Government:  38% Willingness to Fight for Country:  73% Proud of our Nationality:   96%  </vt:lpstr>
      <vt:lpstr>Some Specific Political Ideologies:  Liberalism Conservatism Libertarianism  </vt:lpstr>
      <vt:lpstr>Liberalism:  The belief that government should exercise its powers to bring about justice and equality.  Liberals tend to believe in bigger government, more regulations, affirmative action, union and labor rights, and that higher taxes are an unfortunate necessity to achieve these goals. </vt:lpstr>
      <vt:lpstr> Conservatism:  The belief that government should play a limited role in certain affairs and that businesses should be left to the free market system.  Conservatives tend to advocate lower taxes (commonly for the wealthy), limited regulations, and they tend to oppose certain social issues such as gay marriage and abortion. </vt:lpstr>
      <vt:lpstr> Laissez-Faire (Laissez Faire):  In economics, laissez-faire describes an environment in which transactions between private parties are free from state intervention, including restrictive regulations, taxes, tariffs and enforced monopolies.   Rough translation: "Let it Be" or "Leave it alone."  </vt:lpstr>
      <vt:lpstr>Libertarianism:  The belief that individuals should be free from government regulations and intrusions in areas of moral, social and economic matters.   Libertarians tend to advocate strong personal rights and governmental restraint.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7, 2010 Lecture Chapters 3 and 4</dc:title>
  <dc:creator>My Computer</dc:creator>
  <cp:lastModifiedBy>My Computer</cp:lastModifiedBy>
  <cp:revision>75</cp:revision>
  <dcterms:created xsi:type="dcterms:W3CDTF">2010-09-06T11:59:12Z</dcterms:created>
  <dcterms:modified xsi:type="dcterms:W3CDTF">2011-08-15T18:08:25Z</dcterms:modified>
</cp:coreProperties>
</file>