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401" r:id="rId2"/>
    <p:sldId id="260" r:id="rId3"/>
    <p:sldId id="262" r:id="rId4"/>
    <p:sldId id="264" r:id="rId5"/>
    <p:sldId id="265" r:id="rId6"/>
    <p:sldId id="267" r:id="rId7"/>
    <p:sldId id="268" r:id="rId8"/>
    <p:sldId id="284" r:id="rId9"/>
    <p:sldId id="285" r:id="rId10"/>
    <p:sldId id="286" r:id="rId11"/>
    <p:sldId id="287" r:id="rId12"/>
    <p:sldId id="288" r:id="rId13"/>
    <p:sldId id="290" r:id="rId14"/>
    <p:sldId id="269" r:id="rId15"/>
    <p:sldId id="270" r:id="rId16"/>
    <p:sldId id="272" r:id="rId17"/>
    <p:sldId id="273" r:id="rId18"/>
    <p:sldId id="274" r:id="rId19"/>
    <p:sldId id="402" r:id="rId20"/>
    <p:sldId id="291" r:id="rId21"/>
    <p:sldId id="275" r:id="rId22"/>
    <p:sldId id="343" r:id="rId23"/>
    <p:sldId id="344" r:id="rId24"/>
    <p:sldId id="345" r:id="rId25"/>
    <p:sldId id="346" r:id="rId26"/>
    <p:sldId id="347" r:id="rId27"/>
    <p:sldId id="293" r:id="rId28"/>
    <p:sldId id="367" r:id="rId29"/>
    <p:sldId id="368" r:id="rId30"/>
    <p:sldId id="369" r:id="rId31"/>
    <p:sldId id="374" r:id="rId32"/>
    <p:sldId id="382" r:id="rId33"/>
    <p:sldId id="383" r:id="rId34"/>
    <p:sldId id="375" r:id="rId35"/>
    <p:sldId id="385" r:id="rId36"/>
    <p:sldId id="386" r:id="rId37"/>
    <p:sldId id="372" r:id="rId38"/>
    <p:sldId id="373" r:id="rId39"/>
    <p:sldId id="376" r:id="rId40"/>
    <p:sldId id="377" r:id="rId41"/>
    <p:sldId id="378" r:id="rId42"/>
    <p:sldId id="380" r:id="rId43"/>
    <p:sldId id="399" r:id="rId44"/>
    <p:sldId id="400" r:id="rId45"/>
    <p:sldId id="331" r:id="rId46"/>
    <p:sldId id="332" r:id="rId47"/>
    <p:sldId id="294" r:id="rId48"/>
    <p:sldId id="387" r:id="rId49"/>
    <p:sldId id="335" r:id="rId50"/>
    <p:sldId id="333" r:id="rId51"/>
    <p:sldId id="316" r:id="rId52"/>
    <p:sldId id="388" r:id="rId53"/>
    <p:sldId id="390" r:id="rId54"/>
    <p:sldId id="391" r:id="rId55"/>
    <p:sldId id="394" r:id="rId56"/>
    <p:sldId id="392" r:id="rId57"/>
    <p:sldId id="393" r:id="rId58"/>
    <p:sldId id="336" r:id="rId59"/>
    <p:sldId id="395" r:id="rId60"/>
    <p:sldId id="38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15CD7F-BAAC-4BD8-84FD-64031813E9E2}" type="datetimeFigureOut">
              <a:rPr lang="en-US" smtClean="0"/>
              <a:pPr/>
              <a:t>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91A6AB-383C-46B8-867B-DD30BEAFE7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630CC0-6E3A-4C79-BF79-1EEA1C6D693D}" type="datetime1">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73E34-596D-4A6A-A04E-940C6FE6371F}" type="datetime1">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7E947-A604-4433-B4E3-AA61328248E2}" type="datetime1">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EEA3D6-F43F-4195-8D0D-9598769FED26}" type="datetime1">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67A161-66A0-4164-A743-603D9FF0C613}" type="datetime1">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EBE3F2-5861-4AE2-ACF1-957637DCE5FC}" type="datetime1">
              <a:rPr lang="en-US" smtClean="0"/>
              <a:pPr/>
              <a:t>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8D035D-F269-4A84-B5FE-E83B5BC023D4}" type="datetime1">
              <a:rPr lang="en-US" smtClean="0"/>
              <a:pPr/>
              <a:t>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91BD2-4A05-4557-A01C-079071C30C4A}" type="datetime1">
              <a:rPr lang="en-US" smtClean="0"/>
              <a:pPr/>
              <a:t>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009D2-3315-4CB4-81B0-9D65F7D88822}" type="datetime1">
              <a:rPr lang="en-US" smtClean="0"/>
              <a:pPr/>
              <a:t>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5CCA5-9FCA-4BD9-86D5-E4EE01822F3F}" type="datetime1">
              <a:rPr lang="en-US" smtClean="0"/>
              <a:pPr/>
              <a:t>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E0D8F-D956-41AF-B943-88F35462D9FA}" type="datetime1">
              <a:rPr lang="en-US" smtClean="0"/>
              <a:pPr/>
              <a:t>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8E056-5436-46D7-8CA6-C45CE9D8319C}" type="datetime1">
              <a:rPr lang="en-US" smtClean="0"/>
              <a:pPr/>
              <a:t>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FCAFF-E8E9-418C-ACD1-229A97EC562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Chapter 6</a:t>
            </a:r>
            <a:br>
              <a:rPr lang="en-US" dirty="0" smtClean="0"/>
            </a:br>
            <a:r>
              <a:rPr lang="en-US" dirty="0" smtClean="0"/>
              <a:t>Interest Groups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Foreign Policy Interest Groups:</a:t>
            </a:r>
            <a:br>
              <a:rPr lang="en-US" dirty="0" smtClean="0"/>
            </a:br>
            <a:r>
              <a:rPr lang="en-US" dirty="0" smtClean="0"/>
              <a:t/>
            </a:r>
            <a:br>
              <a:rPr lang="en-US" dirty="0" smtClean="0"/>
            </a:br>
            <a:r>
              <a:rPr lang="en-US" dirty="0" smtClean="0"/>
              <a:t>Groups that petition our government for changes in foreign policy matters (issues such as trade tariffs, human rights, energy dependence).</a:t>
            </a:r>
            <a:br>
              <a:rPr lang="en-US" dirty="0" smtClean="0"/>
            </a:br>
            <a:r>
              <a:rPr lang="en-US" dirty="0" smtClean="0"/>
              <a:t/>
            </a:r>
            <a:br>
              <a:rPr lang="en-US" dirty="0" smtClean="0"/>
            </a:br>
            <a:r>
              <a:rPr lang="en-US" dirty="0" smtClean="0"/>
              <a:t>Examples:  Arab American Institute, Open Society Institute.</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Public Sector Interest Groups:</a:t>
            </a:r>
            <a:br>
              <a:rPr lang="en-US" dirty="0" smtClean="0"/>
            </a:br>
            <a:r>
              <a:rPr lang="en-US" dirty="0" smtClean="0"/>
              <a:t/>
            </a:r>
            <a:br>
              <a:rPr lang="en-US" dirty="0" smtClean="0"/>
            </a:br>
            <a:r>
              <a:rPr lang="en-US" dirty="0" smtClean="0"/>
              <a:t>Political subdivisions that petition our federal government on policy matters that affect themselves.  </a:t>
            </a:r>
            <a:br>
              <a:rPr lang="en-US" dirty="0" smtClean="0"/>
            </a:br>
            <a:r>
              <a:rPr lang="en-US" dirty="0" smtClean="0"/>
              <a:t/>
            </a:r>
            <a:br>
              <a:rPr lang="en-US" dirty="0" smtClean="0"/>
            </a:br>
            <a:r>
              <a:rPr lang="en-US" dirty="0" smtClean="0"/>
              <a:t>Examples:  National Governors Association, National Association of Counties, National League of Cities.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Social Interest Groups:</a:t>
            </a:r>
            <a:br>
              <a:rPr lang="en-US" sz="4000" dirty="0" smtClean="0"/>
            </a:br>
            <a:r>
              <a:rPr lang="en-US" sz="4000" dirty="0" smtClean="0"/>
              <a:t/>
            </a:r>
            <a:br>
              <a:rPr lang="en-US" sz="4000" dirty="0" smtClean="0"/>
            </a:br>
            <a:r>
              <a:rPr lang="en-US" sz="4000" dirty="0" smtClean="0"/>
              <a:t>Groups that largely seek the advancement of certain, usually very specific, social issues, such as gay marriage, abortion, stem cell research, etc.</a:t>
            </a:r>
            <a:br>
              <a:rPr lang="en-US" sz="4000" dirty="0" smtClean="0"/>
            </a:br>
            <a:r>
              <a:rPr lang="en-US" sz="4000" dirty="0" smtClean="0"/>
              <a:t/>
            </a:r>
            <a:br>
              <a:rPr lang="en-US" sz="4000" dirty="0" smtClean="0"/>
            </a:br>
            <a:r>
              <a:rPr lang="en-US" sz="4000" dirty="0" smtClean="0"/>
              <a:t>Examples:  National Right to Life Committee, and the National Abortion and Reproductive Rights League</a:t>
            </a:r>
            <a:r>
              <a:rPr lang="en-US" dirty="0" smtClean="0"/>
              <a:t>.</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Sometimes Overlapping Occurs:</a:t>
            </a:r>
            <a:br>
              <a:rPr lang="en-US" dirty="0" smtClean="0"/>
            </a:br>
            <a:r>
              <a:rPr lang="en-US" dirty="0" smtClean="0"/>
              <a:t/>
            </a:r>
            <a:br>
              <a:rPr lang="en-US" dirty="0" smtClean="0"/>
            </a:br>
            <a:r>
              <a:rPr lang="en-US" dirty="0" smtClean="0"/>
              <a:t>Special interest groups can fall into more than one of the aforementioned categories. </a:t>
            </a:r>
            <a:br>
              <a:rPr lang="en-US" dirty="0" smtClean="0"/>
            </a:br>
            <a:r>
              <a:rPr lang="en-US" dirty="0" smtClean="0"/>
              <a:t/>
            </a:r>
            <a:br>
              <a:rPr lang="en-US" dirty="0" smtClean="0"/>
            </a:br>
            <a:r>
              <a:rPr lang="en-US" dirty="0" smtClean="0"/>
              <a:t>Example:  National Education Association (fall into professional and labor groups).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Interest groups seek to influence different areas of government in different ways:</a:t>
            </a:r>
            <a:br>
              <a:rPr lang="en-US" sz="3600" dirty="0" smtClean="0"/>
            </a:br>
            <a:r>
              <a:rPr lang="en-US" sz="3600" dirty="0" smtClean="0"/>
              <a:t>Petition/lobby both houses of Congress, or just the House or Senate, certain select committees or subcommittees, certain agencies, petition the executive office (the President), the judicial branch (bring court cases </a:t>
            </a:r>
            <a:r>
              <a:rPr lang="en-US" sz="3600" i="1" dirty="0" smtClean="0"/>
              <a:t>or</a:t>
            </a:r>
            <a:r>
              <a:rPr lang="en-US" sz="3600" dirty="0" smtClean="0"/>
              <a:t> filing </a:t>
            </a:r>
            <a:r>
              <a:rPr lang="en-US" sz="3600" i="1" dirty="0" smtClean="0"/>
              <a:t>amicus</a:t>
            </a:r>
            <a:r>
              <a:rPr lang="en-US" sz="3600" dirty="0" smtClean="0"/>
              <a:t> briefs).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A group’s resources have a major impact on whether their </a:t>
            </a:r>
            <a:br>
              <a:rPr lang="en-US" dirty="0" smtClean="0"/>
            </a:br>
            <a:r>
              <a:rPr lang="en-US" dirty="0" smtClean="0"/>
              <a:t>voice gets heard:</a:t>
            </a:r>
            <a:br>
              <a:rPr lang="en-US" dirty="0" smtClean="0"/>
            </a:br>
            <a:r>
              <a:rPr lang="en-US" dirty="0" smtClean="0"/>
              <a:t/>
            </a:r>
            <a:br>
              <a:rPr lang="en-US" dirty="0" smtClean="0"/>
            </a:br>
            <a:r>
              <a:rPr lang="en-US" dirty="0" smtClean="0"/>
              <a:t>  Money, expertise, membership, reputation, are all factors.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Interest groups will use mass media in an attempt to publicize their agenda (newspapers, mass mailings, television commercials, emails, phone calls, radio ads, websites, blogs, tweets, etc.).</a:t>
            </a:r>
            <a:br>
              <a:rPr lang="en-US" dirty="0" smtClean="0"/>
            </a:br>
            <a:r>
              <a:rPr lang="en-US" dirty="0" smtClean="0"/>
              <a:t>. . . </a:t>
            </a:r>
            <a:br>
              <a:rPr lang="en-US" dirty="0" smtClean="0"/>
            </a:br>
            <a:r>
              <a:rPr lang="en-US" dirty="0" smtClean="0"/>
              <a:t>Groups also become involved in litigation and election activities.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Examples of Interest Groups Using the Courts</a:t>
            </a:r>
            <a:r>
              <a:rPr lang="en-US" sz="3600" dirty="0" smtClean="0"/>
              <a:t>:</a:t>
            </a:r>
            <a:r>
              <a:rPr lang="en-US" dirty="0" smtClean="0"/>
              <a:t/>
            </a:r>
            <a:br>
              <a:rPr lang="en-US" dirty="0" smtClean="0"/>
            </a:br>
            <a:r>
              <a:rPr lang="en-US" dirty="0" smtClean="0"/>
              <a:t/>
            </a:r>
            <a:br>
              <a:rPr lang="en-US" dirty="0" smtClean="0"/>
            </a:br>
            <a:r>
              <a:rPr lang="en-US" dirty="0" smtClean="0"/>
              <a:t>1.  Direct Litigation  - ACLU brings</a:t>
            </a:r>
            <a:br>
              <a:rPr lang="en-US" dirty="0" smtClean="0"/>
            </a:br>
            <a:r>
              <a:rPr lang="en-US" dirty="0" smtClean="0"/>
              <a:t>suit against the government</a:t>
            </a:r>
            <a:br>
              <a:rPr lang="en-US" dirty="0" smtClean="0"/>
            </a:br>
            <a:r>
              <a:rPr lang="en-US" dirty="0" smtClean="0"/>
              <a:t>for alleged violations of someone’s</a:t>
            </a:r>
            <a:br>
              <a:rPr lang="en-US" dirty="0" smtClean="0"/>
            </a:br>
            <a:r>
              <a:rPr lang="en-US" dirty="0" smtClean="0"/>
              <a:t>civil liberties; </a:t>
            </a:r>
            <a:br>
              <a:rPr lang="en-US" dirty="0" smtClean="0"/>
            </a:br>
            <a:r>
              <a:rPr lang="en-US" dirty="0" smtClean="0"/>
              <a:t/>
            </a:r>
            <a:br>
              <a:rPr lang="en-US" dirty="0" smtClean="0"/>
            </a:br>
            <a:r>
              <a:rPr lang="en-US" dirty="0" smtClean="0"/>
              <a:t>2.  By filing </a:t>
            </a:r>
            <a:r>
              <a:rPr lang="en-US" i="1" dirty="0" smtClean="0"/>
              <a:t>amicus curiae </a:t>
            </a:r>
            <a:r>
              <a:rPr lang="en-US" dirty="0" smtClean="0"/>
              <a:t>briefs (making an argument before a court when they don’t have a case before it).</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i="1" dirty="0" smtClean="0"/>
              <a:t>ACLU v. Ashcroft </a:t>
            </a:r>
            <a:r>
              <a:rPr lang="en-US" dirty="0" smtClean="0"/>
              <a:t>(2004)</a:t>
            </a:r>
            <a:br>
              <a:rPr lang="en-US" dirty="0" smtClean="0"/>
            </a:br>
            <a:r>
              <a:rPr lang="en-US" dirty="0" smtClean="0"/>
              <a:t>Nicholas Merrill owned an internet company (ISP).  Under the Patriot Act he was required to release records on his customers without a search warrant.  The ACLU took his case and sued the government.</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
            </a:r>
            <a:br>
              <a:rPr lang="en-US" dirty="0" smtClean="0"/>
            </a:br>
            <a:r>
              <a:rPr lang="en-US" dirty="0" smtClean="0"/>
              <a:t>Next slide:  example of an amicus curiae brief (first page only.  Legal briefs are very lengthy).</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What We Will Be Looking At:</a:t>
            </a:r>
            <a:br>
              <a:rPr lang="en-US" dirty="0" smtClean="0"/>
            </a:br>
            <a:r>
              <a:rPr lang="en-US" dirty="0" smtClean="0"/>
              <a:t/>
            </a:r>
            <a:br>
              <a:rPr lang="en-US" dirty="0" smtClean="0"/>
            </a:br>
            <a:r>
              <a:rPr lang="en-US" dirty="0" smtClean="0"/>
              <a:t>- Special Interest Groups</a:t>
            </a:r>
            <a:br>
              <a:rPr lang="en-US" dirty="0" smtClean="0"/>
            </a:br>
            <a:r>
              <a:rPr lang="en-US" dirty="0" smtClean="0"/>
              <a:t>- Lobbyists</a:t>
            </a:r>
            <a:br>
              <a:rPr lang="en-US" dirty="0" smtClean="0"/>
            </a:br>
            <a:r>
              <a:rPr lang="en-US" dirty="0" smtClean="0"/>
              <a:t>- Political Action Committees (PACs)</a:t>
            </a:r>
            <a:br>
              <a:rPr lang="en-US" dirty="0" smtClean="0"/>
            </a:br>
            <a:r>
              <a:rPr lang="en-US" dirty="0" smtClean="0"/>
              <a:t>- 527 Groups [IRC Tax Code]</a:t>
            </a:r>
            <a:br>
              <a:rPr lang="en-US" dirty="0" smtClean="0"/>
            </a:br>
            <a:r>
              <a:rPr lang="en-US" dirty="0" smtClean="0"/>
              <a:t>- 501(c)(3) and (4) Groups [IRC Tax Code]</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
            </a:r>
            <a:br>
              <a:rPr lang="en-US" dirty="0" smtClean="0"/>
            </a:b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09800" y="6557"/>
            <a:ext cx="4728925" cy="685144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19CFCAFF-E8E9-418C-ACD1-229A97EC562C}"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600" dirty="0" smtClean="0"/>
              <a:t>How Interest Groups Influence Elections:</a:t>
            </a:r>
            <a:br>
              <a:rPr lang="en-US" sz="3600" dirty="0" smtClean="0"/>
            </a:br>
            <a:r>
              <a:rPr lang="en-US" sz="3600" dirty="0" smtClean="0"/>
              <a:t/>
            </a:r>
            <a:br>
              <a:rPr lang="en-US" sz="3600" dirty="0" smtClean="0"/>
            </a:br>
            <a:r>
              <a:rPr lang="en-US" sz="3600" dirty="0" smtClean="0"/>
              <a:t>1.  Indirect Candidate Support</a:t>
            </a:r>
            <a:br>
              <a:rPr lang="en-US" sz="3600" dirty="0" smtClean="0"/>
            </a:br>
            <a:r>
              <a:rPr lang="en-US" sz="3600" dirty="0" smtClean="0"/>
              <a:t>(paying for radio, TV ads, etc.)</a:t>
            </a:r>
            <a:br>
              <a:rPr lang="en-US" sz="3600" dirty="0" smtClean="0"/>
            </a:br>
            <a:r>
              <a:rPr lang="en-US" sz="3600" dirty="0" smtClean="0"/>
              <a:t/>
            </a:r>
            <a:br>
              <a:rPr lang="en-US" sz="3600" dirty="0" smtClean="0"/>
            </a:br>
            <a:r>
              <a:rPr lang="en-US" sz="3600" dirty="0" smtClean="0"/>
              <a:t>2.  Direct Campaign Contributions</a:t>
            </a:r>
            <a:br>
              <a:rPr lang="en-US" sz="3600" dirty="0" smtClean="0"/>
            </a:br>
            <a:r>
              <a:rPr lang="en-US" sz="3600" dirty="0" smtClean="0"/>
              <a:t>(interest groups donate money to candidates or a particular political party)</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a:t>
            </a:r>
            <a:r>
              <a:rPr lang="en-US" sz="3200" dirty="0" smtClean="0"/>
              <a:t>More on Soft Money/Hard Money/Campaign Finance Reform in Later Chapters</a:t>
            </a:r>
            <a:endParaRPr lang="en-US" sz="32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Lobbyist</a:t>
            </a:r>
            <a:br>
              <a:rPr lang="en-US" dirty="0" smtClean="0"/>
            </a:br>
            <a:r>
              <a:rPr lang="en-US" dirty="0" smtClean="0"/>
              <a:t/>
            </a:r>
            <a:br>
              <a:rPr lang="en-US" dirty="0" smtClean="0"/>
            </a:br>
            <a:r>
              <a:rPr lang="en-US" dirty="0" smtClean="0"/>
              <a:t>A person who tries to influence policy makers.  Can be individual (hired by a company to represent their interests), or they can work with a group (i.e., lobbying groups or lobbying firms for hire).</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100" dirty="0" smtClean="0"/>
              <a:t>How Lobbyists Influence Policy Makers:</a:t>
            </a:r>
            <a:br>
              <a:rPr lang="en-US" sz="3100" dirty="0" smtClean="0"/>
            </a:br>
            <a:r>
              <a:rPr lang="en-US" sz="3100" dirty="0" smtClean="0"/>
              <a:t/>
            </a:r>
            <a:br>
              <a:rPr lang="en-US" sz="3100" dirty="0" smtClean="0"/>
            </a:br>
            <a:r>
              <a:rPr lang="en-US" sz="3100" dirty="0" smtClean="0"/>
              <a:t>  - Provide information to lawmakers </a:t>
            </a:r>
            <a:br>
              <a:rPr lang="en-US" sz="3100" dirty="0" smtClean="0"/>
            </a:br>
            <a:r>
              <a:rPr lang="en-US" sz="3100" dirty="0" smtClean="0"/>
              <a:t>(usually technical or expert advice)</a:t>
            </a:r>
            <a:br>
              <a:rPr lang="en-US" sz="3100" dirty="0" smtClean="0"/>
            </a:br>
            <a:r>
              <a:rPr lang="en-US" sz="3100" dirty="0" smtClean="0"/>
              <a:t>- Assist in the preparation of legislation</a:t>
            </a:r>
            <a:br>
              <a:rPr lang="en-US" sz="3100" dirty="0" smtClean="0"/>
            </a:br>
            <a:r>
              <a:rPr lang="en-US" sz="3100" dirty="0" smtClean="0"/>
              <a:t>- Sometimes campaign funding</a:t>
            </a:r>
            <a:br>
              <a:rPr lang="en-US" sz="3100" dirty="0" smtClean="0"/>
            </a:br>
            <a:r>
              <a:rPr lang="en-US" sz="3100" dirty="0" smtClean="0"/>
              <a:t/>
            </a:r>
            <a:br>
              <a:rPr lang="en-US" sz="3100" dirty="0" smtClean="0"/>
            </a:br>
            <a:r>
              <a:rPr lang="en-US" sz="3100" dirty="0" smtClean="0"/>
              <a:t>Lobbyists aren’t concerned too much with trying to influence public opinion (like special interest groups tend to do).  Lobbyists tend to focus more on already elected officials [or sometimes candidates for re-election who are incumbent office holders]) </a:t>
            </a:r>
            <a:r>
              <a:rPr lang="en-US" sz="3600" dirty="0" smtClean="0"/>
              <a:t/>
            </a:r>
            <a:br>
              <a:rPr lang="en-US" sz="36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Most Lobbyists:</a:t>
            </a:r>
            <a:br>
              <a:rPr lang="en-US" dirty="0" smtClean="0"/>
            </a:br>
            <a:r>
              <a:rPr lang="en-US" dirty="0" smtClean="0"/>
              <a:t/>
            </a:r>
            <a:br>
              <a:rPr lang="en-US" dirty="0" smtClean="0"/>
            </a:br>
            <a:r>
              <a:rPr lang="en-US" dirty="0" smtClean="0"/>
              <a:t>Former government officials who already know the political players and issues being lobbied. </a:t>
            </a:r>
            <a:br>
              <a:rPr lang="en-US" dirty="0" smtClean="0"/>
            </a:br>
            <a:r>
              <a:rPr lang="en-US" dirty="0" smtClean="0"/>
              <a:t/>
            </a:r>
            <a:br>
              <a:rPr lang="en-US" dirty="0" smtClean="0"/>
            </a:br>
            <a:r>
              <a:rPr lang="en-US" dirty="0" smtClean="0"/>
              <a:t>Government               Lobbyists</a:t>
            </a:r>
            <a:br>
              <a:rPr lang="en-US" dirty="0" smtClean="0"/>
            </a:br>
            <a:r>
              <a:rPr lang="en-US" dirty="0" smtClean="0"/>
              <a:t>(The Revolving Door)</a:t>
            </a:r>
            <a:br>
              <a:rPr lang="en-US" dirty="0" smtClean="0"/>
            </a:br>
            <a:endParaRPr lang="en-US" dirty="0"/>
          </a:p>
        </p:txBody>
      </p:sp>
      <p:sp>
        <p:nvSpPr>
          <p:cNvPr id="3" name="Left-Right Arrow 2"/>
          <p:cNvSpPr/>
          <p:nvPr/>
        </p:nvSpPr>
        <p:spPr>
          <a:xfrm>
            <a:off x="6400800" y="5105400"/>
            <a:ext cx="45719"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Left-Right Arrow 3"/>
          <p:cNvSpPr/>
          <p:nvPr/>
        </p:nvSpPr>
        <p:spPr>
          <a:xfrm>
            <a:off x="4343400" y="4572000"/>
            <a:ext cx="1216152" cy="484632"/>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19CFCAFF-E8E9-418C-ACD1-229A97EC562C}"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Government officials become experts in their field – they tend to know more about the subject matter of a particular government agency than anyone else.</a:t>
            </a:r>
            <a:br>
              <a:rPr lang="en-US" dirty="0" smtClean="0"/>
            </a:br>
            <a:r>
              <a:rPr lang="en-US" dirty="0" smtClean="0"/>
              <a:t/>
            </a:r>
            <a:br>
              <a:rPr lang="en-US" dirty="0" smtClean="0"/>
            </a:br>
            <a:r>
              <a:rPr lang="en-US" dirty="0" smtClean="0"/>
              <a:t>Leave government and put that expertise to use by becoming a private lobbyist, putting their knowledge and legal/political skills to work.</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Lobbying Reform:</a:t>
            </a:r>
            <a:br>
              <a:rPr lang="en-US" dirty="0" smtClean="0"/>
            </a:br>
            <a:r>
              <a:rPr lang="en-US" dirty="0" smtClean="0"/>
              <a:t/>
            </a:r>
            <a:br>
              <a:rPr lang="en-US" dirty="0" smtClean="0"/>
            </a:br>
            <a:r>
              <a:rPr lang="en-US" dirty="0" smtClean="0"/>
              <a:t>1995 Lobbying Disclosure Act</a:t>
            </a:r>
            <a:br>
              <a:rPr lang="en-US" dirty="0" smtClean="0"/>
            </a:br>
            <a:r>
              <a:rPr lang="en-US" dirty="0" smtClean="0"/>
              <a:t>1998 Lobbying Disclosure Act</a:t>
            </a:r>
            <a:br>
              <a:rPr lang="en-US" dirty="0" smtClean="0"/>
            </a:br>
            <a:r>
              <a:rPr lang="en-US" dirty="0" smtClean="0"/>
              <a:t>2006 Legislative Transparency and Accountability Act</a:t>
            </a:r>
            <a:br>
              <a:rPr lang="en-US" dirty="0" smtClean="0"/>
            </a:br>
            <a:r>
              <a:rPr lang="en-US" dirty="0" smtClean="0"/>
              <a:t>2007 Honest Leadership and Open Government Act</a:t>
            </a:r>
            <a:br>
              <a:rPr lang="en-US" dirty="0" smtClean="0"/>
            </a:br>
            <a:r>
              <a:rPr lang="en-US" dirty="0" smtClean="0"/>
              <a:t>Obama – Lobbyist Gift and Revolving Door Timeframe Limitations.</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600" dirty="0" smtClean="0"/>
              <a:t>PACs (Political Action Committees):</a:t>
            </a:r>
            <a:br>
              <a:rPr lang="en-US" sz="3600" dirty="0" smtClean="0"/>
            </a:br>
            <a:r>
              <a:rPr lang="en-US" sz="3600" dirty="0" smtClean="0"/>
              <a:t/>
            </a:r>
            <a:br>
              <a:rPr lang="en-US" sz="3600" dirty="0" smtClean="0"/>
            </a:br>
            <a:r>
              <a:rPr lang="en-US" sz="3600" dirty="0" smtClean="0"/>
              <a:t>The branch of an interest group, union or corporation that specializes in raising funds to contribute to political candidates or parties for the purpose of influencing an election.</a:t>
            </a:r>
            <a:br>
              <a:rPr lang="en-US" sz="3600" dirty="0" smtClean="0"/>
            </a:br>
            <a:r>
              <a:rPr lang="en-US" sz="3600" dirty="0" smtClean="0"/>
              <a:t/>
            </a:r>
            <a:br>
              <a:rPr lang="en-US" sz="3600" dirty="0" smtClean="0"/>
            </a:br>
            <a:r>
              <a:rPr lang="en-US" sz="3600" dirty="0" smtClean="0"/>
              <a:t> PACs are organizations that are dedicated to raising and spending money to either elect or defeat political candidates. </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Brief PAC History</a:t>
            </a:r>
            <a:br>
              <a:rPr lang="en-US" sz="3600" dirty="0" smtClean="0"/>
            </a:br>
            <a:r>
              <a:rPr lang="en-US" sz="3600" dirty="0" smtClean="0"/>
              <a:t/>
            </a:r>
            <a:br>
              <a:rPr lang="en-US" sz="3600" dirty="0" smtClean="0"/>
            </a:br>
            <a:r>
              <a:rPr lang="en-US" sz="3600" dirty="0" smtClean="0"/>
              <a:t>The Smith </a:t>
            </a:r>
            <a:r>
              <a:rPr lang="en-US" sz="3600" dirty="0" err="1" smtClean="0"/>
              <a:t>Connally</a:t>
            </a:r>
            <a:r>
              <a:rPr lang="en-US" sz="3600" dirty="0" smtClean="0"/>
              <a:t> Act of 1943 made it illegal for labor unions to contribute money to federal candidates.</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In 1944 the CIO (Congress of Industrialized Organizations) wanted to get FDR re-elected.  But the Smith </a:t>
            </a:r>
            <a:r>
              <a:rPr lang="en-US" sz="3600" dirty="0" err="1" smtClean="0"/>
              <a:t>Connally</a:t>
            </a:r>
            <a:r>
              <a:rPr lang="en-US" sz="3600" dirty="0" smtClean="0"/>
              <a:t> Act forbade them from directly contributing to Roosevelt’s campaign from the union’s treasury.</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sz="4000" dirty="0" smtClean="0"/>
              <a:t>Commonality:</a:t>
            </a:r>
            <a:br>
              <a:rPr lang="en-US" sz="4000" dirty="0" smtClean="0"/>
            </a:br>
            <a:r>
              <a:rPr lang="en-US" sz="4000" dirty="0" smtClean="0"/>
              <a:t/>
            </a:r>
            <a:br>
              <a:rPr lang="en-US" sz="4000" dirty="0" smtClean="0"/>
            </a:br>
            <a:r>
              <a:rPr lang="en-US" sz="4000" dirty="0" smtClean="0"/>
              <a:t>All of them seek to influence government / government policy, and sometimes elections.  But they are drastically different in what they can do under the law.</a:t>
            </a:r>
            <a:br>
              <a:rPr lang="en-US" sz="4000"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In order to get around the Smith </a:t>
            </a:r>
            <a:r>
              <a:rPr lang="en-US" sz="3600" dirty="0" err="1" smtClean="0"/>
              <a:t>Connally</a:t>
            </a:r>
            <a:r>
              <a:rPr lang="en-US" sz="3600" dirty="0" smtClean="0"/>
              <a:t> Act, the CIO urged its union members to voluntarily contribute their own money to FDR’s campaign.  This was legal and worked quite well.  Thus, Political Action Committees were born.</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Historically it has been illegal for corporations and unions to contribute to a political candidate from the corporation’s or union’s treasury fund.</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Private money spent to try to influence the outcome of an election is protected political speech.  However, some limitations on that kind of spending is Constitutional.</a:t>
            </a:r>
            <a:br>
              <a:rPr lang="en-US" dirty="0" smtClean="0"/>
            </a:br>
            <a:r>
              <a:rPr lang="en-US" dirty="0" smtClean="0"/>
              <a:t/>
            </a:r>
            <a:br>
              <a:rPr lang="en-US" dirty="0" smtClean="0"/>
            </a:br>
            <a:r>
              <a:rPr lang="en-US" dirty="0" smtClean="0"/>
              <a:t>From the Supreme Court decision in </a:t>
            </a:r>
            <a:r>
              <a:rPr lang="en-US" i="1" dirty="0" smtClean="0"/>
              <a:t>Buckley v. </a:t>
            </a:r>
            <a:r>
              <a:rPr lang="en-US" i="1" dirty="0" err="1" smtClean="0"/>
              <a:t>Valeo</a:t>
            </a:r>
            <a:r>
              <a:rPr lang="en-US" i="1" dirty="0" smtClean="0"/>
              <a:t> </a:t>
            </a:r>
            <a:r>
              <a:rPr lang="en-US" dirty="0" smtClean="0"/>
              <a:t>(1976).</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Corporations can be required to make independent campaign expenditures through a separate fund, because “corporate wealth can unfairly influence elections.”</a:t>
            </a:r>
            <a:br>
              <a:rPr lang="en-US" dirty="0" smtClean="0"/>
            </a:br>
            <a:r>
              <a:rPr lang="en-US" dirty="0" smtClean="0"/>
              <a:t/>
            </a:r>
            <a:br>
              <a:rPr lang="en-US" dirty="0" smtClean="0"/>
            </a:br>
            <a:r>
              <a:rPr lang="en-US" dirty="0" smtClean="0"/>
              <a:t>From the Supreme Court decision in </a:t>
            </a:r>
            <a:r>
              <a:rPr lang="en-US" i="1" dirty="0" smtClean="0"/>
              <a:t>Austin v. Michigan Chamber of Commerce</a:t>
            </a:r>
            <a:r>
              <a:rPr lang="en-US" dirty="0" smtClean="0"/>
              <a:t> (1990).</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
            </a:r>
            <a:br>
              <a:rPr lang="en-US" sz="3600" dirty="0" smtClean="0"/>
            </a:br>
            <a:r>
              <a:rPr lang="en-US" sz="3600" dirty="0" smtClean="0"/>
              <a:t>Thus, in order to contribute to a candidate for political office, unions and corporations have to form PACs, which accept contributions from members/shareholders, and pass that money on to a particular political candidate or party.  Thus, the money was not being drawn from the company or union treasury.</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Types of Campaign Spending:</a:t>
            </a:r>
            <a:br>
              <a:rPr lang="en-US" sz="3600" dirty="0" smtClean="0"/>
            </a:br>
            <a:r>
              <a:rPr lang="en-US" sz="3600" dirty="0" smtClean="0"/>
              <a:t/>
            </a:r>
            <a:br>
              <a:rPr lang="en-US" sz="3600" dirty="0" smtClean="0"/>
            </a:br>
            <a:r>
              <a:rPr lang="en-US" sz="3600" dirty="0" smtClean="0"/>
              <a:t>Direct:  Money given directly to a candidate or political party.</a:t>
            </a:r>
            <a:br>
              <a:rPr lang="en-US" sz="3600" dirty="0" smtClean="0"/>
            </a:br>
            <a:r>
              <a:rPr lang="en-US" sz="3600" dirty="0" smtClean="0"/>
              <a:t/>
            </a:r>
            <a:br>
              <a:rPr lang="en-US" sz="3600" dirty="0" smtClean="0"/>
            </a:br>
            <a:r>
              <a:rPr lang="en-US" sz="3600" dirty="0" smtClean="0"/>
              <a:t>Indirect:   Money spent by an organization on campaign ads for or against a political candidate</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Types of PACs</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Directly Connected PACs</a:t>
            </a:r>
            <a:br>
              <a:rPr lang="en-US" sz="3600" dirty="0" smtClean="0"/>
            </a:br>
            <a:r>
              <a:rPr lang="en-US" sz="3600" dirty="0" smtClean="0"/>
              <a:t/>
            </a:r>
            <a:br>
              <a:rPr lang="en-US" sz="3600" dirty="0" smtClean="0"/>
            </a:br>
            <a:r>
              <a:rPr lang="en-US" sz="3600" dirty="0" smtClean="0"/>
              <a:t>Most PACs are directly connected to a specific corporation, union or political party.  They typically solicit contributions directly from their own employees, shareholders or union members.</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Non-Connected or Ideological PACs</a:t>
            </a:r>
            <a:br>
              <a:rPr lang="en-US" sz="3600" dirty="0" smtClean="0"/>
            </a:br>
            <a:r>
              <a:rPr lang="en-US" sz="3600" dirty="0" smtClean="0"/>
              <a:t/>
            </a:r>
            <a:br>
              <a:rPr lang="en-US" sz="3600" dirty="0" smtClean="0"/>
            </a:br>
            <a:r>
              <a:rPr lang="en-US" sz="3600" dirty="0" smtClean="0"/>
              <a:t>Non-connected PACs are made up of individuals that are not connected to a corporation, labor union or political party </a:t>
            </a:r>
            <a:br>
              <a:rPr lang="en-US" sz="3600" dirty="0" smtClean="0"/>
            </a:br>
            <a:r>
              <a:rPr lang="en-US" sz="3600" dirty="0" smtClean="0"/>
              <a:t>Non-connected PACs solicit money from the general public.</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(Example:  the NRA).</a:t>
            </a: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Leadership PACs</a:t>
            </a:r>
            <a:br>
              <a:rPr lang="en-US" sz="3600" dirty="0" smtClean="0"/>
            </a:br>
            <a:r>
              <a:rPr lang="en-US" sz="3600" dirty="0" smtClean="0"/>
              <a:t/>
            </a:r>
            <a:br>
              <a:rPr lang="en-US" sz="3600" dirty="0" smtClean="0"/>
            </a:br>
            <a:r>
              <a:rPr lang="en-US" sz="3600" dirty="0" smtClean="0"/>
              <a:t>PACs that are formed by politicians to help fund the campaigns of other politicians.  This completely legal.  </a:t>
            </a: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Concerns over Interest Groups</a:t>
            </a:r>
            <a:br>
              <a:rPr lang="en-US" sz="3600" dirty="0" smtClean="0"/>
            </a:br>
            <a:r>
              <a:rPr lang="en-US" sz="3600" dirty="0" smtClean="0"/>
              <a:t>Money = Influence</a:t>
            </a:r>
            <a:br>
              <a:rPr lang="en-US" sz="3600" dirty="0" smtClean="0"/>
            </a:br>
            <a:r>
              <a:rPr lang="en-US" sz="3600" dirty="0" smtClean="0"/>
              <a:t/>
            </a:r>
            <a:br>
              <a:rPr lang="en-US" sz="3600" dirty="0" smtClean="0"/>
            </a:br>
            <a:r>
              <a:rPr lang="en-US" sz="3600" dirty="0" smtClean="0"/>
              <a:t>Arguments For:</a:t>
            </a:r>
            <a:br>
              <a:rPr lang="en-US" sz="3600" dirty="0" smtClean="0"/>
            </a:br>
            <a:r>
              <a:rPr lang="en-US" sz="3600" dirty="0" smtClean="0"/>
              <a:t>A group’s voice is louder than one person’s voice (also, Constitutional issues)</a:t>
            </a:r>
            <a:br>
              <a:rPr lang="en-US" sz="3600" dirty="0" smtClean="0"/>
            </a:br>
            <a:r>
              <a:rPr lang="en-US" sz="3600" dirty="0" smtClean="0"/>
              <a:t/>
            </a:r>
            <a:br>
              <a:rPr lang="en-US" sz="3600" dirty="0" smtClean="0"/>
            </a:br>
            <a:r>
              <a:rPr lang="en-US" sz="3600" dirty="0" smtClean="0"/>
              <a:t>Arguments Against:</a:t>
            </a:r>
            <a:br>
              <a:rPr lang="en-US" sz="3600" dirty="0" smtClean="0"/>
            </a:br>
            <a:r>
              <a:rPr lang="en-US" sz="3600" dirty="0" smtClean="0"/>
              <a:t>The voices of the everyone else are drowned out by the wealthy and powerful special interest groups.</a:t>
            </a: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dirty="0" smtClean="0"/>
              <a:t>Some Laws that Regulate Elections and Campaign Contributions:</a:t>
            </a:r>
            <a:br>
              <a:rPr lang="en-US" sz="3600" dirty="0" smtClean="0"/>
            </a:br>
            <a:r>
              <a:rPr lang="en-US" sz="3600" dirty="0" smtClean="0"/>
              <a:t/>
            </a:r>
            <a:br>
              <a:rPr lang="en-US" sz="3600" dirty="0" smtClean="0"/>
            </a:br>
            <a:r>
              <a:rPr lang="en-US" sz="3600" dirty="0" smtClean="0"/>
              <a:t>1.  Federal Election Campaign Act (1971)</a:t>
            </a:r>
            <a:br>
              <a:rPr lang="en-US" sz="3600" dirty="0" smtClean="0"/>
            </a:br>
            <a:r>
              <a:rPr lang="en-US" sz="3600" dirty="0" smtClean="0"/>
              <a:t>(Created the Federal Election Commission)</a:t>
            </a:r>
            <a:br>
              <a:rPr lang="en-US" sz="3600" dirty="0" smtClean="0"/>
            </a:br>
            <a:r>
              <a:rPr lang="en-US" sz="3600" dirty="0" smtClean="0"/>
              <a:t/>
            </a:r>
            <a:br>
              <a:rPr lang="en-US" sz="3600" dirty="0" smtClean="0"/>
            </a:br>
            <a:r>
              <a:rPr lang="en-US" sz="3600" dirty="0" smtClean="0"/>
              <a:t>2.  Bipartisan Campaign Reform Act (2002)</a:t>
            </a:r>
            <a:br>
              <a:rPr lang="en-US" sz="3600" dirty="0" smtClean="0"/>
            </a:br>
            <a:r>
              <a:rPr lang="en-US" sz="3600" dirty="0" smtClean="0"/>
              <a:t>[aka the “McCain-Feingold Act]</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Historically these laws and the FEC could:</a:t>
            </a:r>
            <a:br>
              <a:rPr lang="en-US" sz="2700" dirty="0" smtClean="0"/>
            </a:br>
            <a:r>
              <a:rPr lang="en-US" sz="2700" dirty="0" smtClean="0"/>
              <a:t/>
            </a:r>
            <a:br>
              <a:rPr lang="en-US" sz="2700" dirty="0" smtClean="0"/>
            </a:br>
            <a:r>
              <a:rPr lang="en-US" sz="2700" dirty="0" smtClean="0"/>
              <a:t>- Place limitations on how much money </a:t>
            </a:r>
            <a:br>
              <a:rPr lang="en-US" sz="2700" dirty="0" smtClean="0"/>
            </a:br>
            <a:r>
              <a:rPr lang="en-US" sz="2700" dirty="0" smtClean="0"/>
              <a:t>individuals and PACs can contribute (both</a:t>
            </a:r>
            <a:br>
              <a:rPr lang="en-US" sz="2700" dirty="0" smtClean="0"/>
            </a:br>
            <a:r>
              <a:rPr lang="en-US" sz="2700" dirty="0" smtClean="0"/>
              <a:t>direct and indirect expenditures);</a:t>
            </a:r>
            <a:br>
              <a:rPr lang="en-US" sz="2700" dirty="0" smtClean="0"/>
            </a:br>
            <a:r>
              <a:rPr lang="en-US" sz="2700" dirty="0" smtClean="0"/>
              <a:t/>
            </a:r>
            <a:br>
              <a:rPr lang="en-US" sz="2700" dirty="0" smtClean="0"/>
            </a:br>
            <a:r>
              <a:rPr lang="en-US" sz="2700" dirty="0" smtClean="0"/>
              <a:t>- Place limitations on the source of funds </a:t>
            </a:r>
            <a:br>
              <a:rPr lang="en-US" sz="2700" dirty="0" smtClean="0"/>
            </a:br>
            <a:r>
              <a:rPr lang="en-US" sz="2700" dirty="0" smtClean="0"/>
              <a:t>contributed (e.g., no funds from union</a:t>
            </a:r>
            <a:br>
              <a:rPr lang="en-US" sz="2700" dirty="0" smtClean="0"/>
            </a:br>
            <a:r>
              <a:rPr lang="en-US" sz="2700" dirty="0" smtClean="0"/>
              <a:t> or company treasuries);</a:t>
            </a:r>
            <a:br>
              <a:rPr lang="en-US" sz="2700" dirty="0" smtClean="0"/>
            </a:br>
            <a:r>
              <a:rPr lang="en-US" sz="2700" dirty="0" smtClean="0"/>
              <a:t/>
            </a:r>
            <a:br>
              <a:rPr lang="en-US" sz="2700" dirty="0" smtClean="0"/>
            </a:br>
            <a:r>
              <a:rPr lang="en-US" sz="2700" dirty="0" smtClean="0"/>
              <a:t>- Require PACs to register with the Federal</a:t>
            </a:r>
            <a:br>
              <a:rPr lang="en-US" sz="2700" dirty="0" smtClean="0"/>
            </a:br>
            <a:r>
              <a:rPr lang="en-US" sz="2700" dirty="0" smtClean="0"/>
              <a:t>Election Commission (FEC) and disclose</a:t>
            </a:r>
            <a:br>
              <a:rPr lang="en-US" sz="2700" dirty="0" smtClean="0"/>
            </a:br>
            <a:r>
              <a:rPr lang="en-US" sz="2700" dirty="0" smtClean="0"/>
              <a:t>who contributes to them (registration</a:t>
            </a:r>
            <a:br>
              <a:rPr lang="en-US" sz="2700" dirty="0" smtClean="0"/>
            </a:br>
            <a:r>
              <a:rPr lang="en-US" sz="2700" dirty="0" smtClean="0"/>
              <a:t>and disclosure requirements);</a:t>
            </a:r>
            <a:br>
              <a:rPr lang="en-US" sz="2700" dirty="0" smtClean="0"/>
            </a:br>
            <a:r>
              <a:rPr lang="en-US" sz="2700" dirty="0" smtClean="0"/>
              <a:t/>
            </a:r>
            <a:br>
              <a:rPr lang="en-US" sz="2700" dirty="0" smtClean="0"/>
            </a:br>
            <a:r>
              <a:rPr lang="en-US" sz="3600" dirty="0" smtClean="0"/>
              <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600" u="sng" dirty="0" smtClean="0"/>
              <a:t>Crucial Change in 2010</a:t>
            </a:r>
            <a:r>
              <a:rPr lang="en-US" sz="3600" dirty="0" smtClean="0"/>
              <a:t/>
            </a:r>
            <a:br>
              <a:rPr lang="en-US" sz="3600" dirty="0" smtClean="0"/>
            </a:br>
            <a:r>
              <a:rPr lang="en-US" sz="3600" dirty="0" smtClean="0"/>
              <a:t/>
            </a:r>
            <a:br>
              <a:rPr lang="en-US" sz="3600" dirty="0" smtClean="0"/>
            </a:br>
            <a:r>
              <a:rPr lang="en-US" sz="3600" dirty="0" smtClean="0"/>
              <a:t>The U.S. Supreme Court ruled in </a:t>
            </a:r>
            <a:r>
              <a:rPr lang="en-US" sz="3600" i="1" dirty="0" smtClean="0"/>
              <a:t>Citizens United v. Federal Election Commission</a:t>
            </a:r>
            <a:r>
              <a:rPr lang="en-US" sz="3600" dirty="0" smtClean="0"/>
              <a:t> (2010) that limiting corporate funding of independent political broadcasts in candidate elections violates a corporation’s First Amendment rights.  Portions of the McCain-Feingold Act were struck down by the Court.</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600" i="1" dirty="0" smtClean="0"/>
              <a:t/>
            </a:r>
            <a:br>
              <a:rPr lang="en-US" sz="3600" i="1" dirty="0" smtClean="0"/>
            </a:br>
            <a:r>
              <a:rPr lang="en-US" sz="3600" i="1" dirty="0" smtClean="0"/>
              <a:t> </a:t>
            </a:r>
            <a:br>
              <a:rPr lang="en-US" sz="3600" i="1" dirty="0" smtClean="0"/>
            </a:br>
            <a:r>
              <a:rPr lang="en-US" sz="3600" i="1" dirty="0" smtClean="0"/>
              <a:t> Citizens United v. Federal Election Commission</a:t>
            </a:r>
            <a:r>
              <a:rPr lang="en-US" sz="3600" dirty="0" smtClean="0"/>
              <a:t> (2010) </a:t>
            </a:r>
            <a:br>
              <a:rPr lang="en-US" sz="3600" dirty="0" smtClean="0"/>
            </a:br>
            <a:r>
              <a:rPr lang="en-US" sz="3600" dirty="0" smtClean="0"/>
              <a:t/>
            </a:r>
            <a:br>
              <a:rPr lang="en-US" sz="3600" dirty="0" smtClean="0"/>
            </a:br>
            <a:r>
              <a:rPr lang="en-US" sz="3600" dirty="0" smtClean="0"/>
              <a:t>This ruling applies </a:t>
            </a:r>
            <a:r>
              <a:rPr lang="en-US" sz="3600" u="sng" dirty="0" smtClean="0"/>
              <a:t>only</a:t>
            </a:r>
            <a:r>
              <a:rPr lang="en-US" sz="3600" dirty="0" smtClean="0"/>
              <a:t> to political / campaign ads (i.e., independent or indirect spending) as it relates to the timing of political ads.</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3600" i="1" dirty="0" smtClean="0"/>
              <a:t/>
            </a:r>
            <a:br>
              <a:rPr lang="en-US" sz="3600" i="1" dirty="0" smtClean="0"/>
            </a:br>
            <a:r>
              <a:rPr lang="en-US" sz="3600" i="1" dirty="0" smtClean="0"/>
              <a:t> </a:t>
            </a:r>
            <a:br>
              <a:rPr lang="en-US" sz="3600" i="1" dirty="0" smtClean="0"/>
            </a:br>
            <a:r>
              <a:rPr lang="en-US" sz="3600" i="1" dirty="0" smtClean="0"/>
              <a:t/>
            </a:r>
            <a:br>
              <a:rPr lang="en-US" sz="3600" i="1" dirty="0" smtClean="0"/>
            </a:br>
            <a:r>
              <a:rPr lang="en-US" sz="3100" i="1" dirty="0" smtClean="0"/>
              <a:t> Citizens United v. Federal Election Commission</a:t>
            </a:r>
            <a:r>
              <a:rPr lang="en-US" sz="3100" dirty="0" smtClean="0"/>
              <a:t> (2010) </a:t>
            </a:r>
            <a:r>
              <a:rPr lang="en-US" sz="3600" dirty="0" smtClean="0"/>
              <a:t/>
            </a:r>
            <a:br>
              <a:rPr lang="en-US" sz="3600" dirty="0" smtClean="0"/>
            </a:br>
            <a:r>
              <a:rPr lang="en-US" sz="3600" dirty="0" smtClean="0"/>
              <a:t/>
            </a:r>
            <a:br>
              <a:rPr lang="en-US" sz="3600" dirty="0" smtClean="0"/>
            </a:br>
            <a:r>
              <a:rPr lang="en-US" sz="3600" dirty="0" smtClean="0"/>
              <a:t>What the ruling does </a:t>
            </a:r>
            <a:r>
              <a:rPr lang="en-US" sz="3600" u="sng" dirty="0" smtClean="0"/>
              <a:t>not</a:t>
            </a:r>
            <a:r>
              <a:rPr lang="en-US" sz="3600" dirty="0" smtClean="0"/>
              <a:t> do:</a:t>
            </a:r>
            <a:br>
              <a:rPr lang="en-US" sz="3600" dirty="0" smtClean="0"/>
            </a:br>
            <a:r>
              <a:rPr lang="en-US" sz="3600" dirty="0" smtClean="0"/>
              <a:t/>
            </a:r>
            <a:br>
              <a:rPr lang="en-US" sz="3600" dirty="0" smtClean="0"/>
            </a:br>
            <a:r>
              <a:rPr lang="en-US" sz="3600" dirty="0" smtClean="0"/>
              <a:t>1.  The ruling does </a:t>
            </a:r>
            <a:r>
              <a:rPr lang="en-US" sz="3600" u="sng" dirty="0" smtClean="0"/>
              <a:t>not</a:t>
            </a:r>
            <a:r>
              <a:rPr lang="en-US" sz="3600" dirty="0" smtClean="0"/>
              <a:t> change the fact that corporations are barred from direct donations</a:t>
            </a:r>
            <a:br>
              <a:rPr lang="en-US" sz="3600" dirty="0" smtClean="0"/>
            </a:br>
            <a:r>
              <a:rPr lang="en-US" sz="3600" dirty="0" smtClean="0"/>
              <a:t>to political candidates / parties (they must still</a:t>
            </a:r>
            <a:br>
              <a:rPr lang="en-US" sz="3600" dirty="0" smtClean="0"/>
            </a:br>
            <a:r>
              <a:rPr lang="en-US" sz="3600" dirty="0" smtClean="0"/>
              <a:t>use PACs)  </a:t>
            </a:r>
            <a:br>
              <a:rPr lang="en-US" sz="3600" dirty="0" smtClean="0"/>
            </a:br>
            <a:r>
              <a:rPr lang="en-US" sz="3600" dirty="0" smtClean="0"/>
              <a:t/>
            </a:r>
            <a:br>
              <a:rPr lang="en-US" sz="3600" dirty="0" smtClean="0"/>
            </a:br>
            <a:r>
              <a:rPr lang="en-US" sz="3600" dirty="0" smtClean="0"/>
              <a:t>2.  Corporations are still subject to the disclosure</a:t>
            </a:r>
            <a:br>
              <a:rPr lang="en-US" sz="3600" dirty="0" smtClean="0"/>
            </a:br>
            <a:r>
              <a:rPr lang="en-US" sz="3600" dirty="0" smtClean="0"/>
              <a:t>and reporting requirements mentioned above.</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sz="3100" dirty="0" smtClean="0"/>
              <a:t/>
            </a:r>
            <a:br>
              <a:rPr lang="en-US" sz="3100" dirty="0" smtClean="0"/>
            </a:br>
            <a:r>
              <a:rPr lang="en-US" sz="3100" dirty="0" smtClean="0"/>
              <a:t> 527 Organizations</a:t>
            </a:r>
            <a:br>
              <a:rPr lang="en-US" sz="3100" dirty="0" smtClean="0"/>
            </a:br>
            <a:r>
              <a:rPr lang="en-US" sz="3100" dirty="0" smtClean="0"/>
              <a:t>(Named after Internal Revenue Code Section 527) </a:t>
            </a:r>
            <a:br>
              <a:rPr lang="en-US" sz="3100" dirty="0" smtClean="0"/>
            </a:br>
            <a:r>
              <a:rPr lang="en-US" sz="3100" dirty="0" smtClean="0"/>
              <a:t/>
            </a:r>
            <a:br>
              <a:rPr lang="en-US" sz="3100" dirty="0" smtClean="0"/>
            </a:br>
            <a:r>
              <a:rPr lang="en-US" sz="3100" dirty="0" smtClean="0"/>
              <a:t>A tax exempt organization (formed under IRC Section 527) that is organized and operated primarily for the purpose of directly or indirectly accepting contributions or making expenditures for “the function of influencing or attempting to influence the selection, nomination, election, or appointment of any individual to any Federal, State, or local public office.”  IRC Section 527(e).</a:t>
            </a:r>
            <a:br>
              <a:rPr lang="en-US" sz="31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
            </a:r>
            <a:br>
              <a:rPr lang="en-US" dirty="0" smtClean="0"/>
            </a:br>
            <a:r>
              <a:rPr lang="en-US" dirty="0" smtClean="0"/>
              <a:t> </a:t>
            </a:r>
            <a:br>
              <a:rPr lang="en-US" dirty="0" smtClean="0"/>
            </a:br>
            <a:r>
              <a:rPr lang="en-US" sz="4000" dirty="0" smtClean="0"/>
              <a:t> 527 organizations are based on </a:t>
            </a:r>
            <a:r>
              <a:rPr lang="en-US" sz="4000" u="sng" dirty="0" smtClean="0"/>
              <a:t>issue advocacy</a:t>
            </a:r>
            <a:r>
              <a:rPr lang="en-US" sz="4000" dirty="0" smtClean="0"/>
              <a:t> as opposed to </a:t>
            </a:r>
            <a:r>
              <a:rPr lang="en-US" sz="4000" u="sng" dirty="0" smtClean="0"/>
              <a:t>candidate advocacy</a:t>
            </a:r>
            <a:r>
              <a:rPr lang="en-US" sz="4000" dirty="0" smtClean="0"/>
              <a:t>.</a:t>
            </a:r>
            <a:br>
              <a:rPr lang="en-US" sz="4000" dirty="0" smtClean="0"/>
            </a:br>
            <a:r>
              <a:rPr lang="en-US" sz="4000" dirty="0" smtClean="0"/>
              <a:t/>
            </a:r>
            <a:br>
              <a:rPr lang="en-US" sz="4000" dirty="0" smtClean="0"/>
            </a:br>
            <a:r>
              <a:rPr lang="en-US" sz="4000" dirty="0" smtClean="0"/>
              <a:t>Many 527s are run by interest groups and used to raise money to spend on issue advocacy and voter mobilization outside of the restrictions of the Federal Election Commission.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Because 527 organizations do not make expenditures to directly advocate the election or defeat of any candidate for federal elective office, they avoid regulation by the Federal Election Commission.</a:t>
            </a: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200" dirty="0" smtClean="0"/>
              <a:t>527 Organization </a:t>
            </a:r>
            <a:r>
              <a:rPr lang="en-US" sz="3200" u="sng" dirty="0" smtClean="0"/>
              <a:t>Must</a:t>
            </a:r>
            <a:r>
              <a:rPr lang="en-US" sz="3200" dirty="0" smtClean="0"/>
              <a:t> Avoid the “Magic Words”</a:t>
            </a:r>
            <a:br>
              <a:rPr lang="en-US" sz="3200" dirty="0" smtClean="0"/>
            </a:br>
            <a:r>
              <a:rPr lang="en-US" sz="3200" dirty="0" smtClean="0"/>
              <a:t/>
            </a:r>
            <a:br>
              <a:rPr lang="en-US" sz="3200" dirty="0" smtClean="0"/>
            </a:br>
            <a:r>
              <a:rPr lang="en-US" sz="3200" dirty="0" smtClean="0"/>
              <a:t>-  “Vote For . . . ”</a:t>
            </a:r>
            <a:br>
              <a:rPr lang="en-US" sz="3200" dirty="0" smtClean="0"/>
            </a:br>
            <a:r>
              <a:rPr lang="en-US" sz="3200" dirty="0" smtClean="0"/>
              <a:t>-  “Elect . . . ”</a:t>
            </a:r>
            <a:br>
              <a:rPr lang="en-US" sz="3200" dirty="0" smtClean="0"/>
            </a:br>
            <a:r>
              <a:rPr lang="en-US" sz="3200" dirty="0" smtClean="0"/>
              <a:t>- “Support . . . ”</a:t>
            </a:r>
            <a:br>
              <a:rPr lang="en-US" sz="3200" dirty="0" smtClean="0"/>
            </a:br>
            <a:r>
              <a:rPr lang="en-US" sz="3200" dirty="0" smtClean="0"/>
              <a:t>- “Cast Your Ballot For . . .”</a:t>
            </a:r>
            <a:br>
              <a:rPr lang="en-US" sz="3200" dirty="0" smtClean="0"/>
            </a:br>
            <a:r>
              <a:rPr lang="en-US" sz="3200" dirty="0" smtClean="0"/>
              <a:t/>
            </a:r>
            <a:br>
              <a:rPr lang="en-US" sz="3200" dirty="0" smtClean="0"/>
            </a:br>
            <a:r>
              <a:rPr lang="en-US" sz="3200" dirty="0" smtClean="0"/>
              <a:t>(If a 527 organization crosses that line they become candidate or party advocates, and thus subject to FEC regulations, fines, loss of tax exempt status). </a:t>
            </a:r>
            <a:endParaRPr lang="en-US" sz="32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8763000" cy="6477000"/>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600" dirty="0" smtClean="0"/>
              <a:t>Examples of legitimate 527 groups</a:t>
            </a:r>
            <a:br>
              <a:rPr lang="en-US" sz="3600" dirty="0" smtClean="0"/>
            </a:br>
            <a:r>
              <a:rPr lang="en-US" sz="3600" dirty="0" smtClean="0"/>
              <a:t/>
            </a:r>
            <a:br>
              <a:rPr lang="en-US" sz="3600" dirty="0" smtClean="0"/>
            </a:br>
            <a:r>
              <a:rPr lang="en-US" sz="3600" dirty="0" smtClean="0"/>
              <a:t>Republican Governors Association</a:t>
            </a:r>
            <a:br>
              <a:rPr lang="en-US" sz="3600" dirty="0" smtClean="0"/>
            </a:br>
            <a:r>
              <a:rPr lang="en-US" sz="3600" dirty="0" smtClean="0"/>
              <a:t>Service Employees International Union</a:t>
            </a:r>
            <a:br>
              <a:rPr lang="en-US" sz="3600" dirty="0" smtClean="0"/>
            </a:br>
            <a:r>
              <a:rPr lang="en-US" sz="3600" dirty="0" smtClean="0"/>
              <a:t>Democratic Governors Association</a:t>
            </a:r>
            <a:br>
              <a:rPr lang="en-US" sz="3600" dirty="0" smtClean="0"/>
            </a:br>
            <a:r>
              <a:rPr lang="en-US" sz="3600" dirty="0" smtClean="0"/>
              <a:t>Republican State Leadership Committee</a:t>
            </a:r>
            <a:br>
              <a:rPr lang="en-US" sz="3600" dirty="0" smtClean="0"/>
            </a:br>
            <a:r>
              <a:rPr lang="en-US" sz="3600" dirty="0" smtClean="0"/>
              <a:t>American Federation of State, County and Municipal Employees</a:t>
            </a:r>
            <a:br>
              <a:rPr lang="en-US" sz="3600" dirty="0" smtClean="0"/>
            </a:br>
            <a:r>
              <a:rPr lang="en-US" sz="3600" dirty="0" smtClean="0"/>
              <a:t>International Brotherhood of Electrical Workers</a:t>
            </a:r>
            <a:br>
              <a:rPr lang="en-US" sz="3600" dirty="0" smtClean="0"/>
            </a:br>
            <a:r>
              <a:rPr lang="en-US" sz="3600" dirty="0" smtClean="0"/>
              <a:t>Democratic Attorneys General Association</a:t>
            </a:r>
            <a:br>
              <a:rPr lang="en-US" sz="3600" dirty="0" smtClean="0"/>
            </a:br>
            <a:r>
              <a:rPr lang="en-US" sz="3600" dirty="0" smtClean="0"/>
              <a:t>Laborers’ International Union of North America</a:t>
            </a:r>
            <a:br>
              <a:rPr lang="en-US" sz="3600" dirty="0" smtClean="0"/>
            </a:br>
            <a:r>
              <a:rPr lang="en-US" sz="3600" dirty="0" smtClean="0"/>
              <a:t/>
            </a:r>
            <a:br>
              <a:rPr lang="en-US" sz="3600" dirty="0" smtClean="0"/>
            </a:br>
            <a:r>
              <a:rPr lang="en-US" sz="3600" dirty="0" smtClean="0"/>
              <a:t/>
            </a:r>
            <a:br>
              <a:rPr lang="en-US" sz="3600"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4000" dirty="0" smtClean="0"/>
              <a:t>              First Amendment Concerns:</a:t>
            </a:r>
            <a:br>
              <a:rPr lang="en-US" sz="4000" dirty="0" smtClean="0"/>
            </a:br>
            <a:r>
              <a:rPr lang="en-US" sz="4000" dirty="0" smtClean="0"/>
              <a:t/>
            </a:r>
            <a:br>
              <a:rPr lang="en-US" sz="4000" dirty="0" smtClean="0"/>
            </a:br>
            <a:r>
              <a:rPr lang="en-US" sz="4000" dirty="0" smtClean="0"/>
              <a:t>-   Everyone has the right to Freedom of       </a:t>
            </a:r>
            <a:br>
              <a:rPr lang="en-US" sz="4000" dirty="0" smtClean="0"/>
            </a:br>
            <a:r>
              <a:rPr lang="en-US" sz="4000" dirty="0" smtClean="0"/>
              <a:t>    Speech (even organizations);</a:t>
            </a:r>
            <a:br>
              <a:rPr lang="en-US" sz="4000" dirty="0" smtClean="0"/>
            </a:br>
            <a:r>
              <a:rPr lang="en-US" sz="4000" dirty="0" smtClean="0"/>
              <a:t>-   Limitations on speech are typically </a:t>
            </a:r>
            <a:br>
              <a:rPr lang="en-US" sz="4000" dirty="0" smtClean="0"/>
            </a:br>
            <a:r>
              <a:rPr lang="en-US" sz="4000" dirty="0" smtClean="0"/>
              <a:t>    unconstitutional.</a:t>
            </a:r>
            <a:br>
              <a:rPr lang="en-US" sz="4000" dirty="0" smtClean="0"/>
            </a:br>
            <a:r>
              <a:rPr lang="en-US" sz="4000" dirty="0" smtClean="0"/>
              <a:t/>
            </a:r>
            <a:br>
              <a:rPr lang="en-US" sz="4000" dirty="0" smtClean="0"/>
            </a:br>
            <a:r>
              <a:rPr lang="en-US" sz="4000" dirty="0" smtClean="0"/>
              <a:t>-   Campaign spending is a form of protected    </a:t>
            </a:r>
            <a:br>
              <a:rPr lang="en-US" sz="4000" dirty="0" smtClean="0"/>
            </a:br>
            <a:r>
              <a:rPr lang="en-US" sz="4000" dirty="0" smtClean="0"/>
              <a:t>     speech.</a:t>
            </a:r>
            <a:br>
              <a:rPr lang="en-US" sz="4000" dirty="0" smtClean="0"/>
            </a:br>
            <a:r>
              <a:rPr lang="en-US" sz="4000" dirty="0" smtClean="0"/>
              <a:t>-   Limitations on campaign spending =   </a:t>
            </a:r>
            <a:br>
              <a:rPr lang="en-US" sz="4000" dirty="0" smtClean="0"/>
            </a:br>
            <a:r>
              <a:rPr lang="en-US" sz="4000" dirty="0" smtClean="0"/>
              <a:t>     limitations on speech?  If so, is that legal?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501(c)(3) and 501 (c)(4) Groups</a:t>
            </a:r>
            <a:br>
              <a:rPr lang="en-US" dirty="0" smtClean="0"/>
            </a:br>
            <a:r>
              <a:rPr lang="en-US" sz="3600" dirty="0" smtClean="0"/>
              <a:t>(Named after IRC Section 501(c)(3) and (4))</a:t>
            </a:r>
            <a:r>
              <a:rPr lang="en-US" dirty="0" smtClean="0"/>
              <a:t/>
            </a:r>
            <a:br>
              <a:rPr lang="en-US" dirty="0" smtClean="0"/>
            </a:br>
            <a:r>
              <a:rPr lang="en-US" dirty="0" smtClean="0"/>
              <a:t/>
            </a:r>
            <a:br>
              <a:rPr lang="en-US" dirty="0" smtClean="0"/>
            </a:br>
            <a:r>
              <a:rPr lang="en-US" dirty="0" smtClean="0"/>
              <a:t>The portion of the Internal Revenue Code that grants tax exempt status for certain organizations [different from 527 organizations].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501(c)(3) and 501(c)(4) Organizations:</a:t>
            </a:r>
            <a:br>
              <a:rPr lang="en-US" sz="4000" dirty="0" smtClean="0"/>
            </a:br>
            <a:r>
              <a:rPr lang="en-US" sz="4000" dirty="0" smtClean="0"/>
              <a:t/>
            </a:r>
            <a:br>
              <a:rPr lang="en-US" sz="4000" dirty="0" smtClean="0"/>
            </a:br>
            <a:r>
              <a:rPr lang="en-US" sz="4000" dirty="0" smtClean="0"/>
              <a:t>501(c)(3) and (4) organizations are legitimate tax exempt groups(charities, universities, etc.)  </a:t>
            </a:r>
            <a:br>
              <a:rPr lang="en-US" sz="4000" dirty="0" smtClean="0"/>
            </a:br>
            <a:r>
              <a:rPr lang="en-US" sz="4000" dirty="0" smtClean="0"/>
              <a:t/>
            </a:r>
            <a:br>
              <a:rPr lang="en-US" sz="4000" dirty="0" smtClean="0"/>
            </a:br>
            <a:r>
              <a:rPr lang="en-US" sz="4000" dirty="0" smtClean="0"/>
              <a:t>They exist for reasons </a:t>
            </a:r>
            <a:r>
              <a:rPr lang="en-US" sz="4000" u="sng" dirty="0" smtClean="0"/>
              <a:t>other</a:t>
            </a:r>
            <a:r>
              <a:rPr lang="en-US" sz="4000" dirty="0" smtClean="0"/>
              <a:t> than engaging in politics and campaign matters, but they have the right to so engage if they want to. </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3600" dirty="0" smtClean="0"/>
              <a:t>501(c)(3) Organizations:</a:t>
            </a:r>
            <a:br>
              <a:rPr lang="en-US" sz="3600" dirty="0" smtClean="0"/>
            </a:br>
            <a:r>
              <a:rPr lang="en-US" sz="3600" dirty="0" smtClean="0"/>
              <a:t/>
            </a:r>
            <a:br>
              <a:rPr lang="en-US" sz="3600" dirty="0" smtClean="0"/>
            </a:br>
            <a:r>
              <a:rPr lang="en-US" sz="3600" dirty="0" smtClean="0"/>
              <a:t>Can engage in limited political activities, such as efforts to increase voter registration and provide general political information (information awareness).  The can appeal directly to already elected officials and may support issue-based legislation.</a:t>
            </a:r>
            <a:br>
              <a:rPr lang="en-US" sz="3600" dirty="0" smtClean="0"/>
            </a:br>
            <a:r>
              <a:rPr lang="en-US" sz="3600" dirty="0" smtClean="0"/>
              <a:t/>
            </a:r>
            <a:br>
              <a:rPr lang="en-US" sz="3600" dirty="0" smtClean="0"/>
            </a:br>
            <a:r>
              <a:rPr lang="en-US" sz="3600" dirty="0" smtClean="0"/>
              <a:t>501 (c)(3) activities must </a:t>
            </a:r>
            <a:r>
              <a:rPr lang="en-US" sz="3600" u="sng" dirty="0" smtClean="0"/>
              <a:t>not</a:t>
            </a:r>
            <a:r>
              <a:rPr lang="en-US" sz="3600" dirty="0" smtClean="0"/>
              <a:t> directly or indirectly benefit one party or candidate or the group could lose its tax exempt status.  These restrictions are very tight.</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2700" dirty="0" smtClean="0"/>
              <a:t/>
            </a:r>
            <a:br>
              <a:rPr lang="en-US" sz="2700" dirty="0" smtClean="0"/>
            </a:br>
            <a:r>
              <a:rPr lang="en-US" sz="3600" dirty="0" smtClean="0"/>
              <a:t>501(c)(3) Organizations:</a:t>
            </a:r>
            <a:r>
              <a:rPr lang="en-US" sz="2700" dirty="0" smtClean="0"/>
              <a:t/>
            </a:r>
            <a:br>
              <a:rPr lang="en-US" sz="2700" dirty="0" smtClean="0"/>
            </a:br>
            <a:r>
              <a:rPr lang="en-US" sz="2700" dirty="0" smtClean="0"/>
              <a:t/>
            </a:r>
            <a:br>
              <a:rPr lang="en-US" sz="2700" dirty="0" smtClean="0"/>
            </a:br>
            <a:r>
              <a:rPr lang="en-US" sz="2700" dirty="0" smtClean="0"/>
              <a:t>“are absolutely prohibited from directly or indirectly participating in, or intervening in, any political campaign on behalf of (or in opposition to) any candidate for elective public office. Contributions to political campaign funds or public statements of position (verbal or written) made on behalf of the organization in favor of or in opposition to any candidate for public office clearly violate the prohibition against political campaign activity.  Violating this prohibition may result in denial or revocation of tax-exempt status and the imposition of certain excise taxes.” </a:t>
            </a:r>
            <a:br>
              <a:rPr lang="en-US" sz="2700" dirty="0" smtClean="0"/>
            </a:br>
            <a:r>
              <a:rPr lang="en-US" sz="2700" dirty="0" smtClean="0"/>
              <a:t/>
            </a:r>
            <a:br>
              <a:rPr lang="en-US" sz="2700" dirty="0" smtClean="0"/>
            </a:br>
            <a:r>
              <a:rPr lang="en-US" sz="2700" dirty="0" smtClean="0"/>
              <a:t>Source:  www.irs.gov</a:t>
            </a:r>
            <a:r>
              <a:rPr lang="en-US" sz="4000" dirty="0" smtClean="0"/>
              <a:t/>
            </a:r>
            <a:br>
              <a:rPr lang="en-US" sz="40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3600" dirty="0" smtClean="0"/>
              <a:t>501(c)(4)s are:</a:t>
            </a: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“civic leagues or organizations not organized for profit but operated exclusively for the promotion of social welfare, or local associations of employees, the membership of which is limited to the employees of a designated person or persons in a particular municipality,</a:t>
            </a:r>
            <a:br>
              <a:rPr lang="en-US" sz="2700" dirty="0" smtClean="0"/>
            </a:br>
            <a:r>
              <a:rPr lang="en-US" sz="2700" dirty="0" smtClean="0"/>
              <a:t>and the net earnings of which are devoted exclusively to charitable, educational, or recreational purposes.”</a:t>
            </a: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3600" dirty="0" smtClean="0"/>
              <a:t>501(c)(4)s must:</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Be operated exclusively for the promotion of social welfare. This means that the organization must operate primarily to further, in some way, the common good and general welfare of the people of the community (such as by bringing about civic betterment and social improvements). </a:t>
            </a:r>
            <a:br>
              <a:rPr lang="en-US" sz="3600" dirty="0" smtClean="0"/>
            </a:br>
            <a:r>
              <a:rPr lang="en-US" sz="3600" dirty="0" smtClean="0"/>
              <a:t/>
            </a:r>
            <a:br>
              <a:rPr lang="en-US" sz="3600" dirty="0" smtClean="0"/>
            </a:br>
            <a:r>
              <a:rPr lang="en-US" sz="3600" dirty="0" smtClean="0"/>
              <a:t>Examples:  AARP and the NAACP</a:t>
            </a:r>
            <a:br>
              <a:rPr lang="en-US" sz="36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The Difference Between 501(c)(3) and 501(c)(4) Organizations:</a:t>
            </a:r>
            <a:br>
              <a:rPr lang="en-US" sz="2700" dirty="0" smtClean="0"/>
            </a:br>
            <a:r>
              <a:rPr lang="en-US" sz="2700" dirty="0" smtClean="0"/>
              <a:t/>
            </a:r>
            <a:br>
              <a:rPr lang="en-US" sz="2700" dirty="0" smtClean="0"/>
            </a:br>
            <a:r>
              <a:rPr lang="en-US" sz="2700" dirty="0" smtClean="0"/>
              <a:t/>
            </a:r>
            <a:br>
              <a:rPr lang="en-US" sz="2700" dirty="0" smtClean="0"/>
            </a:br>
            <a:r>
              <a:rPr lang="en-US" sz="3600" dirty="0" smtClean="0"/>
              <a:t>501(c)(3)s cannot in any way support or oppose anyone running for public office, though they may be involved in political campaigns by way of non-partisan public forums, voter registration drives, etc. </a:t>
            </a:r>
            <a:br>
              <a:rPr lang="en-US" sz="3600" dirty="0" smtClean="0"/>
            </a:br>
            <a:r>
              <a:rPr lang="en-US" sz="3600" dirty="0" smtClean="0"/>
              <a:t/>
            </a:r>
            <a:br>
              <a:rPr lang="en-US" sz="3600" dirty="0" smtClean="0"/>
            </a:br>
            <a:r>
              <a:rPr lang="en-US" sz="3600" dirty="0" smtClean="0"/>
              <a:t>501(c)(4)s can engage in political campaign activity, so long as this is consistent with the organization’s purpose and is not the organization’s primary activity.</a:t>
            </a: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The Difference Between 501(c)(3) and 501(c)(4) Organizations:</a:t>
            </a:r>
            <a:br>
              <a:rPr lang="en-US" sz="2700" dirty="0" smtClean="0"/>
            </a:br>
            <a:r>
              <a:rPr lang="en-US" sz="2700" dirty="0" smtClean="0"/>
              <a:t/>
            </a:r>
            <a:br>
              <a:rPr lang="en-US" sz="2700" dirty="0" smtClean="0"/>
            </a:br>
            <a:r>
              <a:rPr lang="en-US" sz="2700" dirty="0" smtClean="0"/>
              <a:t/>
            </a:r>
            <a:br>
              <a:rPr lang="en-US" sz="2700" dirty="0" smtClean="0"/>
            </a:br>
            <a:r>
              <a:rPr lang="en-US" sz="3600" dirty="0" smtClean="0"/>
              <a:t>501(c)(3)s are limited in the amount of time and/or money they can put into lobbying. </a:t>
            </a:r>
            <a:r>
              <a:rPr lang="en-US" sz="3200" dirty="0" smtClean="0"/>
              <a:t/>
            </a:r>
            <a:br>
              <a:rPr lang="en-US" sz="3200" dirty="0" smtClean="0"/>
            </a:br>
            <a:r>
              <a:rPr lang="en-US" sz="3600" dirty="0" smtClean="0"/>
              <a:t/>
            </a:r>
            <a:br>
              <a:rPr lang="en-US" sz="3600" dirty="0" smtClean="0"/>
            </a:br>
            <a:r>
              <a:rPr lang="en-US" sz="3600" dirty="0" smtClean="0"/>
              <a:t>501(c)(4)s can do an unlimited amount of lobbying (but then become ineligible to receive federal monies like grants).</a:t>
            </a:r>
            <a:br>
              <a:rPr lang="en-US" sz="36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600" dirty="0" smtClean="0"/>
              <a:t/>
            </a:r>
            <a:br>
              <a:rPr lang="en-US" sz="36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3600" dirty="0" smtClean="0"/>
              <a:t>Examples of Legitimate 501(c)(3) Groups:</a:t>
            </a:r>
            <a:br>
              <a:rPr lang="en-US" sz="3600" dirty="0" smtClean="0"/>
            </a:br>
            <a:r>
              <a:rPr lang="en-US" sz="3600" dirty="0" smtClean="0"/>
              <a:t/>
            </a:r>
            <a:br>
              <a:rPr lang="en-US" sz="3600" dirty="0" smtClean="0"/>
            </a:br>
            <a:r>
              <a:rPr lang="en-US" sz="3600" dirty="0" smtClean="0"/>
              <a:t>American Heart Association</a:t>
            </a:r>
            <a:br>
              <a:rPr lang="en-US" sz="3600" dirty="0" smtClean="0"/>
            </a:br>
            <a:r>
              <a:rPr lang="en-US" sz="3600" dirty="0" smtClean="0"/>
              <a:t>American Humane Society</a:t>
            </a:r>
            <a:br>
              <a:rPr lang="en-US" sz="3600" dirty="0" smtClean="0"/>
            </a:br>
            <a:r>
              <a:rPr lang="en-US" sz="3600" dirty="0" smtClean="0"/>
              <a:t>American Red Cross</a:t>
            </a:r>
            <a:br>
              <a:rPr lang="en-US" sz="3600" dirty="0" smtClean="0"/>
            </a:br>
            <a:r>
              <a:rPr lang="en-US" sz="3600" dirty="0" smtClean="0"/>
              <a:t>American Society to Prevent Cruelty to Animals</a:t>
            </a:r>
            <a:br>
              <a:rPr lang="en-US" sz="3600" dirty="0" smtClean="0"/>
            </a:br>
            <a:r>
              <a:rPr lang="en-US" sz="3600" dirty="0" smtClean="0"/>
              <a:t>American Farmland </a:t>
            </a:r>
            <a:br>
              <a:rPr lang="en-US" sz="3600" dirty="0" smtClean="0"/>
            </a:br>
            <a:r>
              <a:rPr lang="en-US" sz="3600" dirty="0" smtClean="0"/>
              <a:t>American Forests</a:t>
            </a:r>
            <a:br>
              <a:rPr lang="en-US" sz="3600" dirty="0" smtClean="0"/>
            </a:br>
            <a:r>
              <a:rPr lang="en-US" sz="3600" dirty="0" smtClean="0"/>
              <a:t>American Rivers</a:t>
            </a:r>
            <a:br>
              <a:rPr lang="en-US" sz="3600" dirty="0" smtClean="0"/>
            </a:br>
            <a:r>
              <a:rPr lang="en-US" sz="3600" dirty="0" smtClean="0"/>
              <a:t>Center for Biological Diversity</a:t>
            </a:r>
            <a:br>
              <a:rPr lang="en-US" sz="3600" dirty="0" smtClean="0"/>
            </a:br>
            <a:r>
              <a:rPr lang="en-US" sz="3600" dirty="0" smtClean="0"/>
              <a:t>Chesapeake Bay Foundation</a:t>
            </a:r>
            <a:br>
              <a:rPr lang="en-US" sz="3600" dirty="0" smtClean="0"/>
            </a:br>
            <a:r>
              <a:rPr lang="en-US" sz="3600" dirty="0" smtClean="0"/>
              <a:t>Cousteau Society </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3100" dirty="0" smtClean="0"/>
              <a:t>Examples of Legitimate 501(c)(4) Groups:</a:t>
            </a:r>
            <a:br>
              <a:rPr lang="en-US" sz="3100" dirty="0" smtClean="0"/>
            </a:br>
            <a:r>
              <a:rPr lang="en-US" sz="3100" dirty="0" smtClean="0"/>
              <a:t/>
            </a:r>
            <a:br>
              <a:rPr lang="en-US" sz="3100" dirty="0" smtClean="0"/>
            </a:br>
            <a:r>
              <a:rPr lang="en-US" sz="3100" dirty="0" smtClean="0"/>
              <a:t>National Committee to Preserve Social Security and Medicare  </a:t>
            </a:r>
            <a:br>
              <a:rPr lang="en-US" sz="3100" dirty="0" smtClean="0"/>
            </a:br>
            <a:r>
              <a:rPr lang="en-US" sz="3100" dirty="0" smtClean="0"/>
              <a:t>National Association for the Advancement of Colored People </a:t>
            </a:r>
            <a:br>
              <a:rPr lang="en-US" sz="3100" dirty="0" smtClean="0"/>
            </a:br>
            <a:r>
              <a:rPr lang="en-US" sz="3100" dirty="0" smtClean="0"/>
              <a:t>Fund for Public Interest Research </a:t>
            </a:r>
            <a:br>
              <a:rPr lang="en-US" sz="3100" dirty="0" smtClean="0"/>
            </a:br>
            <a:r>
              <a:rPr lang="en-US" sz="3100" dirty="0" smtClean="0"/>
              <a:t>Greenpeace</a:t>
            </a:r>
            <a:br>
              <a:rPr lang="en-US" sz="3100" dirty="0" smtClean="0"/>
            </a:br>
            <a:r>
              <a:rPr lang="en-US" sz="3100" dirty="0" smtClean="0"/>
              <a:t>National Right to Life Committee </a:t>
            </a:r>
            <a:br>
              <a:rPr lang="en-US" sz="3100" dirty="0" smtClean="0"/>
            </a:br>
            <a:r>
              <a:rPr lang="en-US" sz="3100" dirty="0" smtClean="0"/>
              <a:t>Human Rights Campaign</a:t>
            </a:r>
            <a:br>
              <a:rPr lang="en-US" sz="3100" dirty="0" smtClean="0"/>
            </a:br>
            <a:r>
              <a:rPr lang="en-US" sz="3100" dirty="0" smtClean="0"/>
              <a:t>American Civil Liberties Union</a:t>
            </a:r>
            <a:r>
              <a:rPr lang="en-US" sz="2000" dirty="0" smtClean="0"/>
              <a:t/>
            </a:r>
            <a:br>
              <a:rPr lang="en-US" sz="2000" dirty="0" smtClean="0"/>
            </a:br>
            <a:r>
              <a:rPr lang="en-US" sz="2000" dirty="0" smtClean="0"/>
              <a:t> </a:t>
            </a:r>
            <a:br>
              <a:rPr lang="en-US" sz="2000"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Types of Special Interest Groups:</a:t>
            </a:r>
            <a:br>
              <a:rPr lang="en-US" dirty="0" smtClean="0"/>
            </a:br>
            <a:r>
              <a:rPr lang="en-US" sz="4000" dirty="0" smtClean="0"/>
              <a:t/>
            </a:r>
            <a:br>
              <a:rPr lang="en-US" sz="4000" dirty="0" smtClean="0"/>
            </a:br>
            <a:r>
              <a:rPr lang="en-US" sz="3600" dirty="0" smtClean="0"/>
              <a:t>1.  Economic Interest Groups</a:t>
            </a:r>
            <a:br>
              <a:rPr lang="en-US" sz="3600" dirty="0" smtClean="0"/>
            </a:br>
            <a:r>
              <a:rPr lang="en-US" sz="3600" dirty="0" smtClean="0"/>
              <a:t>2.  Single-Issue Interest Groups</a:t>
            </a:r>
            <a:br>
              <a:rPr lang="en-US" sz="3600" dirty="0" smtClean="0"/>
            </a:br>
            <a:r>
              <a:rPr lang="en-US" sz="3600" dirty="0" smtClean="0"/>
              <a:t>3.  Public Issue Interest Groups</a:t>
            </a:r>
            <a:br>
              <a:rPr lang="en-US" sz="3600" dirty="0" smtClean="0"/>
            </a:br>
            <a:r>
              <a:rPr lang="en-US" sz="3600" dirty="0" smtClean="0"/>
              <a:t>4.  Foreign Policy Interest Groups</a:t>
            </a:r>
            <a:br>
              <a:rPr lang="en-US" sz="3600" dirty="0" smtClean="0"/>
            </a:br>
            <a:r>
              <a:rPr lang="en-US" sz="3600" dirty="0" smtClean="0"/>
              <a:t>5.  Government (public sector) interest groups;</a:t>
            </a:r>
            <a:br>
              <a:rPr lang="en-US" sz="3600" dirty="0" smtClean="0"/>
            </a:br>
            <a:r>
              <a:rPr lang="en-US" sz="3600" dirty="0" smtClean="0"/>
              <a:t>. . . </a:t>
            </a:r>
            <a:br>
              <a:rPr lang="en-US" sz="3600" dirty="0" smtClean="0"/>
            </a:br>
            <a:r>
              <a:rPr lang="en-US" sz="3600" dirty="0" smtClean="0"/>
              <a:t>6.  Social Interest Groups</a:t>
            </a:r>
            <a:r>
              <a:rPr lang="en-US" sz="4000" dirty="0" smtClean="0"/>
              <a:t/>
            </a:r>
            <a:br>
              <a:rPr lang="en-US" sz="4000" dirty="0" smtClean="0"/>
            </a:br>
            <a:endParaRPr lang="en-US" sz="40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The End.</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60</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Economic Interest Groups:</a:t>
            </a:r>
            <a:br>
              <a:rPr lang="en-US" sz="4000" dirty="0" smtClean="0"/>
            </a:br>
            <a:r>
              <a:rPr lang="en-US" sz="4000" dirty="0" smtClean="0"/>
              <a:t/>
            </a:r>
            <a:br>
              <a:rPr lang="en-US" sz="4000" dirty="0" smtClean="0"/>
            </a:br>
            <a:r>
              <a:rPr lang="en-US" sz="4000" dirty="0" smtClean="0"/>
              <a:t>Groups that seek the advancement of their interests that can be classified as “economic” in nature (labor unions, trade unions, businesses, professional organizations [doctors, lawyers, accountants, teachers, etc.]). </a:t>
            </a:r>
            <a:br>
              <a:rPr lang="en-US" sz="4000" dirty="0" smtClean="0"/>
            </a:br>
            <a:r>
              <a:rPr lang="en-US" sz="4000" dirty="0" smtClean="0"/>
              <a:t/>
            </a:r>
            <a:br>
              <a:rPr lang="en-US" sz="4000" dirty="0" smtClean="0"/>
            </a:br>
            <a:r>
              <a:rPr lang="en-US" sz="4000" dirty="0" smtClean="0"/>
              <a:t>Examples:  US Chamber of Commerce, National Assoc. of Manufactures, American Bankers Association.</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Single-Issue Interest Groups (Ideological):</a:t>
            </a:r>
            <a:br>
              <a:rPr lang="en-US" dirty="0" smtClean="0"/>
            </a:br>
            <a:r>
              <a:rPr lang="en-US" dirty="0" smtClean="0"/>
              <a:t/>
            </a:r>
            <a:br>
              <a:rPr lang="en-US" dirty="0" smtClean="0"/>
            </a:br>
            <a:r>
              <a:rPr lang="en-US" dirty="0" smtClean="0"/>
              <a:t>Groups that are very passionate about their agenda and are often unwavering and accept very little compromise.  </a:t>
            </a:r>
            <a:br>
              <a:rPr lang="en-US" dirty="0" smtClean="0"/>
            </a:br>
            <a:r>
              <a:rPr lang="en-US" dirty="0" smtClean="0"/>
              <a:t>Tend to be strongly liberal or strongly conservative.</a:t>
            </a:r>
            <a:br>
              <a:rPr lang="en-US" dirty="0" smtClean="0"/>
            </a:br>
            <a:r>
              <a:rPr lang="en-US" dirty="0" smtClean="0"/>
              <a:t/>
            </a:r>
            <a:br>
              <a:rPr lang="en-US" dirty="0" smtClean="0"/>
            </a:br>
            <a:r>
              <a:rPr lang="en-US" dirty="0" smtClean="0"/>
              <a:t>Examples: NRA, Anti-Immigration Groups (e.g., The American Immigration Control Foundation).</a:t>
            </a: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Public or Public-Issue Interest Groups:</a:t>
            </a:r>
            <a:br>
              <a:rPr lang="en-US" dirty="0" smtClean="0"/>
            </a:br>
            <a:r>
              <a:rPr lang="en-US" dirty="0" smtClean="0"/>
              <a:t/>
            </a:r>
            <a:br>
              <a:rPr lang="en-US" dirty="0" smtClean="0"/>
            </a:br>
            <a:r>
              <a:rPr lang="en-US" dirty="0" smtClean="0"/>
              <a:t>Groups that purport to champion the public interest as a whole.  </a:t>
            </a:r>
            <a:br>
              <a:rPr lang="en-US" dirty="0" smtClean="0"/>
            </a:br>
            <a:r>
              <a:rPr lang="en-US" dirty="0" smtClean="0"/>
              <a:t/>
            </a:r>
            <a:br>
              <a:rPr lang="en-US" dirty="0" smtClean="0"/>
            </a:br>
            <a:r>
              <a:rPr lang="en-US" dirty="0" smtClean="0"/>
              <a:t>Examples:  Common Cause (campaign finance reform), Public Citizen (consumer advocacy).</a:t>
            </a: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1032</TotalTime>
  <Words>411</Words>
  <Application>Microsoft Office PowerPoint</Application>
  <PresentationFormat>On-screen Show (4:3)</PresentationFormat>
  <Paragraphs>120</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Chapter 6 Interest Groups  </vt:lpstr>
      <vt:lpstr>What We Will Be Looking At:  - Special Interest Groups - Lobbyists - Political Action Committees (PACs) - 527 Groups [IRC Tax Code] - 501(c)(3) and (4) Groups [IRC Tax Code]  </vt:lpstr>
      <vt:lpstr>   Commonality:  All of them seek to influence government / government policy, and sometimes elections.  But they are drastically different in what they can do under the law.    </vt:lpstr>
      <vt:lpstr>Concerns over Interest Groups Money = Influence  Arguments For: A group’s voice is louder than one person’s voice (also, Constitutional issues)  Arguments Against: The voices of the everyone else are drowned out by the wealthy and powerful special interest groups.</vt:lpstr>
      <vt:lpstr>              First Amendment Concerns:  -   Everyone has the right to Freedom of            Speech (even organizations); -   Limitations on speech are typically      unconstitutional.  -   Campaign spending is a form of protected          speech. -   Limitations on campaign spending =         limitations on speech?  If so, is that legal? </vt:lpstr>
      <vt:lpstr>Types of Special Interest Groups:  1.  Economic Interest Groups 2.  Single-Issue Interest Groups 3.  Public Issue Interest Groups 4.  Foreign Policy Interest Groups 5.  Government (public sector) interest groups; . . .  6.  Social Interest Groups </vt:lpstr>
      <vt:lpstr> Economic Interest Groups:  Groups that seek the advancement of their interests that can be classified as “economic” in nature (labor unions, trade unions, businesses, professional organizations [doctors, lawyers, accountants, teachers, etc.]).   Examples:  US Chamber of Commerce, National Assoc. of Manufactures, American Bankers Association. </vt:lpstr>
      <vt:lpstr>Single-Issue Interest Groups (Ideological):  Groups that are very passionate about their agenda and are often unwavering and accept very little compromise.   Tend to be strongly liberal or strongly conservative.  Examples: NRA, Anti-Immigration Groups (e.g., The American Immigration Control Foundation).</vt:lpstr>
      <vt:lpstr>Public or Public-Issue Interest Groups:  Groups that purport to champion the public interest as a whole.    Examples:  Common Cause (campaign finance reform), Public Citizen (consumer advocacy).</vt:lpstr>
      <vt:lpstr>Foreign Policy Interest Groups:  Groups that petition our government for changes in foreign policy matters (issues such as trade tariffs, human rights, energy dependence).  Examples:  Arab American Institute, Open Society Institute. </vt:lpstr>
      <vt:lpstr>Public Sector Interest Groups:  Political subdivisions that petition our federal government on policy matters that affect themselves.    Examples:  National Governors Association, National Association of Counties, National League of Cities. </vt:lpstr>
      <vt:lpstr>Social Interest Groups:  Groups that largely seek the advancement of certain, usually very specific, social issues, such as gay marriage, abortion, stem cell research, etc.  Examples:  National Right to Life Committee, and the National Abortion and Reproductive Rights League. </vt:lpstr>
      <vt:lpstr>Sometimes Overlapping Occurs:  Special interest groups can fall into more than one of the aforementioned categories.   Example:  National Education Association (fall into professional and labor groups). </vt:lpstr>
      <vt:lpstr>Interest groups seek to influence different areas of government in different ways: Petition/lobby both houses of Congress, or just the House or Senate, certain select committees or subcommittees, certain agencies, petition the executive office (the President), the judicial branch (bring court cases or filing amicus briefs).  </vt:lpstr>
      <vt:lpstr>A group’s resources have a major impact on whether their  voice gets heard:    Money, expertise, membership, reputation, are all factors. </vt:lpstr>
      <vt:lpstr>Interest groups will use mass media in an attempt to publicize their agenda (newspapers, mass mailings, television commercials, emails, phone calls, radio ads, websites, blogs, tweets, etc.). . . .  Groups also become involved in litigation and election activities. </vt:lpstr>
      <vt:lpstr> Examples of Interest Groups Using the Courts:  1.  Direct Litigation  - ACLU brings suit against the government for alleged violations of someone’s civil liberties;   2.  By filing amicus curiae briefs (making an argument before a court when they don’t have a case before it). </vt:lpstr>
      <vt:lpstr> ACLU v. Ashcroft (2004) Nicholas Merrill owned an internet company (ISP).  Under the Patriot Act he was required to release records on his customers without a search warrant.  The ACLU took his case and sued the government.  </vt:lpstr>
      <vt:lpstr> Next slide:  example of an amicus curiae brief (first page only.  Legal briefs are very lengthy).  </vt:lpstr>
      <vt:lpstr> </vt:lpstr>
      <vt:lpstr>How Interest Groups Influence Elections:  1.  Indirect Candidate Support (paying for radio, TV ads, etc.)  2.  Direct Campaign Contributions (interest groups donate money to candidates or a particular political party)   *More on Soft Money/Hard Money/Campaign Finance Reform in Later Chapters</vt:lpstr>
      <vt:lpstr> Lobbyist  A person who tries to influence policy makers.  Can be individual (hired by a company to represent their interests), or they can work with a group (i.e., lobbying groups or lobbying firms for hire).   </vt:lpstr>
      <vt:lpstr>   How Lobbyists Influence Policy Makers:    - Provide information to lawmakers  (usually technical or expert advice) - Assist in the preparation of legislation - Sometimes campaign funding  Lobbyists aren’t concerned too much with trying to influence public opinion (like special interest groups tend to do).  Lobbyists tend to focus more on already elected officials [or sometimes candidates for re-election who are incumbent office holders])    </vt:lpstr>
      <vt:lpstr>Most Lobbyists:  Former government officials who already know the political players and issues being lobbied.   Government               Lobbyists (The Revolving Door) </vt:lpstr>
      <vt:lpstr>Government officials become experts in their field – they tend to know more about the subject matter of a particular government agency than anyone else.  Leave government and put that expertise to use by becoming a private lobbyist, putting their knowledge and legal/political skills to work. </vt:lpstr>
      <vt:lpstr>   Lobbying Reform:  1995 Lobbying Disclosure Act 1998 Lobbying Disclosure Act 2006 Legislative Transparency and Accountability Act 2007 Honest Leadership and Open Government Act Obama – Lobbyist Gift and Revolving Door Timeframe Limitations.   </vt:lpstr>
      <vt:lpstr>PACs (Political Action Committees):  The branch of an interest group, union or corporation that specializes in raising funds to contribute to political candidates or parties for the purpose of influencing an election.   PACs are organizations that are dedicated to raising and spending money to either elect or defeat political candidates.   </vt:lpstr>
      <vt:lpstr>Brief PAC History  The Smith Connally Act of 1943 made it illegal for labor unions to contribute money to federal candidates. </vt:lpstr>
      <vt:lpstr>In 1944 the CIO (Congress of Industrialized Organizations) wanted to get FDR re-elected.  But the Smith Connally Act forbade them from directly contributing to Roosevelt’s campaign from the union’s treasury. </vt:lpstr>
      <vt:lpstr>In order to get around the Smith Connally Act, the CIO urged its union members to voluntarily contribute their own money to FDR’s campaign.  This was legal and worked quite well.  Thus, Political Action Committees were born. </vt:lpstr>
      <vt:lpstr>Historically it has been illegal for corporations and unions to contribute to a political candidate from the corporation’s or union’s treasury fund. </vt:lpstr>
      <vt:lpstr> Private money spent to try to influence the outcome of an election is protected political speech.  However, some limitations on that kind of spending is Constitutional.  From the Supreme Court decision in Buckley v. Valeo (1976).  </vt:lpstr>
      <vt:lpstr> Corporations can be required to make independent campaign expenditures through a separate fund, because “corporate wealth can unfairly influence elections.”  From the Supreme Court decision in Austin v. Michigan Chamber of Commerce (1990).  </vt:lpstr>
      <vt:lpstr> Thus, in order to contribute to a candidate for political office, unions and corporations have to form PACs, which accept contributions from members/shareholders, and pass that money on to a particular political candidate or party.  Thus, the money was not being drawn from the company or union treasury.  </vt:lpstr>
      <vt:lpstr>Types of Campaign Spending:  Direct:  Money given directly to a candidate or political party.  Indirect:   Money spent by an organization on campaign ads for or against a political candidate  </vt:lpstr>
      <vt:lpstr>Types of PACs  </vt:lpstr>
      <vt:lpstr>Directly Connected PACs  Most PACs are directly connected to a specific corporation, union or political party.  They typically solicit contributions directly from their own employees, shareholders or union members. </vt:lpstr>
      <vt:lpstr>Non-Connected or Ideological PACs  Non-connected PACs are made up of individuals that are not connected to a corporation, labor union or political party  Non-connected PACs solicit money from the general public.    (Example:  the NRA).</vt:lpstr>
      <vt:lpstr>Leadership PACs  PACs that are formed by politicians to help fund the campaigns of other politicians.  This completely legal.  </vt:lpstr>
      <vt:lpstr>Some Laws that Regulate Elections and Campaign Contributions:  1.  Federal Election Campaign Act (1971) (Created the Federal Election Commission)  2.  Bipartisan Campaign Reform Act (2002) [aka the “McCain-Feingold Act]  </vt:lpstr>
      <vt:lpstr>  Historically these laws and the FEC could:  - Place limitations on how much money  individuals and PACs can contribute (both direct and indirect expenditures);  - Place limitations on the source of funds  contributed (e.g., no funds from union  or company treasuries);  - Require PACs to register with the Federal Election Commission (FEC) and disclose who contributes to them (registration and disclosure requirements);    </vt:lpstr>
      <vt:lpstr>Crucial Change in 2010  The U.S. Supreme Court ruled in Citizens United v. Federal Election Commission (2010) that limiting corporate funding of independent political broadcasts in candidate elections violates a corporation’s First Amendment rights.  Portions of the McCain-Feingold Act were struck down by the Court.  </vt:lpstr>
      <vt:lpstr>    Citizens United v. Federal Election Commission (2010)   This ruling applies only to political / campaign ads (i.e., independent or indirect spending) as it relates to the timing of political ads.      </vt:lpstr>
      <vt:lpstr>     Citizens United v. Federal Election Commission (2010)   What the ruling does not do:  1.  The ruling does not change the fact that corporations are barred from direct donations to political candidates / parties (they must still use PACs)    2.  Corporations are still subject to the disclosure and reporting requirements mentioned above.     </vt:lpstr>
      <vt:lpstr>   527 Organizations (Named after Internal Revenue Code Section 527)   A tax exempt organization (formed under IRC Section 527) that is organized and operated primarily for the purpose of directly or indirectly accepting contributions or making expenditures for “the function of influencing or attempting to influence the selection, nomination, election, or appointment of any individual to any Federal, State, or local public office.”  IRC Section 527(e).   </vt:lpstr>
      <vt:lpstr>     527 organizations are based on issue advocacy as opposed to candidate advocacy.  Many 527s are run by interest groups and used to raise money to spend on issue advocacy and voter mobilization outside of the restrictions of the Federal Election Commission.    </vt:lpstr>
      <vt:lpstr>Because 527 organizations do not make expenditures to directly advocate the election or defeat of any candidate for federal elective office, they avoid regulation by the Federal Election Commission.</vt:lpstr>
      <vt:lpstr>527 Organization Must Avoid the “Magic Words”  -  “Vote For . . . ” -  “Elect . . . ” - “Support . . . ” - “Cast Your Ballot For . . .”  (If a 527 organization crosses that line they become candidate or party advocates, and thus subject to FEC regulations, fines, loss of tax exempt status). </vt:lpstr>
      <vt:lpstr>  Examples of legitimate 527 groups  Republican Governors Association Service Employees International Union Democratic Governors Association Republican State Leadership Committee American Federation of State, County and Municipal Employees International Brotherhood of Electrical Workers Democratic Attorneys General Association Laborers’ International Union of North America   </vt:lpstr>
      <vt:lpstr>501(c)(3) and 501 (c)(4) Groups (Named after IRC Section 501(c)(3) and (4))  The portion of the Internal Revenue Code that grants tax exempt status for certain organizations [different from 527 organizations]. </vt:lpstr>
      <vt:lpstr>501(c)(3) and 501(c)(4) Organizations:  501(c)(3) and (4) organizations are legitimate tax exempt groups(charities, universities, etc.)    They exist for reasons other than engaging in politics and campaign matters, but they have the right to so engage if they want to.  </vt:lpstr>
      <vt:lpstr> 501(c)(3) Organizations:  Can engage in limited political activities, such as efforts to increase voter registration and provide general political information (information awareness).  The can appeal directly to already elected officials and may support issue-based legislation.  501 (c)(3) activities must not directly or indirectly benefit one party or candidate or the group could lose its tax exempt status.  These restrictions are very tight. </vt:lpstr>
      <vt:lpstr> 501(c)(3) Organizations:  “are absolutely prohibited from directly or indirectly participating in, or intervening in, any political campaign on behalf of (or in opposition to) any candidate for elective public office. Contributions to political campaign funds or public statements of position (verbal or written) made on behalf of the organization in favor of or in opposition to any candidate for public office clearly violate the prohibition against political campaign activity.  Violating this prohibition may result in denial or revocation of tax-exempt status and the imposition of certain excise taxes.”   Source:  www.irs.gov  </vt:lpstr>
      <vt:lpstr>      501(c)(4)s are:   “civic leagues or organizations not organized for profit but operated exclusively for the promotion of social welfare, or local associations of employees, the membership of which is limited to the employees of a designated person or persons in a particular municipality, and the net earnings of which are devoted exclusively to charitable, educational, or recreational purposes.”      </vt:lpstr>
      <vt:lpstr>         501(c)(4)s must:   Be operated exclusively for the promotion of social welfare. This means that the organization must operate primarily to further, in some way, the common good and general welfare of the people of the community (such as by bringing about civic betterment and social improvements).   Examples:  AARP and the NAACP       </vt:lpstr>
      <vt:lpstr>           The Difference Between 501(c)(3) and 501(c)(4) Organizations:   501(c)(3)s cannot in any way support or oppose anyone running for public office, though they may be involved in political campaigns by way of non-partisan public forums, voter registration drives, etc.   501(c)(4)s can engage in political campaign activity, so long as this is consistent with the organization’s purpose and is not the organization’s primary activity.       </vt:lpstr>
      <vt:lpstr>            The Difference Between 501(c)(3) and 501(c)(4) Organizations:   501(c)(3)s are limited in the amount of time and/or money they can put into lobbying.   501(c)(4)s can do an unlimited amount of lobbying (but then become ineligible to receive federal monies like grants).            </vt:lpstr>
      <vt:lpstr>  Examples of Legitimate 501(c)(3) Groups:  American Heart Association American Humane Society American Red Cross American Society to Prevent Cruelty to Animals American Farmland  American Forests American Rivers Center for Biological Diversity Chesapeake Bay Foundation Cousteau Society   </vt:lpstr>
      <vt:lpstr>     Examples of Legitimate 501(c)(4) Groups:  National Committee to Preserve Social Security and Medicare   National Association for the Advancement of Colored People  Fund for Public Interest Research  Greenpeace National Right to Life Committee  Human Rights Campaign American Civil Liberties Union      </vt:lpstr>
      <vt:lpstr>  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September 14, 2010  Chapters 5 and 6</dc:title>
  <dc:creator>My Computer</dc:creator>
  <cp:lastModifiedBy>My Computer</cp:lastModifiedBy>
  <cp:revision>115</cp:revision>
  <dcterms:created xsi:type="dcterms:W3CDTF">2010-09-09T19:42:55Z</dcterms:created>
  <dcterms:modified xsi:type="dcterms:W3CDTF">2012-02-05T16:45:11Z</dcterms:modified>
</cp:coreProperties>
</file>