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67" r:id="rId2"/>
    <p:sldId id="311" r:id="rId3"/>
    <p:sldId id="312" r:id="rId4"/>
    <p:sldId id="313" r:id="rId5"/>
    <p:sldId id="314" r:id="rId6"/>
    <p:sldId id="315" r:id="rId7"/>
    <p:sldId id="316" r:id="rId8"/>
    <p:sldId id="318" r:id="rId9"/>
    <p:sldId id="319" r:id="rId10"/>
    <p:sldId id="320" r:id="rId11"/>
    <p:sldId id="324" r:id="rId12"/>
    <p:sldId id="325" r:id="rId13"/>
    <p:sldId id="326" r:id="rId14"/>
    <p:sldId id="331" r:id="rId15"/>
    <p:sldId id="344" r:id="rId16"/>
    <p:sldId id="332" r:id="rId17"/>
    <p:sldId id="345" r:id="rId18"/>
    <p:sldId id="346" r:id="rId19"/>
    <p:sldId id="333" r:id="rId20"/>
    <p:sldId id="334" r:id="rId21"/>
    <p:sldId id="350" r:id="rId22"/>
    <p:sldId id="336" r:id="rId23"/>
    <p:sldId id="335" r:id="rId24"/>
    <p:sldId id="351" r:id="rId25"/>
    <p:sldId id="30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18"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66"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0B9ECD-D0A6-4995-8770-05DDCB3E84DA}" type="datetimeFigureOut">
              <a:rPr lang="en-US" smtClean="0"/>
              <a:pPr/>
              <a:t>5/13/2011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9B93E2-9BD1-4344-B3A7-A11865F8EF3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15CD7F-BAAC-4BD8-84FD-64031813E9E2}" type="datetimeFigureOut">
              <a:rPr lang="en-US" smtClean="0"/>
              <a:pPr/>
              <a:t>5/13/2011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91A6AB-383C-46B8-867B-DD30BEAFE7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630CC0-6E3A-4C79-BF79-1EEA1C6D693D}" type="datetime1">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73E34-596D-4A6A-A04E-940C6FE6371F}" type="datetime1">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7E947-A604-4433-B4E3-AA61328248E2}" type="datetime1">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EEA3D6-F43F-4195-8D0D-9598769FED26}" type="datetime1">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67A161-66A0-4164-A743-603D9FF0C613}" type="datetime1">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EBE3F2-5861-4AE2-ACF1-957637DCE5FC}" type="datetime1">
              <a:rPr lang="en-US" smtClean="0"/>
              <a:pPr/>
              <a:t>5/13/2011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8D035D-F269-4A84-B5FE-E83B5BC023D4}" type="datetime1">
              <a:rPr lang="en-US" smtClean="0"/>
              <a:pPr/>
              <a:t>5/13/2011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91BD2-4A05-4557-A01C-079071C30C4A}" type="datetime1">
              <a:rPr lang="en-US" smtClean="0"/>
              <a:pPr/>
              <a:t>5/13/2011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009D2-3315-4CB4-81B0-9D65F7D88822}" type="datetime1">
              <a:rPr lang="en-US" smtClean="0"/>
              <a:pPr/>
              <a:t>5/13/2011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5CCA5-9FCA-4BD9-86D5-E4EE01822F3F}" type="datetime1">
              <a:rPr lang="en-US" smtClean="0"/>
              <a:pPr/>
              <a:t>5/13/2011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E0D8F-D956-41AF-B943-88F35462D9FA}" type="datetime1">
              <a:rPr lang="en-US" smtClean="0"/>
              <a:pPr/>
              <a:t>5/13/2011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8E056-5436-46D7-8CA6-C45CE9D8319C}" type="datetime1">
              <a:rPr lang="en-US" smtClean="0"/>
              <a:pPr/>
              <a:t>5/13/2011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FCAFF-E8E9-418C-ACD1-229A97EC562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Chapter 7</a:t>
            </a:r>
            <a:br>
              <a:rPr lang="en-US" dirty="0" smtClean="0"/>
            </a:br>
            <a:r>
              <a:rPr lang="en-US" dirty="0" smtClean="0"/>
              <a:t/>
            </a:r>
            <a:br>
              <a:rPr lang="en-US" dirty="0" smtClean="0"/>
            </a:br>
            <a:r>
              <a:rPr lang="en-US" dirty="0" smtClean="0"/>
              <a:t>Political Parties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10</a:t>
            </a:fld>
            <a:endParaRPr lang="en-US"/>
          </a:p>
        </p:txBody>
      </p:sp>
      <p:pic>
        <p:nvPicPr>
          <p:cNvPr id="1026" name="Picture 2" descr="C:\Users\My Computer\Pictures\aaaaa.JPG"/>
          <p:cNvPicPr>
            <a:picLocks noChangeAspect="1" noChangeArrowheads="1"/>
          </p:cNvPicPr>
          <p:nvPr/>
        </p:nvPicPr>
        <p:blipFill>
          <a:blip r:embed="rId2" cstate="print"/>
          <a:srcRect/>
          <a:stretch>
            <a:fillRect/>
          </a:stretch>
        </p:blipFill>
        <p:spPr bwMode="auto">
          <a:xfrm>
            <a:off x="304800" y="381000"/>
            <a:ext cx="8534400" cy="602984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pPr algn="l"/>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Divided Government:  When one party controls Congress and the other party controls the White House.  The opposite is often termed “united government” which is what we have now.</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1992 – 1994 	United government (Democrats)</a:t>
            </a:r>
            <a:br>
              <a:rPr lang="en-US" sz="2200" dirty="0" smtClean="0"/>
            </a:br>
            <a:r>
              <a:rPr lang="en-US" sz="2200" dirty="0" smtClean="0"/>
              <a:t/>
            </a:r>
            <a:br>
              <a:rPr lang="en-US" sz="2200" dirty="0" smtClean="0"/>
            </a:br>
            <a:r>
              <a:rPr lang="en-US" sz="2200" dirty="0" smtClean="0"/>
              <a:t>1994 – 		Republicans won control of Congress</a:t>
            </a:r>
            <a:br>
              <a:rPr lang="en-US" sz="2200" dirty="0" smtClean="0"/>
            </a:br>
            <a:r>
              <a:rPr lang="en-US" sz="2200" dirty="0" smtClean="0"/>
              <a:t/>
            </a:r>
            <a:br>
              <a:rPr lang="en-US" sz="2200" dirty="0" smtClean="0"/>
            </a:br>
            <a:r>
              <a:rPr lang="en-US" sz="2200" dirty="0" smtClean="0"/>
              <a:t>2000 – 		Republicans gained White House and kept control of Congress</a:t>
            </a:r>
            <a:br>
              <a:rPr lang="en-US" sz="2200" dirty="0" smtClean="0"/>
            </a:br>
            <a:r>
              <a:rPr lang="en-US" sz="2200" dirty="0" smtClean="0"/>
              <a:t/>
            </a:r>
            <a:br>
              <a:rPr lang="en-US" sz="2200" dirty="0" smtClean="0"/>
            </a:br>
            <a:r>
              <a:rPr lang="en-US" sz="2200" dirty="0" smtClean="0"/>
              <a:t>2006 – 		Democrats retook Congress</a:t>
            </a:r>
            <a:br>
              <a:rPr lang="en-US" sz="2200" dirty="0" smtClean="0"/>
            </a:br>
            <a:r>
              <a:rPr lang="en-US" sz="2200" dirty="0" smtClean="0"/>
              <a:t/>
            </a:r>
            <a:br>
              <a:rPr lang="en-US" sz="2200" dirty="0" smtClean="0"/>
            </a:br>
            <a:r>
              <a:rPr lang="en-US" sz="2200" dirty="0" smtClean="0"/>
              <a:t>2008 – 		Democrats gained White House and kept control of Congress.</a:t>
            </a:r>
            <a:br>
              <a:rPr lang="en-US" sz="2200" dirty="0" smtClean="0"/>
            </a:br>
            <a:r>
              <a:rPr lang="en-US" sz="2200" dirty="0" smtClean="0"/>
              <a:t/>
            </a:r>
            <a:br>
              <a:rPr lang="en-US" sz="2200" dirty="0" smtClean="0"/>
            </a:br>
            <a:r>
              <a:rPr lang="en-US" sz="2200" dirty="0" smtClean="0"/>
              <a:t>2010 - 		Republicans gained control of House, Democrats retained Senate.</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Organization of Political Parties</a:t>
            </a:r>
            <a:br>
              <a:rPr lang="en-US" dirty="0" smtClean="0"/>
            </a:br>
            <a:r>
              <a:rPr lang="en-US" dirty="0" smtClean="0"/>
              <a:t/>
            </a:r>
            <a:br>
              <a:rPr lang="en-US" dirty="0" smtClean="0"/>
            </a:br>
            <a:r>
              <a:rPr lang="en-US" dirty="0" smtClean="0"/>
              <a:t>Each party (Democrats and Republicans) holds a “National Party Convention” every 4 years in order to nominate candidates for president and vice president (after the primaries have been held), and to adopt an official party platform.</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sz="3600" dirty="0" smtClean="0"/>
              <a:t>Each major party also has a “National Committee” which is in charge of party rules, meetings, etc.  Each national committee has a “chair” as its top leader:</a:t>
            </a:r>
            <a:br>
              <a:rPr lang="en-US" sz="3600" dirty="0" smtClean="0"/>
            </a:br>
            <a:r>
              <a:rPr lang="en-US" sz="3600" dirty="0" smtClean="0"/>
              <a:t/>
            </a:r>
            <a:br>
              <a:rPr lang="en-US" sz="3600" dirty="0" smtClean="0"/>
            </a:br>
            <a:r>
              <a:rPr lang="en-US" sz="3600" dirty="0" smtClean="0"/>
              <a:t>Democratic National Committee (DNC):</a:t>
            </a:r>
            <a:br>
              <a:rPr lang="en-US" sz="3600" dirty="0" smtClean="0"/>
            </a:br>
            <a:r>
              <a:rPr lang="en-US" sz="3600" dirty="0" smtClean="0"/>
              <a:t> Chair = Tim </a:t>
            </a:r>
            <a:r>
              <a:rPr lang="en-US" sz="3600" dirty="0" err="1" smtClean="0"/>
              <a:t>Kaine</a:t>
            </a:r>
            <a:r>
              <a:rPr lang="en-US" sz="3600" dirty="0" smtClean="0"/>
              <a:t> (Former Gov. of Virginia)</a:t>
            </a:r>
            <a:br>
              <a:rPr lang="en-US" sz="3600" dirty="0" smtClean="0"/>
            </a:br>
            <a:r>
              <a:rPr lang="en-US" sz="3600" dirty="0" smtClean="0"/>
              <a:t/>
            </a:r>
            <a:br>
              <a:rPr lang="en-US" sz="3600" dirty="0" smtClean="0"/>
            </a:br>
            <a:r>
              <a:rPr lang="en-US" sz="3600" dirty="0" smtClean="0"/>
              <a:t>Republican National Committee (RNC):</a:t>
            </a:r>
            <a:br>
              <a:rPr lang="en-US" sz="3600" dirty="0" smtClean="0"/>
            </a:br>
            <a:r>
              <a:rPr lang="en-US" sz="3600" dirty="0" smtClean="0"/>
              <a:t>Chair = </a:t>
            </a:r>
            <a:r>
              <a:rPr lang="en-US" sz="3600" dirty="0" err="1" smtClean="0"/>
              <a:t>Reince</a:t>
            </a:r>
            <a:r>
              <a:rPr lang="en-US" sz="3600" dirty="0" smtClean="0"/>
              <a:t> </a:t>
            </a:r>
            <a:r>
              <a:rPr lang="en-US" sz="3600" dirty="0" err="1" smtClean="0"/>
              <a:t>Priebus</a:t>
            </a:r>
            <a:r>
              <a:rPr lang="en-US" sz="3600" dirty="0" smtClean="0"/>
              <a:t> (Wisconsin) who just replaced Michael Steele (Lt. Gov. of Maryland)</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Official Party Platforms:</a:t>
            </a:r>
            <a:br>
              <a:rPr lang="en-US" dirty="0" smtClean="0"/>
            </a:br>
            <a:r>
              <a:rPr lang="en-US" dirty="0" smtClean="0"/>
              <a:t/>
            </a:r>
            <a:br>
              <a:rPr lang="en-US" dirty="0" smtClean="0"/>
            </a:br>
            <a:r>
              <a:rPr lang="en-US" dirty="0" smtClean="0"/>
              <a:t>At each national party convention (held every 4 years) each party votes on and adopts an official party platform.  These are generalized, written statements on the parties’ goals and positions on certain issues.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Official Party Platforms:</a:t>
            </a:r>
            <a:br>
              <a:rPr lang="en-US" dirty="0" smtClean="0"/>
            </a:br>
            <a:r>
              <a:rPr lang="en-US" dirty="0" smtClean="0"/>
              <a:t/>
            </a:r>
            <a:br>
              <a:rPr lang="en-US" dirty="0" smtClean="0"/>
            </a:br>
            <a:r>
              <a:rPr lang="en-US" dirty="0" smtClean="0"/>
              <a:t>Platform positions are typically vague and general in nature.  Party nominees can and do sometimes disagree with the official party platform.</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Parties in the Federal Government</a:t>
            </a:r>
            <a:br>
              <a:rPr lang="en-US" dirty="0" smtClean="0"/>
            </a:br>
            <a:r>
              <a:rPr lang="en-US" dirty="0" smtClean="0"/>
              <a:t/>
            </a:r>
            <a:br>
              <a:rPr lang="en-US" dirty="0" smtClean="0"/>
            </a:br>
            <a:r>
              <a:rPr lang="en-US" dirty="0" smtClean="0"/>
              <a:t>Congress is very partisan.  Powerful committees are chaired by the “in” party and the “out” party constantly seeks to gain control again.</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Parties in the Federal Government</a:t>
            </a:r>
            <a:br>
              <a:rPr lang="en-US" dirty="0" smtClean="0"/>
            </a:br>
            <a:r>
              <a:rPr lang="en-US" dirty="0" smtClean="0"/>
              <a:t/>
            </a:r>
            <a:br>
              <a:rPr lang="en-US" dirty="0" smtClean="0"/>
            </a:br>
            <a:r>
              <a:rPr lang="en-US" dirty="0" smtClean="0"/>
              <a:t>Party loyalty is rewarded in the Executive Office with cabinet appointments and nominations to high ranking positions (patronage).</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dirty="0" smtClean="0"/>
              <a:t>Parties in the Federal Government</a:t>
            </a:r>
            <a:br>
              <a:rPr lang="en-US" dirty="0" smtClean="0"/>
            </a:br>
            <a:r>
              <a:rPr lang="en-US" dirty="0" smtClean="0"/>
              <a:t/>
            </a:r>
            <a:br>
              <a:rPr lang="en-US" dirty="0" smtClean="0"/>
            </a:br>
            <a:r>
              <a:rPr lang="en-US" dirty="0" smtClean="0"/>
              <a:t>Federal judgeships are designed to be free from the pressures of politics.</a:t>
            </a:r>
            <a:br>
              <a:rPr lang="en-US" dirty="0" smtClean="0"/>
            </a:br>
            <a:r>
              <a:rPr lang="en-US" dirty="0" smtClean="0"/>
              <a:t/>
            </a:r>
            <a:br>
              <a:rPr lang="en-US" dirty="0" smtClean="0"/>
            </a:br>
            <a:r>
              <a:rPr lang="en-US" dirty="0" smtClean="0"/>
              <a:t>Federal judges are appointed for life terms and cannot be removed except by impeachment.  In theory, this insulates them from changes in power in Washington.</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How Parties Raise Money</a:t>
            </a:r>
            <a:br>
              <a:rPr lang="en-US" dirty="0" smtClean="0"/>
            </a:br>
            <a:r>
              <a:rPr lang="en-US" dirty="0" smtClean="0"/>
              <a:t/>
            </a:r>
            <a:br>
              <a:rPr lang="en-US" dirty="0" smtClean="0"/>
            </a:br>
            <a:r>
              <a:rPr lang="en-US" dirty="0" smtClean="0"/>
              <a:t>Political parties rely on donations from individuals, interest groups and fund raising events.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Political Parties</a:t>
            </a:r>
            <a:br>
              <a:rPr lang="en-US" dirty="0" smtClean="0"/>
            </a:br>
            <a:r>
              <a:rPr lang="en-US" dirty="0" smtClean="0"/>
              <a:t/>
            </a:r>
            <a:br>
              <a:rPr lang="en-US" dirty="0" smtClean="0"/>
            </a:br>
            <a:r>
              <a:rPr lang="en-US" dirty="0" smtClean="0"/>
              <a:t>Organizations that seek to gain political power by having members of their group elected to public office.</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
            </a:r>
            <a:br>
              <a:rPr lang="en-US" dirty="0" smtClean="0"/>
            </a:br>
            <a:r>
              <a:rPr lang="en-US" dirty="0" smtClean="0"/>
              <a:t>As discussed in earlier chapters, the courts have traditionally allowed some limitations on the amount of money that can be donated to a party or candidate for office.</a:t>
            </a:r>
            <a:br>
              <a:rPr lang="en-US"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
            </a:r>
            <a:br>
              <a:rPr lang="en-US" dirty="0" smtClean="0"/>
            </a:br>
            <a:r>
              <a:rPr lang="en-US" dirty="0" smtClean="0"/>
              <a:t>Political money in the United States is often divided into two categories: "hard" money and "soft" money.</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Hard Money:</a:t>
            </a:r>
            <a:br>
              <a:rPr lang="en-US" sz="4000" dirty="0" smtClean="0"/>
            </a:br>
            <a:r>
              <a:rPr lang="en-US" sz="4000" dirty="0" smtClean="0"/>
              <a:t/>
            </a:r>
            <a:br>
              <a:rPr lang="en-US" sz="4000" dirty="0" smtClean="0"/>
            </a:br>
            <a:r>
              <a:rPr lang="en-US" sz="4000" dirty="0" smtClean="0"/>
              <a:t>"Hard" money is contributed directly to a </a:t>
            </a:r>
            <a:r>
              <a:rPr lang="en-US" sz="4000" u="sng" dirty="0" smtClean="0"/>
              <a:t>candidate</a:t>
            </a:r>
            <a:r>
              <a:rPr lang="en-US" sz="4000" dirty="0" smtClean="0"/>
              <a:t> of a political party.  It is heavily regulated by law and the Federal Election Commission in both the source and the amount.   Due to limitations placed on direct contributions the term “hard money” evolved, because of how difficult it is for candidates to get that kind of money.</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Soft Money:  </a:t>
            </a:r>
            <a:br>
              <a:rPr lang="en-US" sz="4000" dirty="0" smtClean="0"/>
            </a:br>
            <a:r>
              <a:rPr lang="en-US" sz="4000" dirty="0" smtClean="0"/>
              <a:t/>
            </a:r>
            <a:br>
              <a:rPr lang="en-US" sz="4000" dirty="0" smtClean="0"/>
            </a:br>
            <a:r>
              <a:rPr lang="en-US" sz="4000" dirty="0" smtClean="0"/>
              <a:t>"Soft" money is contributed to the political </a:t>
            </a:r>
            <a:r>
              <a:rPr lang="en-US" sz="4000" u="sng" dirty="0" smtClean="0"/>
              <a:t>party</a:t>
            </a:r>
            <a:r>
              <a:rPr lang="en-US" sz="4000" dirty="0" smtClean="0"/>
              <a:t> as a whole.   Historically, "soft money" referred to contributions made to political parties for purposes of party building and other activities not directly related to the election of specific candidates.  Because these contributions were not used for specific candidate advocacy, they were not regulated by the Federal Election Campaign Act.</a:t>
            </a:r>
            <a:br>
              <a:rPr lang="en-US" sz="40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Soft Money:  </a:t>
            </a:r>
            <a:br>
              <a:rPr lang="en-US" sz="4000" dirty="0" smtClean="0"/>
            </a:br>
            <a:r>
              <a:rPr lang="en-US" sz="4000" dirty="0" smtClean="0"/>
              <a:t/>
            </a:r>
            <a:br>
              <a:rPr lang="en-US" sz="4000" dirty="0" smtClean="0"/>
            </a:br>
            <a:r>
              <a:rPr lang="en-US" sz="4000" dirty="0" smtClean="0"/>
              <a:t>The Bipartisan Campaign Reform Act of 2002 (aka the McCain-Feingold Act) amended the Federal Election Campaign Act of 1971 to ban political parties from accepting unlimited soft money contributions.  </a:t>
            </a:r>
            <a:br>
              <a:rPr lang="en-US" sz="4000" dirty="0" smtClean="0"/>
            </a:br>
            <a:r>
              <a:rPr lang="en-US" sz="4000" dirty="0" smtClean="0"/>
              <a:t/>
            </a:r>
            <a:br>
              <a:rPr lang="en-US" sz="4000" dirty="0" smtClean="0"/>
            </a:br>
            <a:r>
              <a:rPr lang="en-US" sz="4000" dirty="0" smtClean="0"/>
              <a:t/>
            </a:r>
            <a:br>
              <a:rPr lang="en-US" sz="40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The End.</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Political parties exist to win elections and gain control over government.</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dirty="0" smtClean="0"/>
              <a:t>Some elections are “nonpartisan” which means that the candidates are not identified with any specific party.</a:t>
            </a:r>
            <a:br>
              <a:rPr lang="en-US" dirty="0" smtClean="0"/>
            </a:br>
            <a:r>
              <a:rPr lang="en-US" dirty="0" smtClean="0"/>
              <a:t/>
            </a:r>
            <a:br>
              <a:rPr lang="en-US" dirty="0" smtClean="0"/>
            </a:br>
            <a:r>
              <a:rPr lang="en-US" dirty="0" smtClean="0"/>
              <a:t>An overwhelming majority of elections are “partisan” elections (i.e., the candidates are associated with a political party).</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Current Political Makeup of Congress</a:t>
            </a:r>
            <a:r>
              <a:rPr lang="en-US" dirty="0" smtClean="0"/>
              <a:t/>
            </a:r>
            <a:br>
              <a:rPr lang="en-US" dirty="0" smtClean="0"/>
            </a:br>
            <a:r>
              <a:rPr lang="en-US" dirty="0" smtClean="0"/>
              <a:t/>
            </a:r>
            <a:br>
              <a:rPr lang="en-US" dirty="0" smtClean="0"/>
            </a:br>
            <a:r>
              <a:rPr lang="en-US" dirty="0" smtClean="0"/>
              <a:t>Democrats currently hold the majority in the Senate and the Republicans currently hold the majority in the House of Representatives.  The party in charge chooses chairs and committees.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The party in power (especially the executive like the president or governor) often bestows patronage (political appointments) to loyal party supporters.</a:t>
            </a:r>
            <a:br>
              <a:rPr lang="en-US" dirty="0" smtClean="0"/>
            </a:br>
            <a:r>
              <a:rPr lang="en-US" dirty="0" smtClean="0"/>
              <a:t/>
            </a:r>
            <a:br>
              <a:rPr lang="en-US" dirty="0" smtClean="0"/>
            </a:br>
            <a:r>
              <a:rPr lang="en-US" dirty="0" smtClean="0"/>
              <a:t>Examples include appointments to cabinet positions, ambassadorships, judgeships, etc.</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The United States is typically thought of as a “two party system”</a:t>
            </a:r>
            <a:br>
              <a:rPr lang="en-US" dirty="0" smtClean="0"/>
            </a:br>
            <a:r>
              <a:rPr lang="en-US" dirty="0" smtClean="0"/>
              <a:t/>
            </a:r>
            <a:br>
              <a:rPr lang="en-US" dirty="0" smtClean="0"/>
            </a:br>
            <a:r>
              <a:rPr lang="en-US" dirty="0" smtClean="0"/>
              <a:t>We have two major parties and third parties (aka minor parties) come and go, but often times there is a third party candidate on the ticket.</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dirty="0" smtClean="0"/>
              <a:t>Each state determines how candidates for office get their names on the ballot.  This is typically done by obtaining a minimum number of signatures on a nomination petition.</a:t>
            </a:r>
            <a:br>
              <a:rPr lang="en-US" dirty="0" smtClean="0"/>
            </a:br>
            <a:r>
              <a:rPr lang="en-US" dirty="0" smtClean="0"/>
              <a:t/>
            </a:r>
            <a:br>
              <a:rPr lang="en-US" dirty="0" smtClean="0"/>
            </a:br>
            <a:r>
              <a:rPr lang="en-US" dirty="0" smtClean="0"/>
              <a:t>Usually volunteers in each state are recruited to head up petition drives.</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No third party has ever won the White House, but they have done better in winning seats in Congress, some gubernatorial races, and state/local races.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1528</TotalTime>
  <Words>144</Words>
  <Application>Microsoft Office PowerPoint</Application>
  <PresentationFormat>On-screen Show (4:3)</PresentationFormat>
  <Paragraphs>50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Chapter 7  Political Parties </vt:lpstr>
      <vt:lpstr>Political Parties  Organizations that seek to gain political power by having members of their group elected to public office.  </vt:lpstr>
      <vt:lpstr>Political parties exist to win elections and gain control over government. </vt:lpstr>
      <vt:lpstr> Some elections are “nonpartisan” which means that the candidates are not identified with any specific party.  An overwhelming majority of elections are “partisan” elections (i.e., the candidates are associated with a political party). </vt:lpstr>
      <vt:lpstr>Current Political Makeup of Congress  Democrats currently hold the majority in the Senate and the Republicans currently hold the majority in the House of Representatives.  The party in charge chooses chairs and committees.   </vt:lpstr>
      <vt:lpstr>The party in power (especially the executive like the president or governor) often bestows patronage (political appointments) to loyal party supporters.  Examples include appointments to cabinet positions, ambassadorships, judgeships, etc. </vt:lpstr>
      <vt:lpstr>The United States is typically thought of as a “two party system”  We have two major parties and third parties (aka minor parties) come and go, but often times there is a third party candidate on the ticket. </vt:lpstr>
      <vt:lpstr> Each state determines how candidates for office get their names on the ballot.  This is typically done by obtaining a minimum number of signatures on a nomination petition.  Usually volunteers in each state are recruited to head up petition drives.  </vt:lpstr>
      <vt:lpstr>No third party has ever won the White House, but they have done better in winning seats in Congress, some gubernatorial races, and state/local races. </vt:lpstr>
      <vt:lpstr> </vt:lpstr>
      <vt:lpstr>        Divided Government:  When one party controls Congress and the other party controls the White House.  The opposite is often termed “united government” which is what we have now.   1992 – 1994  United government (Democrats)  1994 –   Republicans won control of Congress  2000 –   Republicans gained White House and kept control of Congress  2006 –   Democrats retook Congress  2008 –   Democrats gained White House and kept control of Congress.  2010 -   Republicans gained control of House, Democrats retained Senate.        </vt:lpstr>
      <vt:lpstr>Organization of Political Parties  Each party (Democrats and Republicans) holds a “National Party Convention” every 4 years in order to nominate candidates for president and vice president (after the primaries have been held), and to adopt an official party platform. </vt:lpstr>
      <vt:lpstr> Each major party also has a “National Committee” which is in charge of party rules, meetings, etc.  Each national committee has a “chair” as its top leader:  Democratic National Committee (DNC):  Chair = Tim Kaine (Former Gov. of Virginia)  Republican National Committee (RNC): Chair = Reince Priebus (Wisconsin) who just replaced Michael Steele (Lt. Gov. of Maryland) </vt:lpstr>
      <vt:lpstr>Official Party Platforms:  At each national party convention (held every 4 years) each party votes on and adopts an official party platform.  These are generalized, written statements on the parties’ goals and positions on certain issues.  </vt:lpstr>
      <vt:lpstr>Official Party Platforms:  Platform positions are typically vague and general in nature.  Party nominees can and do sometimes disagree with the official party platform. </vt:lpstr>
      <vt:lpstr>Parties in the Federal Government  Congress is very partisan.  Powerful committees are chaired by the “in” party and the “out” party constantly seeks to gain control again. </vt:lpstr>
      <vt:lpstr>Parties in the Federal Government  Party loyalty is rewarded in the Executive Office with cabinet appointments and nominations to high ranking positions (patronage). </vt:lpstr>
      <vt:lpstr> Parties in the Federal Government  Federal judgeships are designed to be free from the pressures of politics.  Federal judges are appointed for life terms and cannot be removed except by impeachment.  In theory, this insulates them from changes in power in Washington. </vt:lpstr>
      <vt:lpstr>How Parties Raise Money  Political parties rely on donations from individuals, interest groups and fund raising events. </vt:lpstr>
      <vt:lpstr> As discussed in earlier chapters, the courts have traditionally allowed some limitations on the amount of money that can be donated to a party or candidate for office.   </vt:lpstr>
      <vt:lpstr> Political money in the United States is often divided into two categories: "hard" money and "soft" money.  </vt:lpstr>
      <vt:lpstr>   Hard Money:  "Hard" money is contributed directly to a candidate of a political party.  It is heavily regulated by law and the Federal Election Commission in both the source and the amount.   Due to limitations placed on direct contributions the term “hard money” evolved, because of how difficult it is for candidates to get that kind of money.   </vt:lpstr>
      <vt:lpstr> Soft Money:    "Soft" money is contributed to the political party as a whole.   Historically, "soft money" referred to contributions made to political parties for purposes of party building and other activities not directly related to the election of specific candidates.  Because these contributions were not used for specific candidate advocacy, they were not regulated by the Federal Election Campaign Act.  </vt:lpstr>
      <vt:lpstr>  Soft Money:    The Bipartisan Campaign Reform Act of 2002 (aka the McCain-Feingold Act) amended the Federal Election Campaign Act of 1971 to ban political parties from accepting unlimited soft money contributions.      </vt:lpstr>
      <vt:lpstr>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Federal Government September 14, 2010  Chapters 5 and 6</dc:title>
  <dc:creator>My Computer</dc:creator>
  <cp:lastModifiedBy>My Computer</cp:lastModifiedBy>
  <cp:revision>178</cp:revision>
  <dcterms:created xsi:type="dcterms:W3CDTF">2010-09-09T19:42:55Z</dcterms:created>
  <dcterms:modified xsi:type="dcterms:W3CDTF">2011-05-13T23:15:59Z</dcterms:modified>
</cp:coreProperties>
</file>