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98" r:id="rId5"/>
    <p:sldId id="260" r:id="rId6"/>
    <p:sldId id="261" r:id="rId7"/>
    <p:sldId id="262" r:id="rId8"/>
    <p:sldId id="299" r:id="rId9"/>
    <p:sldId id="264" r:id="rId10"/>
    <p:sldId id="300" r:id="rId11"/>
    <p:sldId id="263" r:id="rId12"/>
    <p:sldId id="265" r:id="rId13"/>
    <p:sldId id="266" r:id="rId14"/>
    <p:sldId id="267" r:id="rId15"/>
    <p:sldId id="268" r:id="rId16"/>
    <p:sldId id="269" r:id="rId17"/>
    <p:sldId id="270" r:id="rId18"/>
    <p:sldId id="271" r:id="rId19"/>
    <p:sldId id="272" r:id="rId20"/>
    <p:sldId id="301" r:id="rId21"/>
    <p:sldId id="302" r:id="rId22"/>
    <p:sldId id="303" r:id="rId23"/>
    <p:sldId id="304" r:id="rId24"/>
    <p:sldId id="305" r:id="rId25"/>
    <p:sldId id="306" r:id="rId26"/>
    <p:sldId id="307" r:id="rId27"/>
    <p:sldId id="309" r:id="rId28"/>
    <p:sldId id="310" r:id="rId29"/>
    <p:sldId id="311" r:id="rId30"/>
    <p:sldId id="312" r:id="rId31"/>
    <p:sldId id="313" r:id="rId32"/>
    <p:sldId id="314" r:id="rId33"/>
    <p:sldId id="315" r:id="rId34"/>
    <p:sldId id="273" r:id="rId35"/>
    <p:sldId id="316" r:id="rId36"/>
    <p:sldId id="274" r:id="rId37"/>
    <p:sldId id="317" r:id="rId38"/>
    <p:sldId id="318" r:id="rId39"/>
    <p:sldId id="319" r:id="rId40"/>
    <p:sldId id="320" r:id="rId41"/>
    <p:sldId id="321" r:id="rId42"/>
    <p:sldId id="32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48" y="10077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EA0A8D-F30A-46ED-B128-D3C2FC97D91A}" type="datetimeFigureOut">
              <a:rPr lang="en-US" smtClean="0"/>
              <a:pPr/>
              <a:t>5/13/2011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B58C9-1415-43E9-A92F-64CF3308A0C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89F51F-71CB-4E9F-B669-23D2864A58CC}"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7F0823-8567-41BF-97E2-B187A8A2B37F}"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80179-1F52-4DE5-9620-36D23AFE93E4}"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F17FA-1D56-4DEC-A74F-5C6121A2CE96}"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6042-8720-4249-9E5B-6634AA508EA7}"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6C2FCD-801A-4C34-8063-DA77D97FF161}" type="datetime1">
              <a:rPr lang="en-US" smtClean="0"/>
              <a:pPr/>
              <a:t>5/13/2011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F52BCB-2E20-436A-81CE-68EED238C031}" type="datetime1">
              <a:rPr lang="en-US" smtClean="0"/>
              <a:pPr/>
              <a:t>5/13/2011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33F9E7-5597-404B-9A5C-AAC73A1CDDD5}" type="datetime1">
              <a:rPr lang="en-US" smtClean="0"/>
              <a:pPr/>
              <a:t>5/13/2011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B268C-FD02-49DB-88B0-F046A9097A64}" type="datetime1">
              <a:rPr lang="en-US" smtClean="0"/>
              <a:pPr/>
              <a:t>5/13/2011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E92E7-F482-4993-8B3A-09376F5DFDD2}" type="datetime1">
              <a:rPr lang="en-US" smtClean="0"/>
              <a:pPr/>
              <a:t>5/13/2011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FF38D-BE2B-48AA-AE3B-F4F6B8D725CF}" type="datetime1">
              <a:rPr lang="en-US" smtClean="0"/>
              <a:pPr/>
              <a:t>5/13/2011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2D143-D5DD-4C70-84C2-E4B2171CA261}" type="datetime1">
              <a:rPr lang="en-US" smtClean="0"/>
              <a:pPr/>
              <a:t>5/13/2011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85817-CB49-4A13-B640-DFD45AE0475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Chapter 11 </a:t>
            </a:r>
            <a:br>
              <a:rPr lang="en-US" dirty="0" smtClean="0"/>
            </a:br>
            <a:r>
              <a:rPr lang="en-US" dirty="0" smtClean="0"/>
              <a:t/>
            </a:r>
            <a:br>
              <a:rPr lang="en-US" dirty="0" smtClean="0"/>
            </a:br>
            <a:r>
              <a:rPr lang="en-US" dirty="0" smtClean="0"/>
              <a:t>Congress</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
            </a:r>
            <a:br>
              <a:rPr lang="en-US" sz="3600" dirty="0" smtClean="0"/>
            </a:br>
            <a:r>
              <a:rPr lang="en-US" sz="3600" dirty="0" smtClean="0"/>
              <a:t/>
            </a:r>
            <a:br>
              <a:rPr lang="en-US" sz="3600" dirty="0" smtClean="0"/>
            </a:br>
            <a:r>
              <a:rPr lang="en-US" sz="3600" dirty="0" smtClean="0"/>
              <a:t>Redistricting</a:t>
            </a:r>
            <a:br>
              <a:rPr lang="en-US" sz="3600" dirty="0" smtClean="0"/>
            </a:br>
            <a:r>
              <a:rPr lang="en-US" sz="3600" dirty="0" smtClean="0"/>
              <a:t/>
            </a:r>
            <a:br>
              <a:rPr lang="en-US" sz="3600" dirty="0" smtClean="0"/>
            </a:br>
            <a:r>
              <a:rPr lang="en-US" sz="3600" dirty="0" smtClean="0"/>
              <a:t>The process of changing political borders, usually when there is a shift in population (i.e., the redrawing of political boundaries).  This is controlled by the states.</a:t>
            </a:r>
            <a:br>
              <a:rPr lang="en-US" sz="3600" dirty="0" smtClean="0"/>
            </a:br>
            <a:r>
              <a:rPr lang="en-US" sz="3600" dirty="0" smtClean="0"/>
              <a:t/>
            </a:r>
            <a:br>
              <a:rPr lang="en-US" sz="3600" dirty="0" smtClean="0"/>
            </a:br>
            <a:r>
              <a:rPr lang="en-US" sz="3600" dirty="0" smtClean="0"/>
              <a:t>Gerrymandering:  The unlawful practice of redrawing political lines in such a way that it benefits a political party.</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t>The Constitution guarantees at least one House member per state.  So even smaller states with less than 650,000 citizens have a U.S. Representative.</a:t>
            </a:r>
            <a:br>
              <a:rPr lang="en-US" sz="3100" dirty="0" smtClean="0"/>
            </a:br>
            <a:r>
              <a:rPr lang="en-US" sz="3100" dirty="0" smtClean="0"/>
              <a:t/>
            </a:r>
            <a:br>
              <a:rPr lang="en-US" sz="3100" dirty="0" smtClean="0"/>
            </a:br>
            <a:r>
              <a:rPr lang="en-US" sz="3100" dirty="0" smtClean="0"/>
              <a:t>Article 1, Section 2 reads, "The number of Representatives shall not exceed one for every thirty thousand, but each State shall have at least one Representative”.</a:t>
            </a:r>
            <a:br>
              <a:rPr lang="en-US" sz="3100" dirty="0" smtClean="0"/>
            </a:br>
            <a:r>
              <a:rPr lang="en-US" sz="3100" dirty="0" smtClean="0"/>
              <a:t/>
            </a:r>
            <a:br>
              <a:rPr lang="en-US" sz="31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a:t/>
            </a:r>
            <a:br>
              <a:rPr lang="en-US" dirty="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“Incumbent” is the term used most often to define a current office holder.   The office they hold is sometimes called “seat” or “seats.”</a:t>
            </a:r>
            <a:br>
              <a:rPr lang="en-US" sz="3600" dirty="0" smtClean="0"/>
            </a:br>
            <a:r>
              <a:rPr lang="en-US" sz="3600" dirty="0" smtClean="0"/>
              <a:t/>
            </a:r>
            <a:br>
              <a:rPr lang="en-US" sz="3600" dirty="0" smtClean="0"/>
            </a:br>
            <a:r>
              <a:rPr lang="en-US" sz="3600" dirty="0" smtClean="0"/>
              <a:t>Safe Seats:  The word that typically describes a seat that “safely” belongs to one party (i.e., the party is unlikely to lose the seat to the opposing party in any given election).</a:t>
            </a:r>
            <a:br>
              <a:rPr lang="en-US" sz="3600" dirty="0" smtClean="0"/>
            </a:br>
            <a:r>
              <a:rPr lang="en-US" sz="3600" dirty="0" smtClean="0"/>
              <a:t/>
            </a:r>
            <a:br>
              <a:rPr lang="en-US" sz="3600" dirty="0" smtClean="0"/>
            </a:br>
            <a:r>
              <a:rPr lang="en-US" sz="3600" dirty="0" smtClean="0"/>
              <a:t>Competitive Seat:  The opposite of a safe seat.  A seat that can be won by either party and is “up for grabs.”</a:t>
            </a:r>
            <a:r>
              <a:rPr lang="en-US" sz="3600" dirty="0"/>
              <a:t/>
            </a:r>
            <a:br>
              <a:rPr lang="en-US" sz="36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4000" dirty="0" smtClean="0"/>
              <a:t>Unseat:  when an opposing party defeats an incumbent in an election.</a:t>
            </a:r>
            <a:r>
              <a:rPr lang="en-US" sz="4000" dirty="0"/>
              <a:t/>
            </a:r>
            <a:br>
              <a:rPr lang="en-US" sz="4000" dirty="0"/>
            </a:br>
            <a:r>
              <a:rPr lang="en-US" sz="4000" dirty="0" smtClean="0"/>
              <a:t/>
            </a:r>
            <a:br>
              <a:rPr lang="en-US" sz="4000" dirty="0" smtClean="0"/>
            </a:br>
            <a:r>
              <a:rPr lang="en-US" sz="4000" dirty="0" smtClean="0"/>
              <a:t>Incumbents have advantages in getting reelected that their competition does not have.  This makes it harder for an opposing party to “unseat” and incumbent.</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Incumbent Advantages:</a:t>
            </a:r>
            <a:br>
              <a:rPr lang="en-US" dirty="0" smtClean="0"/>
            </a:br>
            <a:r>
              <a:rPr lang="en-US" dirty="0" smtClean="0"/>
              <a:t/>
            </a:r>
            <a:br>
              <a:rPr lang="en-US" dirty="0" smtClean="0"/>
            </a:br>
            <a:r>
              <a:rPr lang="en-US" dirty="0" smtClean="0"/>
              <a:t>Incumbents have greater access to the media and have an established name simply by being the current office holder.</a:t>
            </a:r>
            <a:br>
              <a:rPr lang="en-US" dirty="0" smtClean="0"/>
            </a:br>
            <a:r>
              <a:rPr lang="en-US" dirty="0"/>
              <a:t/>
            </a:r>
            <a:br>
              <a:rPr lang="en-US" dirty="0"/>
            </a:br>
            <a:r>
              <a:rPr lang="en-US" dirty="0" smtClean="0"/>
              <a:t>Incumbents have an advantage in raising campaign contributions because they are usually more recognized than their competition.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One way that incumbents establish a name for themselves and make themselves known to their constituents is through “earmarks” (i.e., pork spending).  </a:t>
            </a:r>
            <a:br>
              <a:rPr lang="en-US" dirty="0" smtClean="0"/>
            </a:br>
            <a:r>
              <a:rPr lang="en-US" dirty="0" smtClean="0"/>
              <a:t/>
            </a:r>
            <a:br>
              <a:rPr lang="en-US" dirty="0" smtClean="0"/>
            </a:br>
            <a:r>
              <a:rPr lang="en-US" dirty="0" smtClean="0"/>
              <a:t>Earmarks have both advantages and disadvantages, but in theory pork spending brings something to every state.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700" dirty="0"/>
              <a:t/>
            </a:r>
            <a:br>
              <a:rPr lang="en-US" sz="2700" dirty="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Some Powers of Congress:</a:t>
            </a:r>
            <a:br>
              <a:rPr lang="en-US" sz="2700" dirty="0" smtClean="0"/>
            </a:br>
            <a:r>
              <a:rPr lang="en-US" sz="2700" dirty="0" smtClean="0"/>
              <a:t/>
            </a:r>
            <a:br>
              <a:rPr lang="en-US" sz="2700" dirty="0" smtClean="0"/>
            </a:br>
            <a:r>
              <a:rPr lang="en-US" sz="2700" dirty="0" smtClean="0"/>
              <a:t>- Levy taxes, borrow money, coin money;</a:t>
            </a:r>
            <a:br>
              <a:rPr lang="en-US" sz="2700" dirty="0" smtClean="0"/>
            </a:br>
            <a:r>
              <a:rPr lang="en-US" sz="2700" dirty="0" smtClean="0"/>
              <a:t>- Regulate commerce between the U.S. and both foreign countries      </a:t>
            </a:r>
            <a:br>
              <a:rPr lang="en-US" sz="2700" dirty="0" smtClean="0"/>
            </a:br>
            <a:r>
              <a:rPr lang="en-US" sz="2700" dirty="0" smtClean="0"/>
              <a:t>       and the states; </a:t>
            </a:r>
            <a:br>
              <a:rPr lang="en-US" sz="2700" dirty="0" smtClean="0"/>
            </a:br>
            <a:r>
              <a:rPr lang="en-US" sz="2700" dirty="0" smtClean="0"/>
              <a:t>- Create post offices, manage federal lands; </a:t>
            </a:r>
            <a:br>
              <a:rPr lang="en-US" sz="2700" dirty="0" smtClean="0"/>
            </a:br>
            <a:r>
              <a:rPr lang="en-US" sz="2700" dirty="0" smtClean="0"/>
              <a:t>- Declare war, raise armies (armed forces); </a:t>
            </a:r>
            <a:br>
              <a:rPr lang="en-US" sz="2700" dirty="0" smtClean="0"/>
            </a:br>
            <a:r>
              <a:rPr lang="en-US" sz="2700" dirty="0" smtClean="0"/>
              <a:t>- Create lower level federal courts (recall that the only </a:t>
            </a:r>
            <a:r>
              <a:rPr lang="en-US" sz="2700" dirty="0"/>
              <a:t>s</a:t>
            </a:r>
            <a:r>
              <a:rPr lang="en-US" sz="2700" dirty="0" smtClean="0"/>
              <a:t>pecific court      </a:t>
            </a:r>
            <a:br>
              <a:rPr lang="en-US" sz="2700" dirty="0" smtClean="0"/>
            </a:br>
            <a:r>
              <a:rPr lang="en-US" sz="2700" dirty="0" smtClean="0"/>
              <a:t>       created by the Constitution is the Supreme Court;</a:t>
            </a:r>
            <a:br>
              <a:rPr lang="en-US" sz="2700" dirty="0" smtClean="0"/>
            </a:br>
            <a:r>
              <a:rPr lang="en-US" sz="2700" dirty="0" smtClean="0"/>
              <a:t>- Make all laws that are necessary and proper to carry out the powers </a:t>
            </a:r>
            <a:br>
              <a:rPr lang="en-US" sz="2700" dirty="0" smtClean="0"/>
            </a:br>
            <a:r>
              <a:rPr lang="en-US" sz="2700" dirty="0" smtClean="0"/>
              <a:t>       of the government (aka the necessary and proper clause);</a:t>
            </a:r>
            <a:br>
              <a:rPr lang="en-US" sz="2700" dirty="0" smtClean="0"/>
            </a:br>
            <a:r>
              <a:rPr lang="en-US" sz="2700" dirty="0" smtClean="0"/>
              <a:t>- Give advice and consent on appointments and treaties;</a:t>
            </a:r>
            <a:br>
              <a:rPr lang="en-US" sz="2700" dirty="0" smtClean="0"/>
            </a:br>
            <a:r>
              <a:rPr lang="en-US" sz="2700" dirty="0" smtClean="0"/>
              <a:t>- Remove the President, judges and other high ranking officials.</a:t>
            </a:r>
            <a:br>
              <a:rPr lang="en-US" sz="2700" dirty="0" smtClean="0"/>
            </a:br>
            <a:r>
              <a:rPr lang="en-US" sz="2700" dirty="0" smtClean="0"/>
              <a:t>- Congress can strip some jurisdiction from the Supreme Court   </a:t>
            </a:r>
            <a:br>
              <a:rPr lang="en-US" sz="2700" dirty="0" smtClean="0"/>
            </a:br>
            <a:r>
              <a:rPr lang="en-US" sz="2700" dirty="0" smtClean="0"/>
              <a:t>   (except original jurisdiction granted by the Constitution.  Bush </a:t>
            </a:r>
            <a:br>
              <a:rPr lang="en-US" sz="2700" dirty="0" smtClean="0"/>
            </a:br>
            <a:r>
              <a:rPr lang="en-US" sz="2700" dirty="0" smtClean="0"/>
              <a:t>   did this with Habeas Corpus motions for Guantanamo Bay inmates).</a:t>
            </a:r>
            <a:br>
              <a:rPr lang="en-US" sz="2700" dirty="0" smtClean="0"/>
            </a:br>
            <a:r>
              <a:rPr lang="en-US" sz="2700" dirty="0" smtClean="0"/>
              <a:t/>
            </a:r>
            <a:br>
              <a:rPr lang="en-US" sz="2700" dirty="0" smtClean="0"/>
            </a:br>
            <a:r>
              <a:rPr lang="en-US" sz="2700" dirty="0" smtClean="0"/>
              <a:t/>
            </a:r>
            <a:br>
              <a:rPr lang="en-US" sz="27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sz="4000" dirty="0" smtClean="0"/>
              <a:t>Congress is numbered every two years (</a:t>
            </a:r>
            <a:r>
              <a:rPr lang="en-US" sz="4000" dirty="0" err="1" smtClean="0"/>
              <a:t>i.e</a:t>
            </a:r>
            <a:r>
              <a:rPr lang="en-US" sz="4000" dirty="0" smtClean="0"/>
              <a:t>, Congress sits in two year sessions).</a:t>
            </a:r>
            <a:br>
              <a:rPr lang="en-US" sz="4000" dirty="0" smtClean="0"/>
            </a:br>
            <a:r>
              <a:rPr lang="en-US" sz="4000" dirty="0" smtClean="0"/>
              <a:t/>
            </a:r>
            <a:br>
              <a:rPr lang="en-US" sz="4000" dirty="0" smtClean="0"/>
            </a:br>
            <a:r>
              <a:rPr lang="en-US" sz="4000" dirty="0" smtClean="0"/>
              <a:t>Presently we are in the 112th Congress.</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sz="3100" dirty="0" smtClean="0"/>
              <a:t/>
            </a:r>
            <a:br>
              <a:rPr lang="en-US" sz="3100" dirty="0" smtClean="0"/>
            </a:br>
            <a:r>
              <a:rPr lang="en-US" sz="3100" dirty="0" smtClean="0"/>
              <a:t>                   Rules of the House of Representatives</a:t>
            </a:r>
            <a:br>
              <a:rPr lang="en-US" sz="3100" dirty="0" smtClean="0"/>
            </a:br>
            <a:r>
              <a:rPr lang="en-US" sz="3100" dirty="0" smtClean="0"/>
              <a:t/>
            </a:r>
            <a:br>
              <a:rPr lang="en-US" sz="3100" dirty="0" smtClean="0"/>
            </a:br>
            <a:r>
              <a:rPr lang="en-US" sz="3100" dirty="0" smtClean="0"/>
              <a:t>- Larger and more formal than the Senate;</a:t>
            </a:r>
            <a:br>
              <a:rPr lang="en-US" sz="3100" dirty="0" smtClean="0"/>
            </a:br>
            <a:r>
              <a:rPr lang="en-US" sz="3100" dirty="0" smtClean="0"/>
              <a:t>- Has more rules than the Senate;</a:t>
            </a:r>
            <a:br>
              <a:rPr lang="en-US" sz="3100" dirty="0" smtClean="0"/>
            </a:br>
            <a:r>
              <a:rPr lang="en-US" sz="3100" dirty="0" smtClean="0"/>
              <a:t>- Floor debate is limited (unlike in the Senate);</a:t>
            </a:r>
            <a:br>
              <a:rPr lang="en-US" sz="3100" dirty="0" smtClean="0"/>
            </a:br>
            <a:r>
              <a:rPr lang="en-US" sz="3100" dirty="0" smtClean="0"/>
              <a:t>- Decision to consider legislation is by majority vote (Senate</a:t>
            </a:r>
            <a:br>
              <a:rPr lang="en-US" sz="3100" dirty="0" smtClean="0"/>
            </a:br>
            <a:r>
              <a:rPr lang="en-US" sz="3100" dirty="0" smtClean="0"/>
              <a:t>      must be unanimous);</a:t>
            </a:r>
            <a:br>
              <a:rPr lang="en-US" sz="3100" dirty="0" smtClean="0"/>
            </a:br>
            <a:r>
              <a:rPr lang="en-US" sz="3100" dirty="0" smtClean="0"/>
              <a:t>- House can vote to suspend its rules in order to make </a:t>
            </a:r>
            <a:br>
              <a:rPr lang="en-US" sz="3100" dirty="0" smtClean="0"/>
            </a:br>
            <a:r>
              <a:rPr lang="en-US" sz="3100" dirty="0" smtClean="0"/>
              <a:t>      lawmaking faster;</a:t>
            </a:r>
            <a:br>
              <a:rPr lang="en-US" sz="3100" dirty="0" smtClean="0"/>
            </a:br>
            <a:r>
              <a:rPr lang="en-US" sz="3100" dirty="0" smtClean="0"/>
              <a:t/>
            </a:r>
            <a:br>
              <a:rPr lang="en-US" sz="3100" dirty="0" smtClean="0"/>
            </a:br>
            <a:r>
              <a:rPr lang="en-US" sz="3100" dirty="0" smtClean="0"/>
              <a:t>* Quorum (the minimum number of lawmakers needed to </a:t>
            </a:r>
            <a:br>
              <a:rPr lang="en-US" sz="3100" dirty="0" smtClean="0"/>
            </a:br>
            <a:r>
              <a:rPr lang="en-US" sz="3100" dirty="0" smtClean="0"/>
              <a:t>      conduct the </a:t>
            </a:r>
            <a:r>
              <a:rPr lang="en-US" sz="3100" u="sng" dirty="0" smtClean="0"/>
              <a:t>regular</a:t>
            </a:r>
            <a:r>
              <a:rPr lang="en-US" sz="3100" dirty="0" smtClean="0"/>
              <a:t> business of Congress.  This is a  </a:t>
            </a:r>
            <a:br>
              <a:rPr lang="en-US" sz="3100" dirty="0" smtClean="0"/>
            </a:br>
            <a:r>
              <a:rPr lang="en-US" sz="3100" dirty="0" smtClean="0"/>
              <a:t>      simple majority in either chamber).</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600" dirty="0" smtClean="0"/>
              <a:t>House Leadership</a:t>
            </a:r>
            <a:br>
              <a:rPr lang="en-US" sz="3600" dirty="0" smtClean="0"/>
            </a:br>
            <a:r>
              <a:rPr lang="en-US" sz="3600" dirty="0" smtClean="0"/>
              <a:t/>
            </a:r>
            <a:br>
              <a:rPr lang="en-US" sz="3600" dirty="0" smtClean="0"/>
            </a:br>
            <a:r>
              <a:rPr lang="en-US" sz="3600" dirty="0" smtClean="0"/>
              <a:t>The House of Representatives is headed by the Speaker of the House (who is third in line to be President).  The Speaker of the House is formally elected by the entire House, but the party in power always holds the seat.</a:t>
            </a:r>
            <a:br>
              <a:rPr lang="en-US" sz="3600" dirty="0" smtClean="0"/>
            </a:br>
            <a:r>
              <a:rPr lang="en-US" sz="3600" dirty="0"/>
              <a:t/>
            </a:r>
            <a:br>
              <a:rPr lang="en-US" sz="3600" dirty="0"/>
            </a:br>
            <a:r>
              <a:rPr lang="en-US" sz="3600" dirty="0" smtClean="0"/>
              <a:t>The Party Caucus (i.e., the collective group of party members).  The party caucus elects party officers, committee chairs, committee memberships.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000" dirty="0" smtClean="0"/>
              <a:t>Congress is sometimes called “The First Branch of Government”.</a:t>
            </a:r>
            <a:br>
              <a:rPr lang="en-US" sz="4000" dirty="0" smtClean="0"/>
            </a:br>
            <a:r>
              <a:rPr lang="en-US" sz="4000" dirty="0" smtClean="0"/>
              <a:t/>
            </a:r>
            <a:br>
              <a:rPr lang="en-US" sz="4000" dirty="0" smtClean="0"/>
            </a:br>
            <a:r>
              <a:rPr lang="en-US" sz="4000" dirty="0" smtClean="0"/>
              <a:t>It was what the Framer’s of the Constitution first created.</a:t>
            </a:r>
            <a:br>
              <a:rPr lang="en-US" sz="4000" dirty="0" smtClean="0"/>
            </a:br>
            <a:r>
              <a:rPr lang="en-US" sz="4000" dirty="0" smtClean="0"/>
              <a:t/>
            </a:r>
            <a:br>
              <a:rPr lang="en-US" sz="4000" dirty="0" smtClean="0"/>
            </a:br>
            <a:r>
              <a:rPr lang="en-US" sz="4000" dirty="0" smtClean="0"/>
              <a:t>Set forth in Article I, Section I of the Constitution.</a:t>
            </a:r>
            <a:br>
              <a:rPr lang="en-US" sz="4000" dirty="0" smtClean="0"/>
            </a:br>
            <a:r>
              <a:rPr lang="en-US" sz="4000" dirty="0" smtClean="0"/>
              <a:t/>
            </a:r>
            <a:br>
              <a:rPr lang="en-US" sz="4000" dirty="0" smtClean="0"/>
            </a:br>
            <a:r>
              <a:rPr lang="en-US" sz="4000" dirty="0" smtClean="0"/>
              <a:t>The Framer’s envisioned Congress as the most important branch of government.</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100" dirty="0" smtClean="0"/>
              <a:t>House Leadership</a:t>
            </a:r>
            <a:br>
              <a:rPr lang="en-US" sz="3100" dirty="0" smtClean="0"/>
            </a:br>
            <a:r>
              <a:rPr lang="en-US" sz="3100" dirty="0" smtClean="0"/>
              <a:t/>
            </a:r>
            <a:br>
              <a:rPr lang="en-US" sz="3100" dirty="0" smtClean="0"/>
            </a:br>
            <a:r>
              <a:rPr lang="en-US" sz="3100" dirty="0" smtClean="0"/>
              <a:t>House Majority Leader:  Helps plan party strategy and acts  as the assistant to the Speaker.  The Majority Leader is always a member of the party that controls the House.</a:t>
            </a:r>
            <a:br>
              <a:rPr lang="en-US" sz="3100" dirty="0" smtClean="0"/>
            </a:br>
            <a:r>
              <a:rPr lang="en-US" sz="3100" dirty="0" smtClean="0"/>
              <a:t/>
            </a:r>
            <a:br>
              <a:rPr lang="en-US" sz="3100" dirty="0" smtClean="0"/>
            </a:br>
            <a:r>
              <a:rPr lang="en-US" sz="3100" dirty="0" smtClean="0"/>
              <a:t>House Minority Leader:   Always a member of the party that is not in power.  He/she is </a:t>
            </a:r>
            <a:r>
              <a:rPr lang="en-US" sz="3100" u="sng" dirty="0" smtClean="0"/>
              <a:t>usually</a:t>
            </a:r>
            <a:r>
              <a:rPr lang="en-US" sz="3100" dirty="0" smtClean="0"/>
              <a:t> the one that will become Speaker once their party gains power.  In 2010 the House Minority Leader was John Boehner.  He became the Speaker of the House when the Republicans gained control of the House in the November 2010 election.</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100" dirty="0" smtClean="0"/>
              <a:t>House Leadership</a:t>
            </a:r>
            <a:br>
              <a:rPr lang="en-US" sz="3100" dirty="0" smtClean="0"/>
            </a:br>
            <a:r>
              <a:rPr lang="en-US" sz="3100" dirty="0" smtClean="0"/>
              <a:t/>
            </a:r>
            <a:br>
              <a:rPr lang="en-US" sz="3100" dirty="0" smtClean="0"/>
            </a:br>
            <a:r>
              <a:rPr lang="en-US" sz="3100" dirty="0" smtClean="0"/>
              <a:t>Each party has “whips”.  The job of a whip is to assess how members of the party intends to vote on various bills and if need be whip them back into the pack (i.e., try to persuade them to support the party position).</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100" dirty="0" smtClean="0"/>
              <a:t>House Leadership</a:t>
            </a:r>
            <a:br>
              <a:rPr lang="en-US" sz="3100" dirty="0" smtClean="0"/>
            </a:br>
            <a:r>
              <a:rPr lang="en-US" sz="3100" dirty="0" smtClean="0"/>
              <a:t/>
            </a:r>
            <a:br>
              <a:rPr lang="en-US" sz="3100" dirty="0" smtClean="0"/>
            </a:br>
            <a:r>
              <a:rPr lang="en-US" sz="3100" dirty="0" smtClean="0"/>
              <a:t>The “House Rules Committee” decides the rules for debating a piece of legislation (i.e., how much time will be devoted to its debate, and whether amendments to the legislation my be proposed by other members).  If no amendments can be proposed to a House bill it is called a “closed rule,”  while an “open rule” means that the bill can be amended by other House members.</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100" dirty="0" smtClean="0"/>
              <a:t>Senate Leadership</a:t>
            </a:r>
            <a:br>
              <a:rPr lang="en-US" sz="3100" dirty="0" smtClean="0"/>
            </a:br>
            <a:r>
              <a:rPr lang="en-US" sz="3100" dirty="0"/>
              <a:t/>
            </a:r>
            <a:br>
              <a:rPr lang="en-US" sz="3100" dirty="0"/>
            </a:br>
            <a:r>
              <a:rPr lang="en-US" sz="3100" dirty="0" smtClean="0"/>
              <a:t>Smaller and less formal than the House.  More time to bill debate is allowed in the Senate than in the House.</a:t>
            </a:r>
            <a:br>
              <a:rPr lang="en-US" sz="3100" dirty="0" smtClean="0"/>
            </a:br>
            <a:r>
              <a:rPr lang="en-US" sz="3100" dirty="0" smtClean="0"/>
              <a:t/>
            </a:r>
            <a:br>
              <a:rPr lang="en-US" sz="3100"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100" dirty="0" smtClean="0"/>
              <a:t>Senate Leadership</a:t>
            </a:r>
            <a:br>
              <a:rPr lang="en-US" sz="3100" dirty="0" smtClean="0"/>
            </a:br>
            <a:r>
              <a:rPr lang="en-US" sz="3100" dirty="0"/>
              <a:t/>
            </a:r>
            <a:br>
              <a:rPr lang="en-US" sz="3100" dirty="0"/>
            </a:br>
            <a:r>
              <a:rPr lang="en-US" sz="3100" dirty="0" smtClean="0"/>
              <a:t>The Senate is led by the Senate Majority Leader who is elected by the majority party.</a:t>
            </a:r>
            <a:br>
              <a:rPr lang="en-US" sz="3100" dirty="0" smtClean="0"/>
            </a:br>
            <a:r>
              <a:rPr lang="en-US" sz="3100" dirty="0"/>
              <a:t/>
            </a:r>
            <a:br>
              <a:rPr lang="en-US" sz="3100" dirty="0"/>
            </a:br>
            <a:r>
              <a:rPr lang="en-US" sz="3100" dirty="0" smtClean="0"/>
              <a:t>Like the House, the Senate has majority leaders, minority leaders, and whips.</a:t>
            </a:r>
            <a:br>
              <a:rPr lang="en-US" sz="3100" dirty="0" smtClean="0"/>
            </a:br>
            <a:r>
              <a:rPr lang="en-US" sz="3100" dirty="0" smtClean="0"/>
              <a:t/>
            </a:r>
            <a:br>
              <a:rPr lang="en-US" sz="3100"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100" dirty="0" smtClean="0"/>
              <a:t>Senate Leadership</a:t>
            </a:r>
            <a:br>
              <a:rPr lang="en-US" sz="3100" dirty="0" smtClean="0"/>
            </a:br>
            <a:r>
              <a:rPr lang="en-US" sz="3100" dirty="0"/>
              <a:t/>
            </a:r>
            <a:br>
              <a:rPr lang="en-US" sz="3100" dirty="0"/>
            </a:br>
            <a:r>
              <a:rPr lang="en-US" sz="3100" dirty="0" smtClean="0"/>
              <a:t>The President of the Senate is the Vice President of the United States.  However, the Vice President can only vote on a piece of legislation when there is a tie (i.e., the Vice President is the tie breaker).</a:t>
            </a:r>
            <a:br>
              <a:rPr lang="en-US" sz="3100" dirty="0" smtClean="0"/>
            </a:br>
            <a:r>
              <a:rPr lang="en-US" sz="3100" dirty="0"/>
              <a:t/>
            </a:r>
            <a:br>
              <a:rPr lang="en-US" sz="3100" dirty="0"/>
            </a:br>
            <a:r>
              <a:rPr lang="en-US" sz="3100" dirty="0" smtClean="0"/>
              <a:t>In the event that the Vice President is absent (which is almost always) the Vice President’s duty as President of the Senate is filled by the </a:t>
            </a:r>
            <a:r>
              <a:rPr lang="en-US" sz="3100" i="1" dirty="0" smtClean="0"/>
              <a:t>President Pro Tempore </a:t>
            </a:r>
            <a:r>
              <a:rPr lang="en-US" sz="3100" dirty="0" smtClean="0"/>
              <a:t>(Latin for “President for the time [being]”).</a:t>
            </a:r>
            <a:br>
              <a:rPr lang="en-US" sz="31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Senate Leadership</a:t>
            </a:r>
            <a:br>
              <a:rPr lang="en-US" sz="2700" dirty="0" smtClean="0"/>
            </a:br>
            <a:r>
              <a:rPr lang="en-US" sz="2700" dirty="0"/>
              <a:t/>
            </a:r>
            <a:br>
              <a:rPr lang="en-US" sz="2700" dirty="0"/>
            </a:br>
            <a:r>
              <a:rPr lang="en-US" sz="2700" dirty="0" smtClean="0"/>
              <a:t>Debate is less formal in the Senate as opposed to the House.  Unlike the House, which assigns specific time limits on how long a bill is debated, the Senate can engage in extended debate.</a:t>
            </a:r>
            <a:br>
              <a:rPr lang="en-US" sz="2700" dirty="0" smtClean="0"/>
            </a:br>
            <a:r>
              <a:rPr lang="en-US" sz="2700" dirty="0"/>
              <a:t/>
            </a:r>
            <a:br>
              <a:rPr lang="en-US" sz="2700" dirty="0"/>
            </a:br>
            <a:r>
              <a:rPr lang="en-US" sz="2700" dirty="0" smtClean="0"/>
              <a:t>A hold can be placed on a bill or confirmation by the minority party.  Party members can then “filibuster” in which they continuously hold the floor in order to delay further debate on the bill (Strom Thurmond reading from the telephone book for example).  </a:t>
            </a:r>
            <a:br>
              <a:rPr lang="en-US" sz="2700" dirty="0" smtClean="0"/>
            </a:br>
            <a:r>
              <a:rPr lang="en-US" sz="2700" dirty="0"/>
              <a:t/>
            </a:r>
            <a:br>
              <a:rPr lang="en-US" sz="2700" dirty="0"/>
            </a:br>
            <a:r>
              <a:rPr lang="en-US" sz="2700" dirty="0" smtClean="0"/>
              <a:t>A filibuster can only be broken by a supermajority (60 or more members who vote to end the filibuster [called a cloture] and regain control over the bill debate).  Filibuster is a Senate rule and not something provided for in the Constitution.   The Senate can change its rules and do away with the filibuster but, despite constant threats to do so, Congress has yet to change the filibuster rules. </a:t>
            </a:r>
            <a:r>
              <a:rPr lang="en-US" sz="3100" dirty="0" smtClean="0"/>
              <a:t/>
            </a:r>
            <a:br>
              <a:rPr lang="en-US" sz="31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3600" dirty="0" smtClean="0"/>
              <a:t>Congressional Committees</a:t>
            </a:r>
            <a:r>
              <a:rPr lang="en-US" sz="2700" dirty="0" smtClean="0"/>
              <a:t/>
            </a:r>
            <a:br>
              <a:rPr lang="en-US" sz="2700" dirty="0" smtClean="0"/>
            </a:br>
            <a:r>
              <a:rPr lang="en-US" sz="2700" dirty="0"/>
              <a:t/>
            </a:r>
            <a:br>
              <a:rPr lang="en-US" sz="2700" dirty="0"/>
            </a:br>
            <a:r>
              <a:rPr lang="en-US" sz="3100" dirty="0" smtClean="0"/>
              <a:t/>
            </a:r>
            <a:br>
              <a:rPr lang="en-US" sz="3100" dirty="0" smtClean="0"/>
            </a:br>
            <a:r>
              <a:rPr lang="en-US" sz="3100" dirty="0" smtClean="0"/>
              <a:t>Most of the legwork on legislation is done is various committees (and sometimes subcommittees) of Congress.</a:t>
            </a:r>
            <a:br>
              <a:rPr lang="en-US" sz="3100" dirty="0" smtClean="0"/>
            </a:br>
            <a:r>
              <a:rPr lang="en-US" sz="3100" dirty="0"/>
              <a:t/>
            </a:r>
            <a:br>
              <a:rPr lang="en-US" sz="3100" dirty="0"/>
            </a:br>
            <a:r>
              <a:rPr lang="en-US" sz="3100" dirty="0" smtClean="0"/>
              <a:t>There are numerous committees that exist in both the House and the Senate.</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Congressional Committees</a:t>
            </a:r>
            <a:br>
              <a:rPr lang="en-US" sz="2700" dirty="0" smtClean="0"/>
            </a:br>
            <a:r>
              <a:rPr lang="en-US" sz="2700" dirty="0"/>
              <a:t/>
            </a:r>
            <a:br>
              <a:rPr lang="en-US" sz="2700" dirty="0"/>
            </a:br>
            <a:r>
              <a:rPr lang="en-US" sz="2700" dirty="0" smtClean="0"/>
              <a:t/>
            </a:r>
            <a:br>
              <a:rPr lang="en-US" sz="2700" dirty="0" smtClean="0"/>
            </a:br>
            <a:r>
              <a:rPr lang="en-US" sz="2700" dirty="0" smtClean="0"/>
              <a:t>Standing Committees are those committees that always exist (i.e., they are permanent).  Examples include intelligence committees, finance committees, ways and means committees, etc.</a:t>
            </a:r>
            <a:br>
              <a:rPr lang="en-US" sz="2700" dirty="0" smtClean="0"/>
            </a:br>
            <a:r>
              <a:rPr lang="en-US" sz="2700" dirty="0"/>
              <a:t/>
            </a:r>
            <a:br>
              <a:rPr lang="en-US" sz="2700" dirty="0"/>
            </a:br>
            <a:r>
              <a:rPr lang="en-US" sz="2700" dirty="0" smtClean="0"/>
              <a:t>Special or Select Committees are those committees that are put together for a special, limited purpose (such as to conduct an investigation, like the terrorist attacks of 9/11).</a:t>
            </a:r>
            <a:br>
              <a:rPr lang="en-US" sz="2700" dirty="0" smtClean="0"/>
            </a:br>
            <a:r>
              <a:rPr lang="en-US" sz="2700" dirty="0"/>
              <a:t/>
            </a:r>
            <a:br>
              <a:rPr lang="en-US" sz="2700" dirty="0"/>
            </a:br>
            <a:r>
              <a:rPr lang="en-US" sz="2700" dirty="0" smtClean="0"/>
              <a:t>Joint Committees are composed of both House members</a:t>
            </a:r>
            <a:br>
              <a:rPr lang="en-US" sz="2700" dirty="0" smtClean="0"/>
            </a:br>
            <a:r>
              <a:rPr lang="en-US" sz="2700" dirty="0" smtClean="0"/>
              <a:t>and Senate members.</a:t>
            </a: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                                      </a:t>
            </a:r>
            <a:br>
              <a:rPr lang="en-US" sz="2700" dirty="0" smtClean="0"/>
            </a:br>
            <a:r>
              <a:rPr lang="en-US" sz="2700" dirty="0"/>
              <a:t/>
            </a:r>
            <a:br>
              <a:rPr lang="en-US" sz="2700" dirty="0"/>
            </a:br>
            <a:r>
              <a:rPr lang="en-US" sz="2700" dirty="0" smtClean="0"/>
              <a:t> </a:t>
            </a:r>
            <a:br>
              <a:rPr lang="en-US" sz="2700" dirty="0" smtClean="0"/>
            </a:br>
            <a:r>
              <a:rPr lang="en-US" sz="2700" dirty="0"/>
              <a:t> </a:t>
            </a:r>
            <a:r>
              <a:rPr lang="en-US" sz="2700" dirty="0" smtClean="0"/>
              <a:t>                                       Congressional Committees</a:t>
            </a:r>
            <a:br>
              <a:rPr lang="en-US" sz="2700" dirty="0" smtClean="0"/>
            </a:br>
            <a:r>
              <a:rPr lang="en-US" sz="2700" dirty="0"/>
              <a:t/>
            </a:r>
            <a:br>
              <a:rPr lang="en-US" sz="2700" dirty="0"/>
            </a:br>
            <a:r>
              <a:rPr lang="en-US" sz="2700" dirty="0" smtClean="0"/>
              <a:t>Standing Committees may be further divided into:</a:t>
            </a:r>
            <a:br>
              <a:rPr lang="en-US" sz="2700" dirty="0" smtClean="0"/>
            </a:br>
            <a:r>
              <a:rPr lang="en-US" sz="2700" dirty="0" smtClean="0"/>
              <a:t/>
            </a:r>
            <a:br>
              <a:rPr lang="en-US" sz="2700" dirty="0" smtClean="0"/>
            </a:br>
            <a:r>
              <a:rPr lang="en-US" sz="2700" dirty="0" smtClean="0"/>
              <a:t>1.  Authorizing Committees (pass laws that tell the government what to do / how to operate.  This is usually done passing laws that create and/or control federal agencies).</a:t>
            </a:r>
            <a:br>
              <a:rPr lang="en-US" sz="2700" dirty="0" smtClean="0"/>
            </a:br>
            <a:r>
              <a:rPr lang="en-US" sz="2700" dirty="0"/>
              <a:t/>
            </a:r>
            <a:br>
              <a:rPr lang="en-US" sz="2700" dirty="0"/>
            </a:br>
            <a:r>
              <a:rPr lang="en-US" sz="2700" dirty="0" smtClean="0"/>
              <a:t>2.  Appropriations Committees (determine how much money the government will spend on its programs, agencies and operations).</a:t>
            </a:r>
            <a:br>
              <a:rPr lang="en-US" sz="2700" dirty="0" smtClean="0"/>
            </a:br>
            <a:r>
              <a:rPr lang="en-US" sz="2700" dirty="0"/>
              <a:t/>
            </a:r>
            <a:br>
              <a:rPr lang="en-US" sz="2700" dirty="0"/>
            </a:br>
            <a:r>
              <a:rPr lang="en-US" sz="2700" dirty="0" smtClean="0"/>
              <a:t>3.  Rules and Administration/Administrative Committees  (determine the procedural rules that each chamber must follow.   For example, the filibuster, as mentioned earlier, is a Senate rule, and changes to existing rules must be authorized by the Rules Committee).</a:t>
            </a:r>
            <a:br>
              <a:rPr lang="en-US" sz="2700" dirty="0" smtClean="0"/>
            </a:br>
            <a:r>
              <a:rPr lang="en-US" sz="2700" dirty="0" smtClean="0"/>
              <a:t/>
            </a:r>
            <a:br>
              <a:rPr lang="en-US" sz="2700" dirty="0" smtClean="0"/>
            </a:br>
            <a:r>
              <a:rPr lang="en-US" sz="2700" dirty="0"/>
              <a:t/>
            </a:r>
            <a:br>
              <a:rPr lang="en-US" sz="27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100" dirty="0" smtClean="0"/>
              <a:t>Congress is designed in such a way that the members who are elected remain accountable to the people.  Recall that they have fixed terms.</a:t>
            </a:r>
            <a:br>
              <a:rPr lang="en-US" sz="3100" dirty="0" smtClean="0"/>
            </a:br>
            <a:r>
              <a:rPr lang="en-US" sz="3100" dirty="0" smtClean="0"/>
              <a:t/>
            </a:r>
            <a:br>
              <a:rPr lang="en-US" sz="3100" dirty="0" smtClean="0"/>
            </a:br>
            <a:r>
              <a:rPr lang="en-US" sz="3100" dirty="0" smtClean="0"/>
              <a:t>Members of Congress must run for re-election every so often and they must pay close attention to their constituents back home or else they run the risk of not being re-elected.</a:t>
            </a:r>
            <a:br>
              <a:rPr lang="en-US" sz="3100" dirty="0" smtClean="0"/>
            </a:br>
            <a:r>
              <a:rPr lang="en-US" sz="3100" dirty="0"/>
              <a:t/>
            </a:r>
            <a:br>
              <a:rPr lang="en-US" sz="3100" dirty="0"/>
            </a:br>
            <a:r>
              <a:rPr lang="en-US" sz="3100" dirty="0" smtClean="0"/>
              <a:t>Constituents:  The residents of a state or district that are represented by their elected officials (i.e., the people that are represented by an elected official).</a:t>
            </a:r>
            <a:r>
              <a:rPr lang="en-US" sz="3600" dirty="0"/>
              <a:t/>
            </a:r>
            <a:br>
              <a:rPr lang="en-US" sz="36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                                      </a:t>
            </a:r>
            <a:br>
              <a:rPr lang="en-US" sz="2700" dirty="0" smtClean="0"/>
            </a:br>
            <a:r>
              <a:rPr lang="en-US" sz="2700" dirty="0"/>
              <a:t/>
            </a:r>
            <a:br>
              <a:rPr lang="en-US" sz="2700" dirty="0"/>
            </a:br>
            <a:r>
              <a:rPr lang="en-US" sz="2700" dirty="0" smtClean="0"/>
              <a:t> </a:t>
            </a:r>
            <a:br>
              <a:rPr lang="en-US" sz="2700" dirty="0" smtClean="0"/>
            </a:br>
            <a:r>
              <a:rPr lang="en-US" sz="2700" dirty="0"/>
              <a:t> </a:t>
            </a:r>
            <a:r>
              <a:rPr lang="en-US" sz="2700" dirty="0" smtClean="0"/>
              <a:t>                                       Congressional Committees</a:t>
            </a:r>
            <a:br>
              <a:rPr lang="en-US" sz="2700" dirty="0" smtClean="0"/>
            </a:br>
            <a:r>
              <a:rPr lang="en-US" sz="2700" dirty="0"/>
              <a:t/>
            </a:r>
            <a:br>
              <a:rPr lang="en-US" sz="2700" dirty="0"/>
            </a:br>
            <a:r>
              <a:rPr lang="en-US" sz="2700" dirty="0" smtClean="0"/>
              <a:t>Standing Committees may be further divided into:</a:t>
            </a:r>
            <a:br>
              <a:rPr lang="en-US" sz="2700" dirty="0" smtClean="0"/>
            </a:br>
            <a:r>
              <a:rPr lang="en-US" sz="2700" dirty="0" smtClean="0"/>
              <a:t/>
            </a:r>
            <a:br>
              <a:rPr lang="en-US" sz="2700" dirty="0" smtClean="0"/>
            </a:br>
            <a:r>
              <a:rPr lang="en-US" sz="2700" dirty="0" smtClean="0"/>
              <a:t>4.  Budget and Revenue Committees  (raises the money that the appropriation committees spend.  The House Ways and Means Committee is the most prominent example of a budget / revenue committee).</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*Side note:  Revenue (i.e., spending) bills </a:t>
            </a:r>
            <a:r>
              <a:rPr lang="en-US" sz="2700" u="sng" dirty="0" smtClean="0"/>
              <a:t>must</a:t>
            </a:r>
            <a:r>
              <a:rPr lang="en-US" sz="2700" dirty="0" smtClean="0"/>
              <a:t> originate in the House.  The Senate cannot originate this type of legislation, but they can vote on it once it passes the House and is sent to the Senate. </a:t>
            </a:r>
            <a:br>
              <a:rPr lang="en-US" sz="2700" dirty="0" smtClean="0"/>
            </a:br>
            <a:r>
              <a:rPr lang="en-US" sz="2700" dirty="0"/>
              <a:t/>
            </a:r>
            <a:br>
              <a:rPr lang="en-US" sz="2700" dirty="0"/>
            </a:br>
            <a:r>
              <a:rPr lang="en-US" sz="2700" dirty="0" smtClean="0"/>
              <a:t> </a:t>
            </a:r>
            <a:r>
              <a:rPr lang="en-US" sz="2700" dirty="0"/>
              <a:t/>
            </a:r>
            <a:br>
              <a:rPr lang="en-US" sz="27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                                      </a:t>
            </a:r>
            <a:br>
              <a:rPr lang="en-US" sz="2700" dirty="0" smtClean="0"/>
            </a:br>
            <a:r>
              <a:rPr lang="en-US" sz="2700" dirty="0"/>
              <a:t/>
            </a:r>
            <a:br>
              <a:rPr lang="en-US" sz="2700" dirty="0"/>
            </a:br>
            <a:r>
              <a:rPr lang="en-US" sz="2700" dirty="0" smtClean="0"/>
              <a:t> </a:t>
            </a:r>
            <a:br>
              <a:rPr lang="en-US" sz="2700" dirty="0" smtClean="0"/>
            </a:br>
            <a:r>
              <a:rPr lang="en-US" sz="2700" dirty="0" smtClean="0"/>
              <a:t>                              How Committee Members are Selected</a:t>
            </a:r>
            <a:br>
              <a:rPr lang="en-US" sz="2700" dirty="0" smtClean="0"/>
            </a:br>
            <a:r>
              <a:rPr lang="en-US" sz="2700" dirty="0" smtClean="0"/>
              <a:t/>
            </a:r>
            <a:br>
              <a:rPr lang="en-US" sz="2700" dirty="0" smtClean="0"/>
            </a:br>
            <a:r>
              <a:rPr lang="en-US" sz="2700" dirty="0"/>
              <a:t/>
            </a:r>
            <a:br>
              <a:rPr lang="en-US" sz="2700" dirty="0"/>
            </a:br>
            <a:r>
              <a:rPr lang="en-US" sz="2700" dirty="0" smtClean="0"/>
              <a:t>Each chamber and each party is responsible for selecting committee members.  The chair of each committee is always headed by a member of the majority party.  Other committee members are chosen based on House or Senate rules, and often involve picking the more senior members for the most prestigious committees.</a:t>
            </a:r>
            <a:br>
              <a:rPr lang="en-US" sz="2700" dirty="0" smtClean="0"/>
            </a:br>
            <a:r>
              <a:rPr lang="en-US" sz="2700" dirty="0" smtClean="0"/>
              <a:t/>
            </a:r>
            <a:br>
              <a:rPr lang="en-US" sz="2700" dirty="0" smtClean="0"/>
            </a:br>
            <a:r>
              <a:rPr lang="en-US" sz="2700" dirty="0"/>
              <a:t/>
            </a:r>
            <a:br>
              <a:rPr lang="en-US" sz="2700" dirty="0"/>
            </a:br>
            <a:r>
              <a:rPr lang="en-US" sz="2700" dirty="0" smtClean="0"/>
              <a:t> </a:t>
            </a:r>
            <a:r>
              <a:rPr lang="en-US" sz="2700" dirty="0"/>
              <a:t/>
            </a:r>
            <a:br>
              <a:rPr lang="en-US" sz="27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                                      </a:t>
            </a:r>
            <a:br>
              <a:rPr lang="en-US" sz="2700" dirty="0" smtClean="0"/>
            </a:br>
            <a:r>
              <a:rPr lang="en-US" sz="2700" dirty="0"/>
              <a:t/>
            </a:r>
            <a:br>
              <a:rPr lang="en-US" sz="2700" dirty="0"/>
            </a:br>
            <a:r>
              <a:rPr lang="en-US" sz="2700" dirty="0" smtClean="0"/>
              <a:t> </a:t>
            </a:r>
            <a:br>
              <a:rPr lang="en-US" sz="2700" dirty="0" smtClean="0"/>
            </a:br>
            <a:r>
              <a:rPr lang="en-US" sz="2700" dirty="0" smtClean="0"/>
              <a:t>                                         </a:t>
            </a:r>
            <a:br>
              <a:rPr lang="en-US" sz="2700" dirty="0" smtClean="0"/>
            </a:br>
            <a:r>
              <a:rPr lang="en-US" sz="2700" dirty="0" smtClean="0"/>
              <a:t>                                       Conference Committee</a:t>
            </a:r>
            <a:br>
              <a:rPr lang="en-US" sz="2700" dirty="0" smtClean="0"/>
            </a:br>
            <a:r>
              <a:rPr lang="en-US" sz="2700" dirty="0" smtClean="0"/>
              <a:t/>
            </a:r>
            <a:br>
              <a:rPr lang="en-US" sz="2700" dirty="0" smtClean="0"/>
            </a:br>
            <a:r>
              <a:rPr lang="en-US" sz="2700" dirty="0" smtClean="0"/>
              <a:t>A Conference Committee is a special committee put together for the purpose of resolving differences in legislation once it has passed both the House and the Senate.  </a:t>
            </a:r>
            <a:br>
              <a:rPr lang="en-US" sz="2700" dirty="0" smtClean="0"/>
            </a:br>
            <a:r>
              <a:rPr lang="en-US" sz="2700" dirty="0"/>
              <a:t/>
            </a:r>
            <a:br>
              <a:rPr lang="en-US" sz="2700" dirty="0"/>
            </a:br>
            <a:r>
              <a:rPr lang="en-US" sz="2700" dirty="0" smtClean="0"/>
              <a:t/>
            </a:r>
            <a:br>
              <a:rPr lang="en-US" sz="2700" dirty="0" smtClean="0"/>
            </a:br>
            <a:r>
              <a:rPr lang="en-US" sz="2700" dirty="0" smtClean="0"/>
              <a:t>Example:  House passes a bill and sends it to the Senate.  The Senate approves the bill, but along the way changes are made to it (for example, riders might be attached to it).  Before it can be sent to the President the difference must be ironed out.  Thus it is sent to a conference committee (made up of both House and Senate members) who work out the differences and agree upon one final version of the bill.  The bill is then sent back to both the House and the Senate for review and approval (which at this point is likely).  Then the bill can be sent to the President. </a:t>
            </a:r>
            <a:br>
              <a:rPr lang="en-US" sz="2700" dirty="0" smtClean="0"/>
            </a:br>
            <a:r>
              <a:rPr lang="en-US" sz="2700" dirty="0" smtClean="0"/>
              <a:t/>
            </a:r>
            <a:br>
              <a:rPr lang="en-US" sz="2700" dirty="0" smtClean="0"/>
            </a:br>
            <a:r>
              <a:rPr lang="en-US" sz="2700" dirty="0"/>
              <a:t/>
            </a:r>
            <a:br>
              <a:rPr lang="en-US" sz="2700" dirty="0"/>
            </a:br>
            <a:r>
              <a:rPr lang="en-US" sz="2700" dirty="0" smtClean="0"/>
              <a:t> </a:t>
            </a:r>
            <a:r>
              <a:rPr lang="en-US" sz="2700" dirty="0"/>
              <a:t/>
            </a:r>
            <a:br>
              <a:rPr lang="en-US" sz="27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599"/>
            <a:ext cx="8763000" cy="6477001"/>
          </a:xfrm>
        </p:spPr>
        <p:txBody>
          <a:bodyPr>
            <a:normAutofit fontScale="90000"/>
          </a:bodyPr>
          <a:lstStyle/>
          <a:p>
            <a:pPr algn="l"/>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                                      </a:t>
            </a:r>
            <a:br>
              <a:rPr lang="en-US" sz="2700" dirty="0" smtClean="0"/>
            </a:br>
            <a:r>
              <a:rPr lang="en-US" sz="2700" dirty="0"/>
              <a:t/>
            </a:r>
            <a:br>
              <a:rPr lang="en-US" sz="2700" dirty="0"/>
            </a:br>
            <a:r>
              <a:rPr lang="en-US" sz="2700" dirty="0" smtClean="0"/>
              <a:t> </a:t>
            </a:r>
            <a:br>
              <a:rPr lang="en-US" sz="2700" dirty="0" smtClean="0"/>
            </a:br>
            <a:r>
              <a:rPr lang="en-US" sz="2700" dirty="0" smtClean="0"/>
              <a:t>                                         </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3100" dirty="0" smtClean="0"/>
              <a:t>Rider - A provision attached to a bill, which may or may not be related to the bill, that can affect whether the bill is passed or defeated. </a:t>
            </a:r>
            <a:br>
              <a:rPr lang="en-US" sz="3100" dirty="0" smtClean="0"/>
            </a:br>
            <a:r>
              <a:rPr lang="en-US" sz="3100" dirty="0" smtClean="0"/>
              <a:t/>
            </a:r>
            <a:br>
              <a:rPr lang="en-US" sz="3100" dirty="0" smtClean="0"/>
            </a:br>
            <a:r>
              <a:rPr lang="en-US" sz="3100" dirty="0" smtClean="0"/>
              <a:t>Example:   Student loan reform bill was attached to the recent health care reform bill.  </a:t>
            </a:r>
            <a:r>
              <a:rPr lang="en-US" sz="2700" dirty="0"/>
              <a:t/>
            </a:r>
            <a:br>
              <a:rPr lang="en-US" sz="2700" dirty="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
            </a:r>
            <a:br>
              <a:rPr lang="en-US" sz="2700" dirty="0" smtClean="0"/>
            </a:br>
            <a:r>
              <a:rPr lang="en-US" sz="2700" dirty="0"/>
              <a:t/>
            </a:r>
            <a:br>
              <a:rPr lang="en-US" sz="2700" dirty="0"/>
            </a:br>
            <a:r>
              <a:rPr lang="en-US" sz="2700" dirty="0" smtClean="0"/>
              <a:t> </a:t>
            </a:r>
            <a:r>
              <a:rPr lang="en-US" sz="2700" dirty="0"/>
              <a:t/>
            </a:r>
            <a:br>
              <a:rPr lang="en-US" sz="27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t>
            </a:r>
            <a:r>
              <a:rPr lang="en-US" sz="3100" dirty="0"/>
              <a:t/>
            </a:r>
            <a:br>
              <a:rPr lang="en-US" sz="3100" dirty="0"/>
            </a:br>
            <a:r>
              <a:rPr lang="en-US" sz="3100" dirty="0" smtClean="0"/>
              <a:t>                      A Note on Congressional Caucuses</a:t>
            </a:r>
            <a:br>
              <a:rPr lang="en-US" sz="3100" dirty="0" smtClean="0"/>
            </a:br>
            <a:r>
              <a:rPr lang="en-US" sz="3100" dirty="0"/>
              <a:t/>
            </a:r>
            <a:br>
              <a:rPr lang="en-US" sz="3100" dirty="0"/>
            </a:br>
            <a:r>
              <a:rPr lang="en-US" sz="3100" dirty="0" smtClean="0"/>
              <a:t>Lawmakers in Congress sometimes form memberships (or groups) called caucuses, for the purpose of addressing issues relative to their membership.  Examples include the Black Caucus (made up of African American lawmakers), the Hispanic Caucus (made up of Hispanic lawmakers), and issue-based caucuses (such as the Pro-Life Caucus, the Children’s Caucus, etc).</a:t>
            </a:r>
            <a:br>
              <a:rPr lang="en-US" sz="3100" dirty="0" smtClean="0"/>
            </a:br>
            <a:r>
              <a:rPr lang="en-US" sz="3100" dirty="0"/>
              <a:t/>
            </a:r>
            <a:br>
              <a:rPr lang="en-US" sz="3100" dirty="0"/>
            </a:br>
            <a:r>
              <a:rPr lang="en-US" sz="3100" dirty="0" smtClean="0"/>
              <a:t>This is not to be confused with the term caucus which is a form of voting method that we discussed earlier.</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t>
            </a:r>
            <a:r>
              <a:rPr lang="en-US" sz="3100" dirty="0"/>
              <a:t/>
            </a:r>
            <a:br>
              <a:rPr lang="en-US" sz="3100" dirty="0"/>
            </a:br>
            <a:r>
              <a:rPr lang="en-US" sz="3100" dirty="0" smtClean="0"/>
              <a:t>                    A Note on Congressional Malfeasance</a:t>
            </a:r>
            <a:br>
              <a:rPr lang="en-US" sz="3100" dirty="0" smtClean="0"/>
            </a:br>
            <a:r>
              <a:rPr lang="en-US" sz="3100" dirty="0"/>
              <a:t/>
            </a:r>
            <a:br>
              <a:rPr lang="en-US" sz="3100" dirty="0"/>
            </a:br>
            <a:r>
              <a:rPr lang="en-US" sz="3100" dirty="0" smtClean="0"/>
              <a:t>Members of Congress are responsible for punishing the wrongdoings of other members of Congress.  While this may sometime seem self-serving, members of Congress are still subject to legal prosecution for any laws that they might break.  This does happen (James Traficant from Ohio for example).</a:t>
            </a:r>
            <a:br>
              <a:rPr lang="en-US" sz="3100" dirty="0" smtClean="0"/>
            </a:br>
            <a:r>
              <a:rPr lang="en-US" sz="3100" dirty="0"/>
              <a:t/>
            </a:r>
            <a:br>
              <a:rPr lang="en-US" sz="3100" dirty="0"/>
            </a:br>
            <a:r>
              <a:rPr lang="en-US" sz="3100" dirty="0" smtClean="0"/>
              <a:t>Article I, Section 5 of the Constitution:  Members that violate the rules of their House or Senate can be (1) given a reprimand (i.e., issued a strongly worded letter), (2)  censured (i.e., publicly admonished), or (3) expelled from Congress (requires 2/3 vote of the chamber).</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r>
            <a:br>
              <a:rPr lang="en-US" dirty="0" smtClean="0"/>
            </a:br>
            <a:r>
              <a:rPr lang="en-US" dirty="0" smtClean="0"/>
              <a:t>How a Bill Becomes a Law</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271838" y="2066925"/>
            <a:ext cx="2600325" cy="27241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How a Bill Becomes a Law</a:t>
            </a:r>
            <a:r>
              <a:rPr lang="en-US" sz="3600" dirty="0"/>
              <a:t/>
            </a:r>
            <a:br>
              <a:rPr lang="en-US" sz="3600" dirty="0"/>
            </a:br>
            <a:r>
              <a:rPr lang="en-US" sz="3600" dirty="0" smtClean="0"/>
              <a:t/>
            </a:r>
            <a:br>
              <a:rPr lang="en-US" sz="3600" dirty="0" smtClean="0"/>
            </a:br>
            <a:r>
              <a:rPr lang="en-US" sz="3600" dirty="0" smtClean="0"/>
              <a:t>1.  A bill is introduced in one of the chambers (i.e., the House or the Senate).  Remember that revenue bills must originate in the House;</a:t>
            </a:r>
            <a:br>
              <a:rPr lang="en-US" sz="3600" dirty="0" smtClean="0"/>
            </a:br>
            <a:r>
              <a:rPr lang="en-US" sz="3600" dirty="0"/>
              <a:t/>
            </a:r>
            <a:br>
              <a:rPr lang="en-US" sz="3600" dirty="0"/>
            </a:br>
            <a:r>
              <a:rPr lang="en-US" sz="3600" dirty="0" smtClean="0"/>
              <a:t>2.  The bill is assigned to a committee (sometimes to a subcommittee first)</a:t>
            </a:r>
            <a:br>
              <a:rPr lang="en-US" sz="3600" dirty="0" smtClean="0"/>
            </a:br>
            <a:r>
              <a:rPr lang="en-US" sz="3600" dirty="0"/>
              <a:t/>
            </a:r>
            <a:br>
              <a:rPr lang="en-US" sz="3600" dirty="0"/>
            </a:br>
            <a:r>
              <a:rPr lang="en-US" sz="3600" dirty="0" smtClean="0"/>
              <a:t>3.  The subcommittee or committee “marks up” the bill (i.e., makes changes to the bill).</a:t>
            </a:r>
            <a:br>
              <a:rPr lang="en-US" sz="3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t>
            </a:r>
            <a:br>
              <a:rPr lang="en-US" sz="3600" dirty="0" smtClean="0"/>
            </a:br>
            <a:r>
              <a:rPr lang="en-US" sz="3100" dirty="0"/>
              <a:t> </a:t>
            </a:r>
            <a:r>
              <a:rPr lang="en-US" sz="3100" dirty="0" smtClean="0"/>
              <a:t>                           How a Bill Becomes a Law</a:t>
            </a:r>
            <a:r>
              <a:rPr lang="en-US" sz="3100" dirty="0"/>
              <a:t/>
            </a:r>
            <a:br>
              <a:rPr lang="en-US" sz="3100" dirty="0"/>
            </a:br>
            <a:r>
              <a:rPr lang="en-US" sz="3100" dirty="0" smtClean="0"/>
              <a:t/>
            </a:r>
            <a:br>
              <a:rPr lang="en-US" sz="3100" dirty="0" smtClean="0"/>
            </a:br>
            <a:r>
              <a:rPr lang="en-US" sz="3100" dirty="0" smtClean="0"/>
              <a:t>4.  If a bill passes subcommittee it is then sent to full committee for review and markup;</a:t>
            </a:r>
            <a:br>
              <a:rPr lang="en-US" sz="3100" dirty="0" smtClean="0"/>
            </a:br>
            <a:r>
              <a:rPr lang="en-US" sz="3100" dirty="0"/>
              <a:t/>
            </a:r>
            <a:br>
              <a:rPr lang="en-US" sz="3100" dirty="0"/>
            </a:br>
            <a:r>
              <a:rPr lang="en-US" sz="3100" dirty="0" smtClean="0"/>
              <a:t>5.  Once the bill passes committee it goes to the floor (of the House or Senate) for debate and passage.  It may or may not be amended at this stage as well.</a:t>
            </a:r>
            <a:br>
              <a:rPr lang="en-US" sz="3100" dirty="0" smtClean="0"/>
            </a:br>
            <a:r>
              <a:rPr lang="en-US" sz="3100" dirty="0"/>
              <a:t/>
            </a:r>
            <a:br>
              <a:rPr lang="en-US" sz="3100" dirty="0"/>
            </a:br>
            <a:r>
              <a:rPr lang="en-US" sz="3100" dirty="0" smtClean="0"/>
              <a:t>6.  If it passes floor debate and is approved then it goes to the other chamber of Congress (if it originated in the House it goes to the Senate, and vice versa).  </a:t>
            </a:r>
            <a:r>
              <a:rPr lang="en-US" sz="3600" dirty="0" smtClean="0"/>
              <a:t/>
            </a:r>
            <a:br>
              <a:rPr lang="en-US" sz="3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t>
            </a:r>
            <a:br>
              <a:rPr lang="en-US" sz="3600" dirty="0" smtClean="0"/>
            </a:br>
            <a:r>
              <a:rPr lang="en-US" sz="3100" dirty="0"/>
              <a:t> </a:t>
            </a:r>
            <a:r>
              <a:rPr lang="en-US" sz="3100" dirty="0" smtClean="0"/>
              <a:t>                           How a Bill Becomes a Law</a:t>
            </a:r>
            <a:r>
              <a:rPr lang="en-US" sz="3100" dirty="0"/>
              <a:t/>
            </a:r>
            <a:br>
              <a:rPr lang="en-US" sz="3100" dirty="0"/>
            </a:br>
            <a:r>
              <a:rPr lang="en-US" sz="3100" dirty="0" smtClean="0"/>
              <a:t/>
            </a:r>
            <a:br>
              <a:rPr lang="en-US" sz="3100" dirty="0" smtClean="0"/>
            </a:br>
            <a:r>
              <a:rPr lang="en-US" sz="3100" dirty="0" smtClean="0"/>
              <a:t>7.  The bill is received and debated in the second chamber.  The bill may be amended even further in debate.  Finally a vote is taken on whether to pass the legislation.  If it is passed it is then sent to conference committee.</a:t>
            </a:r>
            <a:br>
              <a:rPr lang="en-US" sz="3100" dirty="0" smtClean="0"/>
            </a:br>
            <a:r>
              <a:rPr lang="en-US" sz="3100" dirty="0"/>
              <a:t/>
            </a:r>
            <a:br>
              <a:rPr lang="en-US" sz="3100" dirty="0"/>
            </a:br>
            <a:r>
              <a:rPr lang="en-US" sz="3100" dirty="0" smtClean="0"/>
              <a:t>8.  The differences between the two versions of the bill are ironed out in the conference committee and the final version is sent back to both chambers.</a:t>
            </a:r>
            <a:br>
              <a:rPr lang="en-US" sz="3100" dirty="0" smtClean="0"/>
            </a:br>
            <a:r>
              <a:rPr lang="en-US" sz="3100" dirty="0"/>
              <a:t/>
            </a:r>
            <a:br>
              <a:rPr lang="en-US" sz="3100" dirty="0"/>
            </a:br>
            <a:r>
              <a:rPr lang="en-US" sz="3100" dirty="0" smtClean="0"/>
              <a:t>9.  At this point both chambers usually vote to pass the bill as amended in conference because it represents a lot of work and compromise.</a:t>
            </a:r>
            <a:r>
              <a:rPr lang="en-US" sz="3600" dirty="0" smtClean="0"/>
              <a:t/>
            </a:r>
            <a:br>
              <a:rPr lang="en-US" sz="3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100" dirty="0" smtClean="0"/>
              <a:t>The Framer’s wanted Congress to be a bicameral (two chamber) system.  They intentionally wanted the lawmaking power to be divided.   They did not want the most critical branch of government to be too centralized.  So they created the Senate and the House of Representatives. </a:t>
            </a:r>
            <a:br>
              <a:rPr lang="en-US" sz="3100" dirty="0" smtClean="0"/>
            </a:br>
            <a:r>
              <a:rPr lang="en-US" sz="3100" dirty="0"/>
              <a:t/>
            </a:r>
            <a:br>
              <a:rPr lang="en-US" sz="3100" dirty="0"/>
            </a:br>
            <a:r>
              <a:rPr lang="en-US" sz="3100" dirty="0" smtClean="0"/>
              <a:t>They also wanted the two chambers to be dissimilar (i.e., they didn’t want the two chambers to be too much alike).</a:t>
            </a:r>
            <a:br>
              <a:rPr lang="en-US" sz="3100" dirty="0" smtClean="0"/>
            </a:br>
            <a:r>
              <a:rPr lang="en-US" sz="3100" dirty="0" smtClean="0"/>
              <a:t/>
            </a:r>
            <a:br>
              <a:rPr lang="en-US" sz="3100" dirty="0" smtClean="0"/>
            </a:br>
            <a:r>
              <a:rPr lang="en-US" sz="3100" dirty="0" smtClean="0"/>
              <a:t>Nearly all states have bicameral legislatures as well, with the exception of Nebraska which has a single chamber (unicameral) legislature.  Each state is free to determine, via their own constitution, how their legislature is structured.</a:t>
            </a:r>
            <a:r>
              <a:rPr lang="en-US" sz="3600" dirty="0"/>
              <a:t/>
            </a:r>
            <a:br>
              <a:rPr lang="en-US" sz="36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t>
            </a:r>
            <a:r>
              <a:rPr lang="en-US" sz="3100" dirty="0" smtClean="0"/>
              <a:t>           </a:t>
            </a:r>
            <a:r>
              <a:rPr lang="en-US" sz="2700" dirty="0" smtClean="0"/>
              <a:t>               How a Bill Becomes a Law</a:t>
            </a:r>
            <a:r>
              <a:rPr lang="en-US" sz="2700" dirty="0"/>
              <a:t/>
            </a:r>
            <a:br>
              <a:rPr lang="en-US" sz="2700" dirty="0"/>
            </a:br>
            <a:r>
              <a:rPr lang="en-US" sz="2700" dirty="0" smtClean="0"/>
              <a:t/>
            </a:r>
            <a:br>
              <a:rPr lang="en-US" sz="2700" dirty="0" smtClean="0"/>
            </a:br>
            <a:r>
              <a:rPr lang="en-US" sz="2700" dirty="0" smtClean="0"/>
              <a:t>10.  If it doesn’t fail, the final bill is then sent to the President who may sign, veto or ignore it.  If it’s signed it becomes law;</a:t>
            </a:r>
            <a:br>
              <a:rPr lang="en-US" sz="2700" dirty="0" smtClean="0"/>
            </a:br>
            <a:r>
              <a:rPr lang="en-US" sz="2700" dirty="0"/>
              <a:t/>
            </a:r>
            <a:br>
              <a:rPr lang="en-US" sz="2700" dirty="0"/>
            </a:br>
            <a:r>
              <a:rPr lang="en-US" sz="2700" dirty="0" smtClean="0"/>
              <a:t>11.  If the bill is expressly vetoed it is sent back to the originating chamber.  A veto can be overridden by 2/3 vote in both chambers;</a:t>
            </a:r>
            <a:br>
              <a:rPr lang="en-US" sz="2700" dirty="0" smtClean="0"/>
            </a:br>
            <a:r>
              <a:rPr lang="en-US" sz="2700" dirty="0"/>
              <a:t/>
            </a:r>
            <a:br>
              <a:rPr lang="en-US" sz="2700" dirty="0"/>
            </a:br>
            <a:r>
              <a:rPr lang="en-US" sz="2700" dirty="0" smtClean="0"/>
              <a:t>12.  If the President does not sign the bill </a:t>
            </a:r>
            <a:r>
              <a:rPr lang="en-US" sz="2700" u="sng" dirty="0" smtClean="0"/>
              <a:t>and</a:t>
            </a:r>
            <a:r>
              <a:rPr lang="en-US" sz="2700" dirty="0" smtClean="0"/>
              <a:t> Congress is in session, it automatically becomes law after 10 days (not counting Sundays).  </a:t>
            </a:r>
            <a:br>
              <a:rPr lang="en-US" sz="2700" dirty="0" smtClean="0"/>
            </a:br>
            <a:r>
              <a:rPr lang="en-US" sz="2700" dirty="0"/>
              <a:t/>
            </a:r>
            <a:br>
              <a:rPr lang="en-US" sz="2700" dirty="0"/>
            </a:br>
            <a:r>
              <a:rPr lang="en-US" sz="2700" dirty="0" smtClean="0"/>
              <a:t>13.  If the President does not sign the bill and Congress is </a:t>
            </a:r>
            <a:r>
              <a:rPr lang="en-US" sz="2700" u="sng" dirty="0" smtClean="0"/>
              <a:t>not</a:t>
            </a:r>
            <a:r>
              <a:rPr lang="en-US" sz="2700" dirty="0" smtClean="0"/>
              <a:t> in session, after 10 days (excluding Sundays) the bill is defeated by pocket veto and it is defeated (i.e., it can’t be sent back to Congress and possibly overridden).</a:t>
            </a: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smtClean="0"/>
              <a:t/>
            </a:r>
            <a:br>
              <a:rPr lang="en-US" sz="3600" dirty="0" smtClean="0"/>
            </a:br>
            <a:r>
              <a:rPr lang="en-US" sz="3100" dirty="0"/>
              <a:t/>
            </a:r>
            <a:br>
              <a:rPr lang="en-US" sz="3100" dirty="0"/>
            </a:br>
            <a:r>
              <a:rPr lang="en-US" sz="3100" dirty="0" smtClean="0"/>
              <a:t>A Note on Discharge Petitions</a:t>
            </a:r>
            <a:br>
              <a:rPr lang="en-US" sz="3100" dirty="0" smtClean="0"/>
            </a:br>
            <a:r>
              <a:rPr lang="en-US" sz="3100" dirty="0" smtClean="0"/>
              <a:t/>
            </a:r>
            <a:br>
              <a:rPr lang="en-US" sz="3100" dirty="0" smtClean="0"/>
            </a:br>
            <a:r>
              <a:rPr lang="en-US" sz="3100" dirty="0" smtClean="0"/>
              <a:t>Most bills die in committee without it ever going to a full floor debate.  If a bill is lingering in committee the full House can issue “discharge petition” which essentially pulls it out of committee and sends it to the floor for debate.  The House rarely invokes this rule and the Senate does not have a similar rule.</a:t>
            </a: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r>
              <a:rPr lang="en-US" sz="3600" dirty="0" smtClean="0"/>
              <a:t> </a:t>
            </a:r>
            <a:br>
              <a:rPr lang="en-US" sz="3600" dirty="0" smtClean="0"/>
            </a:br>
            <a:r>
              <a:rPr lang="en-US" sz="3600" dirty="0" smtClean="0"/>
              <a:t>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The End.</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3" name="Slide Number Placeholder 2"/>
          <p:cNvSpPr>
            <a:spLocks noGrp="1"/>
          </p:cNvSpPr>
          <p:nvPr>
            <p:ph type="sldNum" sz="quarter" idx="12"/>
          </p:nvPr>
        </p:nvSpPr>
        <p:spPr/>
        <p:txBody>
          <a:bodyPr/>
          <a:lstStyle/>
          <a:p>
            <a:fld id="{A0485817-CB49-4A13-B640-DFD45AE0475B}" type="slidenum">
              <a:rPr lang="en-US" smtClean="0"/>
              <a:pPr/>
              <a:t>42</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br>
              <a:rPr lang="en-US" dirty="0" smtClean="0"/>
            </a:br>
            <a:r>
              <a:rPr lang="en-US" sz="3100" dirty="0" smtClean="0"/>
              <a:t>                           </a:t>
            </a:r>
            <a:br>
              <a:rPr lang="en-US" sz="3100" dirty="0" smtClean="0"/>
            </a:br>
            <a:r>
              <a:rPr lang="en-US" sz="3100" dirty="0" smtClean="0"/>
              <a:t>                         Requirements to Serve in Congress</a:t>
            </a:r>
            <a:r>
              <a:rPr lang="en-US" dirty="0" smtClean="0"/>
              <a:t/>
            </a:r>
            <a:br>
              <a:rPr lang="en-US" dirty="0" smtClean="0"/>
            </a:br>
            <a:r>
              <a:rPr lang="en-US" dirty="0"/>
              <a:t/>
            </a:r>
            <a:br>
              <a:rPr lang="en-US" dirty="0"/>
            </a:br>
            <a:r>
              <a:rPr lang="en-US" sz="3100" u="sng" dirty="0" smtClean="0"/>
              <a:t>House Members</a:t>
            </a:r>
            <a:r>
              <a:rPr lang="en-US" sz="3100" dirty="0" smtClean="0"/>
              <a:t>:</a:t>
            </a:r>
            <a:br>
              <a:rPr lang="en-US" sz="3100" dirty="0" smtClean="0"/>
            </a:br>
            <a:r>
              <a:rPr lang="en-US" sz="3100" dirty="0" smtClean="0"/>
              <a:t>Must be 25+ years of age when they take office and U.S. citizens for 7 years.</a:t>
            </a:r>
            <a:br>
              <a:rPr lang="en-US" sz="3100" dirty="0" smtClean="0"/>
            </a:br>
            <a:r>
              <a:rPr lang="en-US" sz="3100" dirty="0" smtClean="0"/>
              <a:t/>
            </a:r>
            <a:br>
              <a:rPr lang="en-US" sz="3100" dirty="0" smtClean="0"/>
            </a:br>
            <a:r>
              <a:rPr lang="en-US" sz="3100" u="sng" dirty="0" smtClean="0"/>
              <a:t>Senators</a:t>
            </a:r>
            <a:r>
              <a:rPr lang="en-US" sz="3100" dirty="0" smtClean="0"/>
              <a:t>:</a:t>
            </a:r>
            <a:br>
              <a:rPr lang="en-US" sz="3100" dirty="0" smtClean="0"/>
            </a:br>
            <a:r>
              <a:rPr lang="en-US" sz="3100" dirty="0" smtClean="0"/>
              <a:t>Must be 30+ years of age when they take office and U.S. citizens for citizens for 9 years.</a:t>
            </a:r>
            <a:br>
              <a:rPr lang="en-US" sz="3100" dirty="0" smtClean="0"/>
            </a:br>
            <a:r>
              <a:rPr lang="en-US" sz="3100" dirty="0" smtClean="0"/>
              <a:t/>
            </a:r>
            <a:br>
              <a:rPr lang="en-US" sz="3100" dirty="0" smtClean="0"/>
            </a:br>
            <a:r>
              <a:rPr lang="en-US" sz="3100" dirty="0" smtClean="0"/>
              <a:t>State citizenship requirements are determined by the state (e.g., most states require that the person have lived in the state for a certain period of time).</a:t>
            </a:r>
            <a:r>
              <a:rPr lang="en-US" sz="2700" dirty="0" smtClean="0"/>
              <a:t/>
            </a:r>
            <a:br>
              <a:rPr lang="en-US" sz="2700" dirty="0" smtClean="0"/>
            </a:br>
            <a:r>
              <a:rPr lang="en-US" sz="2700" dirty="0" smtClean="0"/>
              <a:t/>
            </a:r>
            <a:br>
              <a:rPr lang="en-US" sz="27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The Senate consists of 2 Senators from each state (both Senators represent the entire state equally).</a:t>
            </a:r>
            <a:br>
              <a:rPr lang="en-US" dirty="0" smtClean="0"/>
            </a:br>
            <a:r>
              <a:rPr lang="en-US" dirty="0" smtClean="0"/>
              <a:t/>
            </a:r>
            <a:br>
              <a:rPr lang="en-US" dirty="0" smtClean="0"/>
            </a:br>
            <a:r>
              <a:rPr lang="en-US" dirty="0" smtClean="0"/>
              <a:t>The House consists of 435 members based upon the population of each state. Each member of the House represents a geographical district and not the state as a whole).</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As population shifts geographic districts are redrawn so that representation remains consistent.  This is why the census is important. </a:t>
            </a:r>
            <a:br>
              <a:rPr lang="en-US" dirty="0" smtClean="0"/>
            </a:br>
            <a:r>
              <a:rPr lang="en-US" dirty="0" smtClean="0"/>
              <a:t/>
            </a:r>
            <a:br>
              <a:rPr lang="en-US" dirty="0" smtClean="0"/>
            </a:br>
            <a:r>
              <a:rPr lang="en-US" dirty="0" smtClean="0"/>
              <a:t>Each seat in the House represents roughly 650,000 citizens.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Apportionment and Reapportionment</a:t>
            </a:r>
            <a:br>
              <a:rPr lang="en-US" sz="3600" dirty="0" smtClean="0"/>
            </a:br>
            <a:r>
              <a:rPr lang="en-US" sz="3600" dirty="0" smtClean="0"/>
              <a:t/>
            </a:r>
            <a:br>
              <a:rPr lang="en-US" sz="3600" dirty="0" smtClean="0"/>
            </a:br>
            <a:r>
              <a:rPr lang="en-US" sz="3600" dirty="0" smtClean="0"/>
              <a:t>The process of allocating political power based upon a set standard (in a representative democracy that is usually population).  That is, how many people a representative represents.  Reapportionment is determined by Congress (i.e., Congress determines how many people each representative represents).</a:t>
            </a:r>
            <a:br>
              <a:rPr lang="en-US" sz="3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4000" dirty="0" smtClean="0"/>
              <a:t>Apportionment is based upon a complicated mathematical formula established in 1941.</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586</TotalTime>
  <Words>57</Words>
  <Application>Microsoft Office PowerPoint</Application>
  <PresentationFormat>On-screen Show (4:3)</PresentationFormat>
  <Paragraphs>84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        Chapter 11   Congress        </vt:lpstr>
      <vt:lpstr>       Congress is sometimes called “The First Branch of Government”.  It was what the Framer’s of the Constitution first created.  Set forth in Article I, Section I of the Constitution.  The Framer’s envisioned Congress as the most important branch of government.       </vt:lpstr>
      <vt:lpstr>        Congress is designed in such a way that the members who are elected remain accountable to the people.  Recall that they have fixed terms.  Members of Congress must run for re-election every so often and they must pay close attention to their constituents back home or else they run the risk of not being re-elected.  Constituents:  The residents of a state or district that are represented by their elected officials (i.e., the people that are represented by an elected official).       </vt:lpstr>
      <vt:lpstr>        The Framer’s wanted Congress to be a bicameral (two chamber) system.  They intentionally wanted the lawmaking power to be divided.   They did not want the most critical branch of government to be too centralized.  So they created the Senate and the House of Representatives.   They also wanted the two chambers to be dissimilar (i.e., they didn’t want the two chambers to be too much alike).  Nearly all states have bicameral legislatures as well, with the exception of Nebraska which has a single chamber (unicameral) legislature.  Each state is free to determine, via their own constitution, how their legislature is structured.       </vt:lpstr>
      <vt:lpstr>                                                                         Requirements to Serve in Congress  House Members: Must be 25+ years of age when they take office and U.S. citizens for 7 years.  Senators: Must be 30+ years of age when they take office and U.S. citizens for citizens for 9 years.  State citizenship requirements are determined by the state (e.g., most states require that the person have lived in the state for a certain period of time).         </vt:lpstr>
      <vt:lpstr>        The Senate consists of 2 Senators from each state (both Senators represent the entire state equally).  The House consists of 435 members based upon the population of each state. Each member of the House represents a geographical district and not the state as a whole).        </vt:lpstr>
      <vt:lpstr>      As population shifts geographic districts are redrawn so that representation remains consistent.  This is why the census is important.   Each seat in the House represents roughly 650,000 citizens.          </vt:lpstr>
      <vt:lpstr>        Apportionment and Reapportionment  The process of allocating political power based upon a set standard (in a representative democracy that is usually population).  That is, how many people a representative represents.  Reapportionment is determined by Congress (i.e., Congress determines how many people each representative represents).        </vt:lpstr>
      <vt:lpstr>       Apportionment is based upon a complicated mathematical formula established in 1941.         </vt:lpstr>
      <vt:lpstr>       Redistricting  The process of changing political borders, usually when there is a shift in population (i.e., the redrawing of political boundaries).  This is controlled by the states.  Gerrymandering:  The unlawful practice of redrawing political lines in such a way that it benefits a political party.        </vt:lpstr>
      <vt:lpstr>        The Constitution guarantees at least one House member per state.  So even smaller states with less than 650,000 citizens have a U.S. Representative.  Article 1, Section 2 reads, "The number of Representatives shall not exceed one for every thirty thousand, but each State shall have at least one Representative”.         </vt:lpstr>
      <vt:lpstr>        “Incumbent” is the term used most often to define a current office holder.   The office they hold is sometimes called “seat” or “seats.”  Safe Seats:  The word that typically describes a seat that “safely” belongs to one party (i.e., the party is unlikely to lose the seat to the opposing party in any given election).  Competitive Seat:  The opposite of a safe seat.  A seat that can be won by either party and is “up for grabs.”       </vt:lpstr>
      <vt:lpstr>       Unseat:  when an opposing party defeats an incumbent in an election.  Incumbents have advantages in getting reelected that their competition does not have.  This makes it harder for an opposing party to “unseat” and incumbent.        </vt:lpstr>
      <vt:lpstr>                      Incumbent Advantages:  Incumbents have greater access to the media and have an established name simply by being the current office holder.  Incumbents have an advantage in raising campaign contributions because they are usually more recognized than their competition.         </vt:lpstr>
      <vt:lpstr>       One way that incumbents establish a name for themselves and make themselves known to their constituents is through “earmarks” (i.e., pork spending).    Earmarks have both advantages and disadvantages, but in theory pork spending brings something to every state.         </vt:lpstr>
      <vt:lpstr>                                              Some Powers of Congress:  - Levy taxes, borrow money, coin money; - Regulate commerce between the U.S. and both foreign countries              and the states;  - Create post offices, manage federal lands;  - Declare war, raise armies (armed forces);  - Create lower level federal courts (recall that the only specific court              created by the Constitution is the Supreme Court; - Make all laws that are necessary and proper to carry out the powers         of the government (aka the necessary and proper clause); - Give advice and consent on appointments and treaties; - Remove the President, judges and other high ranking officials. - Congress can strip some jurisdiction from the Supreme Court       (except original jurisdiction granted by the Constitution.  Bush     did this with Habeas Corpus motions for Guantanamo Bay inmates).          </vt:lpstr>
      <vt:lpstr>       Congress is numbered every two years (i.e, Congress sits in two year sessions).  Presently we are in the 112th Congress.        </vt:lpstr>
      <vt:lpstr>                                 Rules of the House of Representatives  - Larger and more formal than the Senate; - Has more rules than the Senate; - Floor debate is limited (unlike in the Senate); - Decision to consider legislation is by majority vote (Senate       must be unanimous); - House can vote to suspend its rules in order to make        lawmaking faster;  * Quorum (the minimum number of lawmakers needed to        conduct the regular business of Congress.  This is a         simple majority in either chamber).         </vt:lpstr>
      <vt:lpstr>                   House Leadership  The House of Representatives is headed by the Speaker of the House (who is third in line to be President).  The Speaker of the House is formally elected by the entire House, but the party in power always holds the seat.  The Party Caucus (i.e., the collective group of party members).  The party caucus elects party officers, committee chairs, committee memberships.       </vt:lpstr>
      <vt:lpstr>                   House Leadership  House Majority Leader:  Helps plan party strategy and acts  as the assistant to the Speaker.  The Majority Leader is always a member of the party that controls the House.  House Minority Leader:   Always a member of the party that is not in power.  He/she is usually the one that will become Speaker once their party gains power.  In 2010 the House Minority Leader was John Boehner.  He became the Speaker of the House when the Republicans gained control of the House in the November 2010 election.      </vt:lpstr>
      <vt:lpstr>                   House Leadership  Each party has “whips”.  The job of a whip is to assess how members of the party intends to vote on various bills and if need be whip them back into the pack (i.e., try to persuade them to support the party position).      </vt:lpstr>
      <vt:lpstr>                   House Leadership  The “House Rules Committee” decides the rules for debating a piece of legislation (i.e., how much time will be devoted to its debate, and whether amendments to the legislation my be proposed by other members).  If no amendments can be proposed to a House bill it is called a “closed rule,”  while an “open rule” means that the bill can be amended by other House members.      </vt:lpstr>
      <vt:lpstr>                    Senate Leadership  Smaller and less formal than the House.  More time to bill debate is allowed in the Senate than in the House.        </vt:lpstr>
      <vt:lpstr>                    Senate Leadership  The Senate is led by the Senate Majority Leader who is elected by the majority party.  Like the House, the Senate has majority leaders, minority leaders, and whips.        </vt:lpstr>
      <vt:lpstr>                   Senate Leadership  The President of the Senate is the Vice President of the United States.  However, the Vice President can only vote on a piece of legislation when there is a tie (i.e., the Vice President is the tie breaker).  In the event that the Vice President is absent (which is almost always) the Vice President’s duty as President of the Senate is filled by the President Pro Tempore (Latin for “President for the time [being]”).      </vt:lpstr>
      <vt:lpstr>                     Senate Leadership  Debate is less formal in the Senate as opposed to the House.  Unlike the House, which assigns specific time limits on how long a bill is debated, the Senate can engage in extended debate.  A hold can be placed on a bill or confirmation by the minority party.  Party members can then “filibuster” in which they continuously hold the floor in order to delay further debate on the bill (Strom Thurmond reading from the telephone book for example).    A filibuster can only be broken by a supermajority (60 or more members who vote to end the filibuster [called a cloture] and regain control over the bill debate).  Filibuster is a Senate rule and not something provided for in the Constitution.   The Senate can change its rules and do away with the filibuster but, despite constant threats to do so, Congress has yet to change the filibuster rules.       </vt:lpstr>
      <vt:lpstr>                     Congressional Committees   Most of the legwork on legislation is done is various committees (and sometimes subcommittees) of Congress.  There are numerous committees that exist in both the House and the Senate.         </vt:lpstr>
      <vt:lpstr>                        Congressional Committees   Standing Committees are those committees that always exist (i.e., they are permanent).  Examples include intelligence committees, finance committees, ways and means committees, etc.  Special or Select Committees are those committees that are put together for a special, limited purpose (such as to conduct an investigation, like the terrorist attacks of 9/11).  Joint Committees are composed of both House members and Senate members.         </vt:lpstr>
      <vt:lpstr>                                                                                                          Congressional Committees  Standing Committees may be further divided into:  1.  Authorizing Committees (pass laws that tell the government what to do / how to operate.  This is usually done passing laws that create and/or control federal agencies).  2.  Appropriations Committees (determine how much money the government will spend on its programs, agencies and operations).  3.  Rules and Administration/Administrative Committees  (determine the procedural rules that each chamber must follow.   For example, the filibuster, as mentioned earlier, is a Senate rule, and changes to existing rules must be authorized by the Rules Committee).            </vt:lpstr>
      <vt:lpstr>                                                                                                          Congressional Committees  Standing Committees may be further divided into:  4.  Budget and Revenue Committees  (raises the money that the appropriation committees spend.  The House Ways and Means Committee is the most prominent example of a budget / revenue committee).   *Side note:  Revenue (i.e., spending) bills must originate in the House.  The Senate cannot originate this type of legislation, but they can vote on it once it passes the House and is sent to the Senate.              </vt:lpstr>
      <vt:lpstr>                                                                                                How Committee Members are Selected   Each chamber and each party is responsible for selecting committee members.  The chair of each committee is always headed by a member of the majority party.  Other committee members are chosen based on House or Senate rules, and often involve picking the more senior members for the most prestigious committees.              </vt:lpstr>
      <vt:lpstr>                                                                                                                                                   Conference Committee  A Conference Committee is a special committee put together for the purpose of resolving differences in legislation once it has passed both the House and the Senate.     Example:  House passes a bill and sends it to the Senate.  The Senate approves the bill, but along the way changes are made to it (for example, riders might be attached to it).  Before it can be sent to the President the difference must be ironed out.  Thus it is sent to a conference committee (made up of both House and Senate members) who work out the differences and agree upon one final version of the bill.  The bill is then sent back to both the House and the Senate for review and approval (which at this point is likely).  Then the bill can be sent to the President.               </vt:lpstr>
      <vt:lpstr>                                                                                                               Rider - A provision attached to a bill, which may or may not be related to the bill, that can affect whether the bill is passed or defeated.   Example:   Student loan reform bill was attached to the recent health care reform bill.                     </vt:lpstr>
      <vt:lpstr>                                               A Note on Congressional Caucuses  Lawmakers in Congress sometimes form memberships (or groups) called caucuses, for the purpose of addressing issues relative to their membership.  Examples include the Black Caucus (made up of African American lawmakers), the Hispanic Caucus (made up of Hispanic lawmakers), and issue-based caucuses (such as the Pro-Life Caucus, the Children’s Caucus, etc).  This is not to be confused with the term caucus which is a form of voting method that we discussed earlier.        </vt:lpstr>
      <vt:lpstr>                                             A Note on Congressional Malfeasance  Members of Congress are responsible for punishing the wrongdoings of other members of Congress.  While this may sometime seem self-serving, members of Congress are still subject to legal prosecution for any laws that they might break.  This does happen (James Traficant from Ohio for example).  Article I, Section 5 of the Constitution:  Members that violate the rules of their House or Senate can be (1) given a reprimand (i.e., issued a strongly worded letter), (2)  censured (i.e., publicly admonished), or (3) expelled from Congress (requires 2/3 vote of the chamber).        </vt:lpstr>
      <vt:lpstr> How a Bill Becomes a Law        </vt:lpstr>
      <vt:lpstr>                                             How a Bill Becomes a Law  1.  A bill is introduced in one of the chambers (i.e., the House or the Senate).  Remember that revenue bills must originate in the House;  2.  The bill is assigned to a committee (sometimes to a subcommittee first)  3.  The subcommittee or committee “marks up” the bill (i.e., makes changes to the bill).      </vt:lpstr>
      <vt:lpstr>                                                                        How a Bill Becomes a Law  4.  If a bill passes subcommittee it is then sent to full committee for review and markup;  5.  Once the bill passes committee it goes to the floor (of the House or Senate) for debate and passage.  It may or may not be amended at this stage as well.  6.  If it passes floor debate and is approved then it goes to the other chamber of Congress (if it originated in the House it goes to the Senate, and vice versa).        </vt:lpstr>
      <vt:lpstr>                                                                        How a Bill Becomes a Law  7.  The bill is received and debated in the second chamber.  The bill may be amended even further in debate.  Finally a vote is taken on whether to pass the legislation.  If it is passed it is then sent to conference committee.  8.  The differences between the two versions of the bill are ironed out in the conference committee and the final version is sent back to both chambers.  9.  At this point both chambers usually vote to pass the bill as amended in conference because it represents a lot of work and compromise.      </vt:lpstr>
      <vt:lpstr>                                                       How a Bill Becomes a Law  10.  If it doesn’t fail, the final bill is then sent to the President who may sign, veto or ignore it.  If it’s signed it becomes law;  11.  If the bill is expressly vetoed it is sent back to the originating chamber.  A veto can be overridden by 2/3 vote in both chambers;  12.  If the President does not sign the bill and Congress is in session, it automatically becomes law after 10 days (not counting Sundays).    13.  If the President does not sign the bill and Congress is not in session, after 10 days (excluding Sundays) the bill is defeated by pocket veto and it is defeated (i.e., it can’t be sent back to Congress and possibly overridden).     </vt:lpstr>
      <vt:lpstr>                      A Note on Discharge Petitions  Most bills die in committee without it ever going to a full floor debate.  If a bill is lingering in committee the full House can issue “discharge petition” which essentially pulls it out of committee and sends it to the floor for debate.  The House rarely invokes this rule and the Senate does not have a similar rule.     </vt:lpstr>
      <vt:lpstr>                        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Chapters 11 and 12  October 26, 2010</dc:title>
  <dc:creator>My Computer</dc:creator>
  <cp:lastModifiedBy>My Computer</cp:lastModifiedBy>
  <cp:revision>90</cp:revision>
  <dcterms:created xsi:type="dcterms:W3CDTF">2010-10-23T14:57:18Z</dcterms:created>
  <dcterms:modified xsi:type="dcterms:W3CDTF">2011-05-13T23:22:44Z</dcterms:modified>
</cp:coreProperties>
</file>