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49" r:id="rId2"/>
    <p:sldId id="287" r:id="rId3"/>
    <p:sldId id="258" r:id="rId4"/>
    <p:sldId id="259" r:id="rId5"/>
    <p:sldId id="262" r:id="rId6"/>
    <p:sldId id="263" r:id="rId7"/>
    <p:sldId id="264" r:id="rId8"/>
    <p:sldId id="265" r:id="rId9"/>
    <p:sldId id="289" r:id="rId10"/>
    <p:sldId id="266" r:id="rId11"/>
    <p:sldId id="288" r:id="rId12"/>
    <p:sldId id="291" r:id="rId13"/>
    <p:sldId id="267" r:id="rId14"/>
    <p:sldId id="292" r:id="rId15"/>
    <p:sldId id="293" r:id="rId16"/>
    <p:sldId id="268" r:id="rId17"/>
    <p:sldId id="269" r:id="rId18"/>
    <p:sldId id="270" r:id="rId19"/>
    <p:sldId id="271" r:id="rId20"/>
    <p:sldId id="272" r:id="rId21"/>
    <p:sldId id="295" r:id="rId22"/>
    <p:sldId id="296" r:id="rId23"/>
    <p:sldId id="301" r:id="rId24"/>
    <p:sldId id="273" r:id="rId25"/>
    <p:sldId id="274" r:id="rId26"/>
    <p:sldId id="297" r:id="rId27"/>
    <p:sldId id="275" r:id="rId28"/>
    <p:sldId id="276" r:id="rId29"/>
    <p:sldId id="277" r:id="rId30"/>
    <p:sldId id="302" r:id="rId31"/>
    <p:sldId id="278" r:id="rId32"/>
    <p:sldId id="279" r:id="rId33"/>
    <p:sldId id="280" r:id="rId34"/>
    <p:sldId id="298" r:id="rId35"/>
    <p:sldId id="299" r:id="rId36"/>
    <p:sldId id="300" r:id="rId37"/>
    <p:sldId id="322"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42" autoAdjust="0"/>
  </p:normalViewPr>
  <p:slideViewPr>
    <p:cSldViewPr>
      <p:cViewPr varScale="1">
        <p:scale>
          <a:sx n="70" d="100"/>
          <a:sy n="70" d="100"/>
        </p:scale>
        <p:origin x="-1386" y="-102"/>
      </p:cViewPr>
      <p:guideLst>
        <p:guide orient="horz" pos="2160"/>
        <p:guide pos="2880"/>
      </p:guideLst>
    </p:cSldViewPr>
  </p:slideViewPr>
  <p:outlineViewPr>
    <p:cViewPr>
      <p:scale>
        <a:sx n="33" d="100"/>
        <a:sy n="33" d="100"/>
      </p:scale>
      <p:origin x="66" y="43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D2CE0CA-D669-40EF-BF14-5E44E5DC3383}" type="datetimeFigureOut">
              <a:rPr lang="en-US"/>
              <a:pPr>
                <a:defRPr/>
              </a:pPr>
              <a:t>8/15/2011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186AA26-AB05-448F-B493-4A41028A20A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D1971DE-4F92-4463-90D9-3D51E44A49A7}"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62B16-0FD0-4CD3-AB13-447ED19A60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5E8E7C8-9E35-44CE-BC69-5137CCE8363A}"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6A2B6D-61FD-41B2-987F-904201BB0DF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AEE074-BE33-4410-A5FA-4CAC8D2823C9}"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21B38E-8565-492C-B7F7-0D237AF342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2C3B82-C9D4-4AE6-B33F-CB28BFD9E06E}"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5FC62C-32E1-4428-9150-407863F1FA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E9F4A66-2E69-4DCD-8012-9CB221626501}"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527A66-C87D-4778-A3CC-985F2F70DB5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DEA8139-55EF-4054-BA77-ED50BA5049DB}" type="datetime1">
              <a:rPr lang="en-US"/>
              <a:pPr>
                <a:defRPr/>
              </a:pPr>
              <a:t>8/15/2011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750F10-0522-494A-A2A4-BA30B90CE11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3D6F798-BD4C-458E-B82A-8E79D5EC917E}" type="datetime1">
              <a:rPr lang="en-US"/>
              <a:pPr>
                <a:defRPr/>
              </a:pPr>
              <a:t>8/15/2011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B86657B-69C4-4D97-955A-FD8B38E53C9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2B8CC66-A4B9-4696-9453-F3514AD7223A}" type="datetime1">
              <a:rPr lang="en-US"/>
              <a:pPr>
                <a:defRPr/>
              </a:pPr>
              <a:t>8/15/2011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B6E5CEF-2C01-436C-87F9-FF7F0F4517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D77833-4D2A-4F14-8AC0-48A26368A97E}" type="datetime1">
              <a:rPr lang="en-US"/>
              <a:pPr>
                <a:defRPr/>
              </a:pPr>
              <a:t>8/15/2011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28984F2-5DED-42BA-8286-D0DABAC9AFA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F4C60E5-9AD4-40FE-BC87-44968BD0611C}" type="datetime1">
              <a:rPr lang="en-US"/>
              <a:pPr>
                <a:defRPr/>
              </a:pPr>
              <a:t>8/15/2011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EE78FE-C9C8-4326-9482-DCD145B3390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AE032A1-0606-46D2-98CA-D8F1F703DFB0}" type="datetime1">
              <a:rPr lang="en-US"/>
              <a:pPr>
                <a:defRPr/>
              </a:pPr>
              <a:t>8/15/2011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6E23A2-5265-4EE3-A2C6-8BBE902848C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310EE8EF-31C2-48B1-A6B6-B047F38DEA23}" type="datetime1">
              <a:rPr lang="en-US"/>
              <a:pPr>
                <a:defRPr/>
              </a:pPr>
              <a:t>8/15/2011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2CD5DAE9-2D74-433E-BFD4-B1B5C1D34FC4}"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
            </a:r>
            <a:br>
              <a:rPr lang="en-US" dirty="0" smtClean="0"/>
            </a:br>
            <a:r>
              <a:rPr lang="en-US" dirty="0" smtClean="0"/>
              <a:t>Chapter 13</a:t>
            </a:r>
          </a:p>
          <a:p>
            <a:pPr fontAlgn="auto">
              <a:spcAft>
                <a:spcPts val="0"/>
              </a:spcAft>
              <a:buFont typeface="Arial" pitchFamily="34" charset="0"/>
              <a:buNone/>
              <a:defRPr/>
            </a:pPr>
            <a:r>
              <a:rPr lang="en-US" dirty="0" smtClean="0"/>
              <a:t>The Federal Bureaucracy</a:t>
            </a:r>
          </a:p>
          <a:p>
            <a:pPr fontAlgn="auto">
              <a:spcAft>
                <a:spcPts val="0"/>
              </a:spcAft>
              <a:buFont typeface="Arial" pitchFamily="34" charset="0"/>
              <a:buNone/>
              <a:defRPr/>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8C9EB9DE-FB51-4D17-92E4-CEF83F141985}"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Regulatory Commissions</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Regulatory commissions </a:t>
            </a:r>
            <a:r>
              <a:rPr lang="en-US" dirty="0"/>
              <a:t>e</a:t>
            </a:r>
            <a:r>
              <a:rPr lang="en-US" dirty="0" smtClean="0"/>
              <a:t>xist to regulate the practices of businesses and sometimes individuals.  </a:t>
            </a:r>
          </a:p>
          <a:p>
            <a:pPr fontAlgn="auto">
              <a:spcAft>
                <a:spcPts val="0"/>
              </a:spcAft>
              <a:buFont typeface="Arial" pitchFamily="34" charset="0"/>
              <a:buNone/>
              <a:defRPr/>
            </a:pPr>
            <a:r>
              <a:rPr lang="en-US" dirty="0" smtClean="0"/>
              <a:t> </a:t>
            </a:r>
          </a:p>
          <a:p>
            <a:pPr fontAlgn="auto">
              <a:spcAft>
                <a:spcPts val="0"/>
              </a:spcAft>
              <a:buFont typeface="Arial" pitchFamily="34" charset="0"/>
              <a:buNone/>
              <a:defRPr/>
            </a:pPr>
            <a:r>
              <a:rPr lang="en-US" dirty="0" smtClean="0"/>
              <a:t>Regulatory commissions are led by a number of “commissioners” rather than one person.  Each commission is headed by a chair. </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4D780182-A8F4-4B9B-8084-F94ACDEB8025}"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85000" lnSpcReduction="20000"/>
          </a:bodyPr>
          <a:lstStyle/>
          <a:p>
            <a:pPr fontAlgn="auto">
              <a:spcAft>
                <a:spcPts val="0"/>
              </a:spcAft>
              <a:buFont typeface="Arial" pitchFamily="34" charset="0"/>
              <a:buNone/>
              <a:defRPr/>
            </a:pPr>
            <a:r>
              <a:rPr lang="en-US" dirty="0" smtClean="0"/>
              <a:t>Regulatory Commissions</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number of commissioners </a:t>
            </a:r>
            <a:r>
              <a:rPr lang="en-US" dirty="0"/>
              <a:t>v</a:t>
            </a:r>
            <a:r>
              <a:rPr lang="en-US" dirty="0" smtClean="0"/>
              <a:t>aries from commission to commission (but the most common number is 5 commissioners).</a:t>
            </a:r>
            <a:br>
              <a:rPr lang="en-US" dirty="0" smtClean="0"/>
            </a:br>
            <a:r>
              <a:rPr lang="en-US" dirty="0" smtClean="0"/>
              <a:t/>
            </a:r>
            <a:br>
              <a:rPr lang="en-US" dirty="0" smtClean="0"/>
            </a:br>
            <a:r>
              <a:rPr lang="en-US" dirty="0" smtClean="0"/>
              <a:t>Each commission </a:t>
            </a:r>
            <a:r>
              <a:rPr lang="en-US" dirty="0"/>
              <a:t>m</a:t>
            </a:r>
            <a:r>
              <a:rPr lang="en-US" dirty="0" smtClean="0"/>
              <a:t>ember is nominated by the President and confirmed by the Senate.  They also serve for fixed terms (FTC = 7 years while SEC = 5 years).</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Unlike Departments and Agencies, Regulatory Commissions do not report to the President or to Congress and the President cannot fire the commissioners (though they can be impeached). They have the power to determine who will receive licenses to operate.  They also have the power to investigate the businesses that they regulate. </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0C703FD2-4BB8-4332-93AE-11F674783C45}"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Partial List of Regulatory Commissions</a:t>
            </a:r>
          </a:p>
          <a:p>
            <a:pPr fontAlgn="auto">
              <a:spcAft>
                <a:spcPts val="0"/>
              </a:spcAft>
              <a:buFont typeface="Arial" pitchFamily="34" charset="0"/>
              <a:buNone/>
              <a:defRPr/>
            </a:pPr>
            <a:endParaRPr lang="en-US" dirty="0" smtClean="0"/>
          </a:p>
          <a:p>
            <a:pPr algn="l" fontAlgn="auto">
              <a:spcAft>
                <a:spcPts val="0"/>
              </a:spcAft>
              <a:buFont typeface="Arial" pitchFamily="34" charset="0"/>
              <a:buNone/>
              <a:defRPr/>
            </a:pPr>
            <a:r>
              <a:rPr lang="en-US" dirty="0" smtClean="0"/>
              <a:t>1.	Federal Trade Commission</a:t>
            </a:r>
            <a:br>
              <a:rPr lang="en-US" dirty="0" smtClean="0"/>
            </a:br>
            <a:r>
              <a:rPr lang="en-US" dirty="0" smtClean="0"/>
              <a:t>2.  	Nuclear Regulatory Commission</a:t>
            </a:r>
            <a:br>
              <a:rPr lang="en-US" dirty="0" smtClean="0"/>
            </a:br>
            <a:r>
              <a:rPr lang="en-US" dirty="0" smtClean="0"/>
              <a:t>3.	Consumer Product Safety Commission</a:t>
            </a:r>
            <a:br>
              <a:rPr lang="en-US" dirty="0" smtClean="0"/>
            </a:br>
            <a:r>
              <a:rPr lang="en-US" dirty="0" smtClean="0"/>
              <a:t>4.	Federal Communications Commission</a:t>
            </a:r>
          </a:p>
          <a:p>
            <a:pPr algn="l" fontAlgn="auto">
              <a:spcAft>
                <a:spcPts val="0"/>
              </a:spcAft>
              <a:buFont typeface="Arial" pitchFamily="34" charset="0"/>
              <a:buNone/>
              <a:defRPr/>
            </a:pPr>
            <a:r>
              <a:rPr lang="en-US" dirty="0" smtClean="0"/>
              <a:t>5.	Federal Election Commission</a:t>
            </a:r>
          </a:p>
          <a:p>
            <a:pPr algn="l" fontAlgn="auto">
              <a:spcAft>
                <a:spcPts val="0"/>
              </a:spcAft>
              <a:buFont typeface="Arial" pitchFamily="34" charset="0"/>
              <a:buNone/>
              <a:defRPr/>
            </a:pPr>
            <a:r>
              <a:rPr lang="en-US" dirty="0" smtClean="0"/>
              <a:t>6.	Securities and Exchange Commission</a:t>
            </a:r>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796F0D90-D91E-4814-8BB1-E7B81918A4DD}"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
            </a:r>
            <a:br>
              <a:rPr lang="en-US" dirty="0" smtClean="0"/>
            </a:br>
            <a:r>
              <a:rPr lang="en-US" dirty="0" smtClean="0"/>
              <a:t>Federal Agencies</a:t>
            </a:r>
          </a:p>
          <a:p>
            <a:pPr fontAlgn="auto">
              <a:spcAft>
                <a:spcPts val="0"/>
              </a:spcAft>
              <a:buFont typeface="Arial" pitchFamily="34" charset="0"/>
              <a:buNone/>
              <a:defRPr/>
            </a:pPr>
            <a:r>
              <a:rPr lang="en-US" dirty="0"/>
              <a:t/>
            </a:r>
            <a:br>
              <a:rPr lang="en-US" dirty="0"/>
            </a:br>
            <a:r>
              <a:rPr lang="en-US" dirty="0" smtClean="0"/>
              <a:t>Federal Agencies are smaller than Departments and usually exist to work on smaller, more </a:t>
            </a:r>
            <a:r>
              <a:rPr lang="en-US" dirty="0"/>
              <a:t>s</a:t>
            </a:r>
            <a:r>
              <a:rPr lang="en-US" dirty="0" smtClean="0"/>
              <a:t>pecific </a:t>
            </a:r>
            <a:r>
              <a:rPr lang="en-US" dirty="0"/>
              <a:t>p</a:t>
            </a:r>
            <a:r>
              <a:rPr lang="en-US" dirty="0" smtClean="0"/>
              <a:t>roblems or issues.</a:t>
            </a:r>
          </a:p>
          <a:p>
            <a:pPr fontAlgn="auto">
              <a:spcAft>
                <a:spcPts val="0"/>
              </a:spcAft>
              <a:buFont typeface="Arial" pitchFamily="34" charset="0"/>
              <a:buNone/>
              <a:defRPr/>
            </a:pPr>
            <a:r>
              <a:rPr lang="en-US" dirty="0" smtClean="0"/>
              <a:t/>
            </a:r>
            <a:br>
              <a:rPr lang="en-US" dirty="0" smtClean="0"/>
            </a:br>
            <a:r>
              <a:rPr lang="en-US" dirty="0" smtClean="0"/>
              <a:t>There are 50 Federal Agencies.  Each is headed by an administrator </a:t>
            </a:r>
            <a:r>
              <a:rPr lang="en-US" dirty="0"/>
              <a:t>w</a:t>
            </a:r>
            <a:r>
              <a:rPr lang="en-US" dirty="0" smtClean="0"/>
              <a:t>ho is usually </a:t>
            </a:r>
            <a:r>
              <a:rPr lang="en-US" dirty="0"/>
              <a:t>c</a:t>
            </a:r>
            <a:r>
              <a:rPr lang="en-US" dirty="0" smtClean="0"/>
              <a:t>alled a “Director.”</a:t>
            </a:r>
            <a:br>
              <a:rPr lang="en-US" dirty="0" smtClean="0"/>
            </a:br>
            <a:r>
              <a:rPr lang="en-US" dirty="0" smtClean="0"/>
              <a:t>Each Director is nominated by the President and confirmed by the Senate.</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425ACD83-2A5A-48C9-921D-C1D61912D4BB}"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
            </a:r>
            <a:br>
              <a:rPr lang="en-US" dirty="0" smtClean="0"/>
            </a:br>
            <a:endParaRPr lang="en-US" dirty="0" smtClean="0"/>
          </a:p>
          <a:p>
            <a:pPr fontAlgn="auto">
              <a:spcAft>
                <a:spcPts val="0"/>
              </a:spcAft>
              <a:buFont typeface="Arial" pitchFamily="34" charset="0"/>
              <a:buNone/>
              <a:defRPr/>
            </a:pPr>
            <a:r>
              <a:rPr lang="en-US" dirty="0" smtClean="0"/>
              <a:t>Federal Agencies</a:t>
            </a:r>
          </a:p>
          <a:p>
            <a:pPr fontAlgn="auto">
              <a:spcAft>
                <a:spcPts val="0"/>
              </a:spcAft>
              <a:buFont typeface="Arial" pitchFamily="34" charset="0"/>
              <a:buNone/>
              <a:defRPr/>
            </a:pPr>
            <a:r>
              <a:rPr lang="en-US" dirty="0"/>
              <a:t/>
            </a:r>
            <a:br>
              <a:rPr lang="en-US" dirty="0"/>
            </a:br>
            <a:r>
              <a:rPr lang="en-US" dirty="0" smtClean="0"/>
              <a:t>Agencies are sometimes “stand-alone” - meaning that they exist unto themselves, or sometimes they fall under Departments.   For example, the IRS is an agency but it falls under the Department of Treasury.</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E8ECC656-B726-458B-98FF-71016396CD13}"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
            </a:r>
            <a:br>
              <a:rPr lang="en-US" dirty="0" smtClean="0"/>
            </a:b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Federal Agencies</a:t>
            </a:r>
          </a:p>
          <a:p>
            <a:pPr fontAlgn="auto">
              <a:spcAft>
                <a:spcPts val="0"/>
              </a:spcAft>
              <a:buFont typeface="Arial" pitchFamily="34" charset="0"/>
              <a:buNone/>
              <a:defRPr/>
            </a:pPr>
            <a:r>
              <a:rPr lang="en-US" dirty="0"/>
              <a:t/>
            </a:r>
            <a:br>
              <a:rPr lang="en-US" dirty="0"/>
            </a:br>
            <a:r>
              <a:rPr lang="en-US" dirty="0" smtClean="0"/>
              <a:t>The terms “Agency,” “Bureau” and “Administration” are sometimes used interchangeably but mean the same thing.</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AFEFB82E-A601-4EB4-B22A-5CE74F980670}"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
            </a:r>
            <a:br>
              <a:rPr lang="en-US" dirty="0" smtClean="0"/>
            </a:br>
            <a:r>
              <a:rPr lang="en-US" dirty="0" smtClean="0"/>
              <a:t>Partial List of Federal Agencies</a:t>
            </a:r>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r>
              <a:rPr lang="en-US" dirty="0" smtClean="0"/>
              <a:t>1.	Central Intelligence Agency</a:t>
            </a:r>
            <a:br>
              <a:rPr lang="en-US" dirty="0" smtClean="0"/>
            </a:br>
            <a:r>
              <a:rPr lang="en-US" dirty="0" smtClean="0"/>
              <a:t>2.	Environmental Protection Agency</a:t>
            </a:r>
            <a:br>
              <a:rPr lang="en-US" dirty="0" smtClean="0"/>
            </a:br>
            <a:r>
              <a:rPr lang="en-US" dirty="0" smtClean="0"/>
              <a:t>3.	Federal Bureau of Investigation</a:t>
            </a:r>
            <a:br>
              <a:rPr lang="en-US" dirty="0" smtClean="0"/>
            </a:br>
            <a:r>
              <a:rPr lang="en-US" dirty="0" smtClean="0"/>
              <a:t>4.	Bureau of Alcohol, Tobacco &amp; Firearms</a:t>
            </a:r>
            <a:br>
              <a:rPr lang="en-US" dirty="0" smtClean="0"/>
            </a:br>
            <a:r>
              <a:rPr lang="en-US" dirty="0" smtClean="0"/>
              <a:t>5.	Food and Drug Administration</a:t>
            </a:r>
            <a:br>
              <a:rPr lang="en-US" dirty="0" smtClean="0"/>
            </a:br>
            <a:r>
              <a:rPr lang="en-US" dirty="0" smtClean="0"/>
              <a:t>6.	Social Security Administration</a:t>
            </a:r>
            <a:br>
              <a:rPr lang="en-US" dirty="0" smtClean="0"/>
            </a:br>
            <a:r>
              <a:rPr lang="en-US" dirty="0" smtClean="0"/>
              <a:t>7.	Internal Revenue Service</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43BFA23B-572E-4A5D-9BDF-C562FB78C1BB}"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Government Corporations</a:t>
            </a:r>
            <a:br>
              <a:rPr lang="en-US" dirty="0" smtClean="0"/>
            </a:br>
            <a:r>
              <a:rPr lang="en-US" dirty="0" smtClean="0"/>
              <a:t/>
            </a:r>
            <a:br>
              <a:rPr lang="en-US" dirty="0" smtClean="0"/>
            </a:br>
            <a:r>
              <a:rPr lang="en-US" dirty="0" smtClean="0"/>
              <a:t>Governmental organizations that operate more like a business than a traditional governmental department or agency, simply because that’s how Congress created them.  Examples include FDIC and USPS.</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B5475FF3-5B87-46F9-A098-08E739BA7DFA}"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20000"/>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Appointment Process</a:t>
            </a:r>
          </a:p>
          <a:p>
            <a:pPr fontAlgn="auto">
              <a:spcAft>
                <a:spcPts val="0"/>
              </a:spcAft>
              <a:buFont typeface="Arial" pitchFamily="34" charset="0"/>
              <a:buNone/>
              <a:defRPr/>
            </a:pPr>
            <a:endParaRPr lang="en-US" dirty="0"/>
          </a:p>
          <a:p>
            <a:pPr marL="514350" indent="-514350" algn="l" fontAlgn="auto">
              <a:spcAft>
                <a:spcPts val="0"/>
              </a:spcAft>
              <a:buFont typeface="Arial" pitchFamily="34" charset="0"/>
              <a:buAutoNum type="arabicPeriod"/>
              <a:defRPr/>
            </a:pPr>
            <a:r>
              <a:rPr lang="en-US" dirty="0" smtClean="0"/>
              <a:t>The White House Presidential Personnel Office works with the President to select a nominee;</a:t>
            </a:r>
          </a:p>
          <a:p>
            <a:pPr marL="514350" indent="-514350" algn="l" fontAlgn="auto">
              <a:spcAft>
                <a:spcPts val="0"/>
              </a:spcAft>
              <a:buFont typeface="Arial" pitchFamily="34" charset="0"/>
              <a:buAutoNum type="arabicPeriod"/>
              <a:defRPr/>
            </a:pPr>
            <a:r>
              <a:rPr lang="en-US" dirty="0"/>
              <a:t> </a:t>
            </a:r>
            <a:r>
              <a:rPr lang="en-US" dirty="0" smtClean="0"/>
              <a:t>The White House then works internally to clear or disqualify a nominee by conducting a background check on each candidate;</a:t>
            </a:r>
          </a:p>
          <a:p>
            <a:pPr marL="514350" indent="-514350" algn="l" fontAlgn="auto">
              <a:spcAft>
                <a:spcPts val="0"/>
              </a:spcAft>
              <a:buFont typeface="Arial" pitchFamily="34" charset="0"/>
              <a:buAutoNum type="arabicPeriod"/>
              <a:defRPr/>
            </a:pPr>
            <a:r>
              <a:rPr lang="en-US" dirty="0"/>
              <a:t> </a:t>
            </a:r>
            <a:r>
              <a:rPr lang="en-US" dirty="0" smtClean="0"/>
              <a:t>The nomination is then referred to the Senate where it is assigned to a special confirmation committee;</a:t>
            </a:r>
          </a:p>
          <a:p>
            <a:pPr marL="514350" indent="-514350" algn="l" fontAlgn="auto">
              <a:spcAft>
                <a:spcPts val="0"/>
              </a:spcAft>
              <a:buFont typeface="Arial" pitchFamily="34" charset="0"/>
              <a:buAutoNum type="arabicPeriod"/>
              <a:defRPr/>
            </a:pPr>
            <a:r>
              <a:rPr lang="en-US" dirty="0"/>
              <a:t> </a:t>
            </a:r>
            <a:r>
              <a:rPr lang="en-US" dirty="0" smtClean="0"/>
              <a:t>The nomination is then referred to the entire Senate for a confirmation vote.  A simple majority is needed for a nomination to be confirmed.  </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3DB95996-9D9E-4FA3-96CB-F6D801CC8AF0}"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85000" lnSpcReduction="10000"/>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Civil Service System</a:t>
            </a:r>
          </a:p>
          <a:p>
            <a:pPr fontAlgn="auto">
              <a:spcAft>
                <a:spcPts val="0"/>
              </a:spcAft>
              <a:buFont typeface="Arial" pitchFamily="34" charset="0"/>
              <a:buNone/>
              <a:defRPr/>
            </a:pPr>
            <a:endParaRPr lang="en-US" dirty="0"/>
          </a:p>
          <a:p>
            <a:pPr algn="l" fontAlgn="auto">
              <a:spcAft>
                <a:spcPts val="0"/>
              </a:spcAft>
              <a:buFont typeface="Arial" pitchFamily="34" charset="0"/>
              <a:buNone/>
              <a:defRPr/>
            </a:pPr>
            <a:r>
              <a:rPr lang="en-US" dirty="0" smtClean="0"/>
              <a:t>The hiring and promotion process of the federal government is controlled by the Civil Service system, which awards jobs and promotions on a merit-based system as opposed to the former spoils system (rewarding government jobs based on nepotism and cronyism).</a:t>
            </a:r>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r>
              <a:rPr lang="en-US" dirty="0" smtClean="0"/>
              <a:t>The Civil Service system is monitored by the Office of Personnel Management and the Merit Systems Protection Board to ensure that federal employers adhere to the legal requirements of the Civil Service system.</a:t>
            </a:r>
          </a:p>
          <a:p>
            <a:pPr algn="l" fontAlgn="auto">
              <a:spcAft>
                <a:spcPts val="0"/>
              </a:spcAft>
              <a:buFont typeface="Arial" pitchFamily="34" charset="0"/>
              <a:buNone/>
              <a:defRPr/>
            </a:pPr>
            <a:r>
              <a:rPr lang="en-US" dirty="0" smtClean="0"/>
              <a:t>     </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0BC4FB37-AEE8-4680-B80F-7A4C3832FBF9}"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Bureaucracy:  The system of government agencies, made up of non-elected government officials, that exists to serve the interest of the public.</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
            </a:r>
            <a:br>
              <a:rPr lang="en-US" dirty="0" smtClean="0"/>
            </a:br>
            <a:endParaRPr lang="en-US" dirty="0" smtClean="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B8F63868-0015-4055-B6AE-3BEC1397BA99}"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
            </a:r>
            <a:br>
              <a:rPr lang="en-US" dirty="0" smtClean="0"/>
            </a:br>
            <a:r>
              <a:rPr lang="en-US" dirty="0" smtClean="0"/>
              <a:t>Political Activities of Federal Employees</a:t>
            </a:r>
          </a:p>
          <a:p>
            <a:pPr fontAlgn="auto">
              <a:spcAft>
                <a:spcPts val="0"/>
              </a:spcAft>
              <a:buFont typeface="Arial" pitchFamily="34" charset="0"/>
              <a:buNone/>
              <a:defRPr/>
            </a:pPr>
            <a:endParaRPr lang="en-US" dirty="0"/>
          </a:p>
          <a:p>
            <a:pPr algn="l" fontAlgn="auto">
              <a:spcAft>
                <a:spcPts val="0"/>
              </a:spcAft>
              <a:buFont typeface="Arial" pitchFamily="34" charset="0"/>
              <a:buNone/>
              <a:defRPr/>
            </a:pPr>
            <a:r>
              <a:rPr lang="en-US" dirty="0" smtClean="0"/>
              <a:t>There has been a long-standing tradition of limiting what political activities federal employees can engage in so that they don’t become creatures of politicians in office.  </a:t>
            </a:r>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r>
              <a:rPr lang="en-US" dirty="0" smtClean="0"/>
              <a:t>The Hatch Act was passed to regulate the political activities of federal employees, but the Act has evolved over the years.</a:t>
            </a:r>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626AB17A-08D1-46E1-9FEB-C376DA6754FF}"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10000"/>
          </a:bodyPr>
          <a:lstStyle/>
          <a:p>
            <a:pPr fontAlgn="auto">
              <a:spcAft>
                <a:spcPts val="0"/>
              </a:spcAft>
              <a:buFont typeface="Arial" pitchFamily="34" charset="0"/>
              <a:buNone/>
              <a:defRPr/>
            </a:pPr>
            <a:r>
              <a:rPr lang="en-US" dirty="0" smtClean="0"/>
              <a:t/>
            </a:r>
            <a:br>
              <a:rPr lang="en-US" dirty="0" smtClean="0"/>
            </a:br>
            <a:r>
              <a:rPr lang="en-US" dirty="0" smtClean="0"/>
              <a:t>Political Activities of Federal Employees</a:t>
            </a:r>
          </a:p>
          <a:p>
            <a:pPr algn="l" fontAlgn="auto">
              <a:spcAft>
                <a:spcPts val="0"/>
              </a:spcAft>
              <a:buFont typeface="Arial" pitchFamily="34" charset="0"/>
              <a:buNone/>
              <a:defRPr/>
            </a:pPr>
            <a:r>
              <a:rPr lang="en-US" dirty="0" smtClean="0"/>
              <a:t/>
            </a:r>
            <a:br>
              <a:rPr lang="en-US" dirty="0" smtClean="0"/>
            </a:br>
            <a:r>
              <a:rPr lang="en-US" dirty="0" smtClean="0"/>
              <a:t>Federal Employees Can:</a:t>
            </a:r>
            <a:br>
              <a:rPr lang="en-US" dirty="0" smtClean="0"/>
            </a:br>
            <a:endParaRPr lang="en-US" dirty="0" smtClean="0"/>
          </a:p>
          <a:p>
            <a:pPr algn="l" fontAlgn="auto">
              <a:spcAft>
                <a:spcPts val="0"/>
              </a:spcAft>
              <a:buFont typeface="Arial" pitchFamily="34" charset="0"/>
              <a:buNone/>
              <a:defRPr/>
            </a:pPr>
            <a:r>
              <a:rPr lang="en-US" dirty="0" smtClean="0"/>
              <a:t>- Join political parties;</a:t>
            </a:r>
            <a:br>
              <a:rPr lang="en-US" dirty="0" smtClean="0"/>
            </a:br>
            <a:r>
              <a:rPr lang="en-US" dirty="0" smtClean="0"/>
              <a:t>- Register and vote;</a:t>
            </a:r>
            <a:br>
              <a:rPr lang="en-US" dirty="0" smtClean="0"/>
            </a:br>
            <a:r>
              <a:rPr lang="en-US" dirty="0" smtClean="0"/>
              <a:t>- Assist others in voter registration;</a:t>
            </a:r>
            <a:br>
              <a:rPr lang="en-US" dirty="0" smtClean="0"/>
            </a:br>
            <a:r>
              <a:rPr lang="en-US" dirty="0" smtClean="0"/>
              <a:t>- Express opinions about candidates and issues;</a:t>
            </a:r>
          </a:p>
          <a:p>
            <a:pPr algn="l" fontAlgn="auto">
              <a:spcAft>
                <a:spcPts val="0"/>
              </a:spcAft>
              <a:buFontTx/>
              <a:buChar char="-"/>
              <a:defRPr/>
            </a:pPr>
            <a:r>
              <a:rPr lang="en-US" dirty="0" smtClean="0"/>
              <a:t> Contribute money to candidates and groups;</a:t>
            </a:r>
            <a:br>
              <a:rPr lang="en-US" dirty="0" smtClean="0"/>
            </a:br>
            <a:r>
              <a:rPr lang="en-US" dirty="0" smtClean="0"/>
              <a:t>- Attend fund-raisers, rallies and events;</a:t>
            </a:r>
          </a:p>
          <a:p>
            <a:pPr algn="l" fontAlgn="auto">
              <a:spcAft>
                <a:spcPts val="0"/>
              </a:spcAft>
              <a:buFontTx/>
              <a:buChar char="-"/>
              <a:defRPr/>
            </a:pPr>
            <a:r>
              <a:rPr lang="en-US" dirty="0" smtClean="0"/>
              <a:t> Wear political buttons, badges, etc.</a:t>
            </a:r>
            <a:br>
              <a:rPr lang="en-US" dirty="0" smtClean="0"/>
            </a:br>
            <a:r>
              <a:rPr lang="en-US" dirty="0" smtClean="0"/>
              <a:t/>
            </a:r>
            <a:br>
              <a:rPr lang="en-US" dirty="0" smtClean="0"/>
            </a:br>
            <a:endParaRPr lang="en-US" dirty="0" smtClean="0"/>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F6CBE9F9-B6A3-423D-AD99-D554AE2B5753}"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85000" lnSpcReduction="20000"/>
          </a:bodyPr>
          <a:lstStyle/>
          <a:p>
            <a:pPr fontAlgn="auto">
              <a:spcAft>
                <a:spcPts val="0"/>
              </a:spcAft>
              <a:buFont typeface="Arial" pitchFamily="34" charset="0"/>
              <a:buNone/>
              <a:defRPr/>
            </a:pPr>
            <a:r>
              <a:rPr lang="en-US" dirty="0" smtClean="0"/>
              <a:t/>
            </a:r>
            <a:br>
              <a:rPr lang="en-US" dirty="0" smtClean="0"/>
            </a:br>
            <a:endParaRPr lang="en-US" dirty="0" smtClean="0"/>
          </a:p>
          <a:p>
            <a:pPr fontAlgn="auto">
              <a:spcAft>
                <a:spcPts val="0"/>
              </a:spcAft>
              <a:buFont typeface="Arial" pitchFamily="34" charset="0"/>
              <a:buNone/>
              <a:defRPr/>
            </a:pPr>
            <a:r>
              <a:rPr lang="en-US" sz="3300" dirty="0" smtClean="0"/>
              <a:t>Political Activities of Federal Employees</a:t>
            </a:r>
          </a:p>
          <a:p>
            <a:pPr algn="l" fontAlgn="auto">
              <a:spcAft>
                <a:spcPts val="0"/>
              </a:spcAft>
              <a:buFont typeface="Arial" pitchFamily="34" charset="0"/>
              <a:buNone/>
              <a:defRPr/>
            </a:pPr>
            <a:r>
              <a:rPr lang="en-US" sz="3300" dirty="0" smtClean="0"/>
              <a:t/>
            </a:r>
            <a:br>
              <a:rPr lang="en-US" sz="3300" dirty="0" smtClean="0"/>
            </a:br>
            <a:r>
              <a:rPr lang="en-US" sz="3300" dirty="0" smtClean="0"/>
              <a:t>Federal Employees Cannot:</a:t>
            </a:r>
            <a:br>
              <a:rPr lang="en-US" sz="3300" dirty="0" smtClean="0"/>
            </a:br>
            <a:endParaRPr lang="en-US" sz="3300" dirty="0" smtClean="0"/>
          </a:p>
          <a:p>
            <a:pPr algn="l" fontAlgn="auto">
              <a:spcAft>
                <a:spcPts val="0"/>
              </a:spcAft>
              <a:buFontTx/>
              <a:buChar char="-"/>
              <a:defRPr/>
            </a:pPr>
            <a:r>
              <a:rPr lang="en-US" sz="3300" dirty="0" smtClean="0"/>
              <a:t>Run for public office in partisan elections;</a:t>
            </a:r>
          </a:p>
          <a:p>
            <a:pPr algn="l" fontAlgn="auto">
              <a:spcAft>
                <a:spcPts val="0"/>
              </a:spcAft>
              <a:buFontTx/>
              <a:buChar char="-"/>
              <a:defRPr/>
            </a:pPr>
            <a:r>
              <a:rPr lang="en-US" sz="3300" dirty="0" smtClean="0"/>
              <a:t>Use their position to interfere with or influence elections;</a:t>
            </a:r>
          </a:p>
          <a:p>
            <a:pPr algn="l" fontAlgn="auto">
              <a:spcAft>
                <a:spcPts val="0"/>
              </a:spcAft>
              <a:buFontTx/>
              <a:buChar char="-"/>
              <a:defRPr/>
            </a:pPr>
            <a:r>
              <a:rPr lang="en-US" sz="3300" dirty="0" smtClean="0"/>
              <a:t>Collection contributions from subordinate employees;</a:t>
            </a:r>
          </a:p>
          <a:p>
            <a:pPr algn="l" fontAlgn="auto">
              <a:spcAft>
                <a:spcPts val="0"/>
              </a:spcAft>
              <a:buFontTx/>
              <a:buChar char="-"/>
              <a:defRPr/>
            </a:pPr>
            <a:r>
              <a:rPr lang="en-US" sz="3300" dirty="0" smtClean="0"/>
              <a:t>Sell tickets to political events to subordinate   </a:t>
            </a:r>
          </a:p>
          <a:p>
            <a:pPr algn="l" fontAlgn="auto">
              <a:spcAft>
                <a:spcPts val="0"/>
              </a:spcAft>
              <a:buFont typeface="Arial" pitchFamily="34" charset="0"/>
              <a:buNone/>
              <a:defRPr/>
            </a:pPr>
            <a:r>
              <a:rPr lang="en-US" sz="3300" dirty="0" smtClean="0"/>
              <a:t>  employees;</a:t>
            </a:r>
          </a:p>
          <a:p>
            <a:pPr algn="l" fontAlgn="auto">
              <a:spcAft>
                <a:spcPts val="0"/>
              </a:spcAft>
              <a:buFontTx/>
              <a:buChar char="-"/>
              <a:defRPr/>
            </a:pPr>
            <a:r>
              <a:rPr lang="en-US" sz="3300" dirty="0" smtClean="0"/>
              <a:t>Solicit funds from a business that deals with the </a:t>
            </a:r>
          </a:p>
          <a:p>
            <a:pPr algn="l" fontAlgn="auto">
              <a:spcAft>
                <a:spcPts val="0"/>
              </a:spcAft>
              <a:buFont typeface="Arial" pitchFamily="34" charset="0"/>
              <a:buNone/>
              <a:defRPr/>
            </a:pPr>
            <a:r>
              <a:rPr lang="en-US" sz="3300" dirty="0" smtClean="0"/>
              <a:t>  agency.</a:t>
            </a:r>
            <a:br>
              <a:rPr lang="en-US" sz="3300" dirty="0" smtClean="0"/>
            </a:br>
            <a:r>
              <a:rPr lang="en-US" dirty="0" smtClean="0"/>
              <a:t/>
            </a:r>
            <a:br>
              <a:rPr lang="en-US" dirty="0" smtClean="0"/>
            </a:br>
            <a:endParaRPr lang="en-US" dirty="0" smtClean="0"/>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0FC9C106-7EA2-4A1E-B983-C4709D357432}"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sz="3300" dirty="0" smtClean="0"/>
              <a:t/>
            </a:r>
            <a:br>
              <a:rPr lang="en-US" sz="3300" dirty="0" smtClean="0"/>
            </a:br>
            <a:r>
              <a:rPr lang="en-US" sz="3300" dirty="0" smtClean="0"/>
              <a:t>A Note on Union Activities of Federal Employees</a:t>
            </a:r>
          </a:p>
          <a:p>
            <a:pPr algn="l" fontAlgn="auto">
              <a:spcAft>
                <a:spcPts val="0"/>
              </a:spcAft>
              <a:buFont typeface="Arial" pitchFamily="34" charset="0"/>
              <a:buNone/>
              <a:defRPr/>
            </a:pPr>
            <a:r>
              <a:rPr lang="en-US" dirty="0" smtClean="0"/>
              <a:t/>
            </a:r>
            <a:br>
              <a:rPr lang="en-US" dirty="0" smtClean="0"/>
            </a:br>
            <a:r>
              <a:rPr lang="en-US" dirty="0" smtClean="0"/>
              <a:t>Federal employees are free to join unions that support their causes (such as policy development).   However, unlike in the private sector, federal employees cannot legally go on strike and they cannot collectively bargain for higher wages.  That’s because their salaries are paid for by taxpayer money, and that is very different from employees in the private sector whose salaries are paid from a company’s private funds.</a:t>
            </a:r>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endParaRPr lang="en-US" dirty="0" smtClean="0"/>
          </a:p>
          <a:p>
            <a:pPr algn="l" fontAlgn="auto">
              <a:spcAft>
                <a:spcPts val="0"/>
              </a:spcAft>
              <a:buFont typeface="Arial" pitchFamily="34" charset="0"/>
              <a:buNone/>
              <a:defRPr/>
            </a:pPr>
            <a:endParaRPr lang="en-US" dirty="0"/>
          </a:p>
          <a:p>
            <a:pPr algn="l"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F99072DD-00CC-414F-96C6-37BD945B62D4}"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Agency Rules and Regulations</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Every agency (as well as every department and commission) is created the same way:  a bill is passed and signed into law which creates the agency, department, or commission.  The purpose and authority of the new entity depends on what powers Congress and the President gave to it.</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11D0C5A2-3CEA-4A2C-BDD1-8AE022670E55}"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Enabling Act</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Every agency / department / commission has an enabling act (aka an enabling statute) that tells it how much authority it has.  Nearly every governmental organization has the power to create rules and regulations which carry the force and effect of statutory law.</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3DAB527A-DD8D-49A3-8959-9E6564504B33}"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85000" lnSpcReduction="20000"/>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Rules and Regulations</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Agencies create their own rules and regulations for purposes of helping it carry out their powers and duties.  For example, the EPA can create a new rule on air pollution, the IRS can create new rules or regulations on the payment of taxes, the FDA can create a new regulation on the production or distribution of dairy products, etc.</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Agencies can only create rules or regulations that further the power and purpose that Congress gave to the agency.  Example:  In </a:t>
            </a:r>
            <a:r>
              <a:rPr lang="en-US" i="1" dirty="0" smtClean="0"/>
              <a:t>FDA v. Brown and Williamson </a:t>
            </a:r>
            <a:r>
              <a:rPr lang="en-US" dirty="0" smtClean="0"/>
              <a:t>(2000) the Supreme Court ruled that Congress never gave the FDA power to regulate tobacco, and struck down a regulation that the FDA had issued on tobacco products.</a:t>
            </a:r>
          </a:p>
          <a:p>
            <a:pPr fontAlgn="auto">
              <a:spcAft>
                <a:spcPts val="0"/>
              </a:spcAft>
              <a:buFont typeface="Arial" pitchFamily="34" charset="0"/>
              <a:buNone/>
              <a:defRPr/>
            </a:pPr>
            <a:r>
              <a:rPr lang="en-US" dirty="0" smtClean="0"/>
              <a:t> </a:t>
            </a:r>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846279B5-A9B2-4B87-98D9-41BC5013C9A7}"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Agencies / departments / commissions can promulgate new rules and regulations in a number of different ways.  The most common are formal rule making and informal rule making.</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E1260419-BBD8-4D99-A641-DB6080F18A63}"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Informal Rule Making</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agency prints notice in the Federal Register that it plans to adopt a new rule or modify / abolish an existing rule.  The public then has an opportunity to provide feedback to the agency either supporting or objecting the proposal.  This is called the “notice and comment” period.  After the notice and comment period closes the agency will consider the public’s response and decide whether to adopt or abandon the proposed rule.</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1965D187-97BB-4B1B-B3EB-C2E4496F1804}"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
            </a:r>
            <a:br>
              <a:rPr lang="en-US" dirty="0" smtClean="0"/>
            </a:br>
            <a:endParaRPr lang="en-US" dirty="0" smtClean="0"/>
          </a:p>
          <a:p>
            <a:pPr fontAlgn="auto">
              <a:spcAft>
                <a:spcPts val="0"/>
              </a:spcAft>
              <a:buFont typeface="Arial" pitchFamily="34" charset="0"/>
              <a:buNone/>
              <a:defRPr/>
            </a:pPr>
            <a:r>
              <a:rPr lang="en-US" dirty="0" smtClean="0"/>
              <a:t>Formal Rule Making</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Formal rulemaking begins the same way that informal rulemaking begins:  The agency prints notice in the Federal Register that it plans to adopt a new rule or modify / abolish an existing rule. </a:t>
            </a: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295490C4-CD74-496E-8C7C-B36FF16D9F34}"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 Argument For Government Agencies</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F9BD5ACE-92C4-4C15-92E3-C1D10DCC2B0D}"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Formal Rule Making</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During formal rulemaking the agency / department / commission holds a public hearing where people (usually expert witnesses) testify about the proposed new rule and how it will impact the agency and the public.  Formal rulemaking only occurs when the enabling statute allows for it.  Otherwise an agency cannot engage in formal rulemaking.  Formal rulemaking is less common than informal rulemaking. </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DFEC47A1-EF7C-48D9-B48B-871D581F9736}"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Once a new rule or regulation is created, or an existing rule is modified, it is published in the Code of Federal Regulations.</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BA87D990-58B8-4145-A519-E3B92BD05F5A}"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For obvious reasons not all agencies publish their rules or proposed rules.  The intelligence agencies and the Department of Defense sometimes keep these maters secret for purposes of protecting the interests of national security.</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7A55DD50-67CA-4533-8BEE-7766AE703C71}"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Control of Agencies</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Every branch of the federal government has some sort of control over federal agencies, which serves as a system of checks and balances.</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112CBE18-B7DD-45FE-A4E9-82A446EFBED0}"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20000"/>
          </a:bodyPr>
          <a:lstStyle/>
          <a:p>
            <a:pPr fontAlgn="auto">
              <a:spcAft>
                <a:spcPts val="0"/>
              </a:spcAft>
              <a:buFont typeface="Arial" pitchFamily="34" charset="0"/>
              <a:buNone/>
              <a:defRPr/>
            </a:pPr>
            <a:r>
              <a:rPr lang="en-US" dirty="0" smtClean="0"/>
              <a:t/>
            </a:r>
            <a:br>
              <a:rPr lang="en-US" dirty="0" smtClean="0"/>
            </a:br>
            <a:r>
              <a:rPr lang="en-US" dirty="0" smtClean="0"/>
              <a:t>Control of Agencies</a:t>
            </a:r>
          </a:p>
          <a:p>
            <a:pPr fontAlgn="auto">
              <a:spcAft>
                <a:spcPts val="0"/>
              </a:spcAft>
              <a:buFont typeface="Arial" pitchFamily="34" charset="0"/>
              <a:buNone/>
              <a:defRPr/>
            </a:pPr>
            <a:r>
              <a:rPr lang="en-US" dirty="0" smtClean="0"/>
              <a:t/>
            </a:r>
            <a:br>
              <a:rPr lang="en-US" dirty="0" smtClean="0"/>
            </a:br>
            <a:r>
              <a:rPr lang="en-US" dirty="0" smtClean="0"/>
              <a:t>The President nominates heads of agencies, departments, and commissions.  If he has the authority he can reorganize an agency’s managerial structure.  The President and the Office of Management and Budget put together a federal budget every year and submits it to Congress.  The budget can include increases or decreases in the funding an agency, department, or commission receives.  The President can also fire heads of executive agencies (such as the Department of Defense) and they don’t have to be removed by impeachment, even though the Senate must have approved their appointment in the first place.</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95013E83-3819-4C70-B07E-3A270B59199A}"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a:normAutofit/>
          </a:bodyPr>
          <a:lstStyle/>
          <a:p>
            <a:r>
              <a:rPr lang="en-US" smtClean="0">
                <a:solidFill>
                  <a:srgbClr val="FFFFFF"/>
                </a:solidFill>
              </a:rPr>
              <a:t/>
            </a:r>
            <a:br>
              <a:rPr lang="en-US" smtClean="0">
                <a:solidFill>
                  <a:srgbClr val="FFFFFF"/>
                </a:solidFill>
              </a:rPr>
            </a:br>
            <a:r>
              <a:rPr lang="en-US" sz="2800" smtClean="0">
                <a:solidFill>
                  <a:srgbClr val="FFFFFF"/>
                </a:solidFill>
              </a:rPr>
              <a:t>Control of Agencies</a:t>
            </a:r>
          </a:p>
          <a:p>
            <a:r>
              <a:rPr lang="en-US" sz="2800" smtClean="0">
                <a:solidFill>
                  <a:srgbClr val="FFFFFF"/>
                </a:solidFill>
              </a:rPr>
              <a:t/>
            </a:r>
            <a:br>
              <a:rPr lang="en-US" sz="2800" smtClean="0">
                <a:solidFill>
                  <a:srgbClr val="FFFFFF"/>
                </a:solidFill>
              </a:rPr>
            </a:br>
            <a:r>
              <a:rPr lang="en-US" sz="2800" smtClean="0">
                <a:solidFill>
                  <a:srgbClr val="FFFFFF"/>
                </a:solidFill>
              </a:rPr>
              <a:t>Congress can exercise control over federal agencies by confirming appointments, impeaching agency heads, controlling the budget (i.e., they can modify the budget that the President submits to them).  They can also exercise Congressional oversight and call investigatory hearings, wherein they subpoena agency officials to testify.  Congress can even set a timeframe for when an agency dissolves (by inserting a sunset provision into the enabling statute).</a:t>
            </a:r>
          </a:p>
          <a:p>
            <a:endParaRPr lang="en-US" sz="2800" smtClean="0">
              <a:solidFill>
                <a:srgbClr val="FFFFFF"/>
              </a:solidFill>
            </a:endParaRPr>
          </a:p>
          <a:p>
            <a:endParaRPr lang="en-US" smtClean="0">
              <a:solidFill>
                <a:srgbClr val="FFFFFF"/>
              </a:solidFill>
            </a:endParaRPr>
          </a:p>
        </p:txBody>
      </p:sp>
      <p:sp>
        <p:nvSpPr>
          <p:cNvPr id="4" name="Slide Number Placeholder 3"/>
          <p:cNvSpPr>
            <a:spLocks noGrp="1"/>
          </p:cNvSpPr>
          <p:nvPr>
            <p:ph type="sldNum" sz="quarter" idx="12"/>
          </p:nvPr>
        </p:nvSpPr>
        <p:spPr/>
        <p:txBody>
          <a:bodyPr/>
          <a:lstStyle/>
          <a:p>
            <a:pPr>
              <a:defRPr/>
            </a:pPr>
            <a:fld id="{0C617978-165E-4324-9E3F-664E66CDFB04}"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Control of Agencies</a:t>
            </a:r>
          </a:p>
          <a:p>
            <a:pPr fontAlgn="auto">
              <a:spcAft>
                <a:spcPts val="0"/>
              </a:spcAft>
              <a:buFont typeface="Arial" pitchFamily="34" charset="0"/>
              <a:buNone/>
              <a:defRPr/>
            </a:pPr>
            <a:r>
              <a:rPr lang="en-US" dirty="0" smtClean="0"/>
              <a:t/>
            </a:r>
            <a:br>
              <a:rPr lang="en-US" dirty="0" smtClean="0"/>
            </a:br>
            <a:r>
              <a:rPr lang="en-US" dirty="0" smtClean="0"/>
              <a:t>The Federal courts can also exercise control over Federal agencies.  They can review agency actions, or rules and regulations, and strike them down if they exceed the authority of the agency or violate federal law or the Constitution.  In other words, the courts can exercise judicial review over federal agencies (including the Department of Defense!)</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p:txBody>
      </p:sp>
      <p:sp>
        <p:nvSpPr>
          <p:cNvPr id="4" name="Slide Number Placeholder 3"/>
          <p:cNvSpPr>
            <a:spLocks noGrp="1"/>
          </p:cNvSpPr>
          <p:nvPr>
            <p:ph type="sldNum" sz="quarter" idx="12"/>
          </p:nvPr>
        </p:nvSpPr>
        <p:spPr/>
        <p:txBody>
          <a:bodyPr/>
          <a:lstStyle/>
          <a:p>
            <a:pPr>
              <a:defRPr/>
            </a:pPr>
            <a:fld id="{8C17301C-2B76-4B95-953B-38056E832DE4}"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
            </a:r>
            <a:br>
              <a:rPr lang="en-US" dirty="0" smtClean="0"/>
            </a:br>
            <a:r>
              <a:rPr lang="en-US" dirty="0" smtClean="0"/>
              <a:t>The </a:t>
            </a:r>
            <a:r>
              <a:rPr lang="en-US" dirty="0" smtClean="0"/>
              <a:t>End.</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50913C06-D2E8-414F-911B-D1078F33B8DE}" type="slidenum">
              <a:rPr lang="en-US"/>
              <a:pPr>
                <a:defRPr/>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
            </a:r>
            <a:br>
              <a:rPr lang="en-US" dirty="0" smtClean="0"/>
            </a:br>
            <a:r>
              <a:rPr lang="en-US" dirty="0" smtClean="0"/>
              <a:t>Agencies Provide a Means for:</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System of interstate highways</a:t>
            </a:r>
          </a:p>
          <a:p>
            <a:pPr fontAlgn="auto">
              <a:spcAft>
                <a:spcPts val="0"/>
              </a:spcAft>
              <a:buFont typeface="Arial" pitchFamily="34" charset="0"/>
              <a:buNone/>
              <a:defRPr/>
            </a:pPr>
            <a:r>
              <a:rPr lang="en-US" dirty="0" smtClean="0"/>
              <a:t>Food and drug inspections</a:t>
            </a:r>
          </a:p>
          <a:p>
            <a:pPr fontAlgn="auto">
              <a:spcAft>
                <a:spcPts val="0"/>
              </a:spcAft>
              <a:buFont typeface="Arial" pitchFamily="34" charset="0"/>
              <a:buNone/>
              <a:defRPr/>
            </a:pPr>
            <a:r>
              <a:rPr lang="en-US" dirty="0" smtClean="0"/>
              <a:t>Consumer protection</a:t>
            </a:r>
          </a:p>
          <a:p>
            <a:pPr fontAlgn="auto">
              <a:spcAft>
                <a:spcPts val="0"/>
              </a:spcAft>
              <a:buFont typeface="Arial" pitchFamily="34" charset="0"/>
              <a:buNone/>
              <a:defRPr/>
            </a:pPr>
            <a:r>
              <a:rPr lang="en-US" dirty="0" smtClean="0"/>
              <a:t>Occupational / worker safety</a:t>
            </a:r>
          </a:p>
          <a:p>
            <a:pPr fontAlgn="auto">
              <a:spcAft>
                <a:spcPts val="0"/>
              </a:spcAft>
              <a:buFont typeface="Arial" pitchFamily="34" charset="0"/>
              <a:buNone/>
              <a:defRPr/>
            </a:pPr>
            <a:r>
              <a:rPr lang="en-US" dirty="0" smtClean="0"/>
              <a:t>Disease surveillance and control</a:t>
            </a:r>
          </a:p>
          <a:p>
            <a:pPr fontAlgn="auto">
              <a:spcAft>
                <a:spcPts val="0"/>
              </a:spcAft>
              <a:buFont typeface="Arial" pitchFamily="34" charset="0"/>
              <a:buNone/>
              <a:defRPr/>
            </a:pPr>
            <a:r>
              <a:rPr lang="en-US" dirty="0" smtClean="0"/>
              <a:t>Organized and well-equipment military</a:t>
            </a:r>
          </a:p>
          <a:p>
            <a:pPr fontAlgn="auto">
              <a:spcAft>
                <a:spcPts val="0"/>
              </a:spcAft>
              <a:buFont typeface="Arial" pitchFamily="34" charset="0"/>
              <a:buNone/>
              <a:defRPr/>
            </a:pPr>
            <a:r>
              <a:rPr lang="en-US" dirty="0" smtClean="0"/>
              <a:t>International intelligence </a:t>
            </a: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39171EE9-23B9-4D89-B3A7-95E61EDD195F}"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
            </a:r>
            <a:br>
              <a:rPr lang="en-US" dirty="0" smtClean="0"/>
            </a:br>
            <a:endParaRPr lang="en-US" dirty="0"/>
          </a:p>
          <a:p>
            <a:pPr fontAlgn="auto">
              <a:spcAft>
                <a:spcPts val="0"/>
              </a:spcAft>
              <a:buFont typeface="Arial" pitchFamily="34" charset="0"/>
              <a:buNone/>
              <a:defRPr/>
            </a:pPr>
            <a:r>
              <a:rPr lang="en-US" dirty="0" smtClean="0"/>
              <a:t>The Federal System of Bureaucracy can be Divided into 4 Basic Groupings:</a:t>
            </a:r>
          </a:p>
          <a:p>
            <a:pPr fontAlgn="auto">
              <a:spcAft>
                <a:spcPts val="0"/>
              </a:spcAft>
              <a:buFont typeface="Arial" pitchFamily="34" charset="0"/>
              <a:buNone/>
              <a:defRPr/>
            </a:pPr>
            <a:endParaRPr lang="en-US" dirty="0" smtClean="0"/>
          </a:p>
          <a:p>
            <a:pPr algn="l" fontAlgn="auto">
              <a:spcAft>
                <a:spcPts val="0"/>
              </a:spcAft>
              <a:buFont typeface="Arial" pitchFamily="34" charset="0"/>
              <a:buNone/>
              <a:defRPr/>
            </a:pPr>
            <a:r>
              <a:rPr lang="en-US" dirty="0" smtClean="0"/>
              <a:t>	(1) 	Departments</a:t>
            </a:r>
            <a:br>
              <a:rPr lang="en-US" dirty="0" smtClean="0"/>
            </a:br>
            <a:r>
              <a:rPr lang="en-US" dirty="0" smtClean="0"/>
              <a:t>	(2)  	Regulatory Commissions</a:t>
            </a:r>
            <a:br>
              <a:rPr lang="en-US" dirty="0" smtClean="0"/>
            </a:br>
            <a:r>
              <a:rPr lang="en-US" dirty="0" smtClean="0"/>
              <a:t>	(3)	Agencies</a:t>
            </a:r>
            <a:br>
              <a:rPr lang="en-US" dirty="0" smtClean="0"/>
            </a:br>
            <a:r>
              <a:rPr lang="en-US" dirty="0" smtClean="0"/>
              <a:t>	(4)  	Government Corporations</a:t>
            </a:r>
            <a:endParaRPr lang="en-US" dirty="0"/>
          </a:p>
        </p:txBody>
      </p:sp>
      <p:sp>
        <p:nvSpPr>
          <p:cNvPr id="4" name="Slide Number Placeholder 3"/>
          <p:cNvSpPr>
            <a:spLocks noGrp="1"/>
          </p:cNvSpPr>
          <p:nvPr>
            <p:ph type="sldNum" sz="quarter" idx="12"/>
          </p:nvPr>
        </p:nvSpPr>
        <p:spPr/>
        <p:txBody>
          <a:bodyPr/>
          <a:lstStyle/>
          <a:p>
            <a:pPr>
              <a:defRPr/>
            </a:pPr>
            <a:fld id="{E19F74FB-0A24-4EDC-AF20-DA83C42CA722}"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Departments</a:t>
            </a:r>
            <a:br>
              <a:rPr lang="en-US" dirty="0" smtClean="0"/>
            </a:br>
            <a:r>
              <a:rPr lang="en-US" dirty="0" smtClean="0"/>
              <a:t/>
            </a:r>
            <a:br>
              <a:rPr lang="en-US" dirty="0" smtClean="0"/>
            </a:br>
            <a:r>
              <a:rPr lang="en-US" dirty="0" smtClean="0"/>
              <a:t>Departments are the largest organizations in the federal government.  There are 15 federal departments.  Departments exist for various purposes and sometimes encompass other agencies.</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D7374AD7-953A-4687-AA14-5A787D8A54A5}"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algn="l" fontAlgn="auto">
              <a:spcAft>
                <a:spcPts val="0"/>
              </a:spcAft>
              <a:buFont typeface="Arial" pitchFamily="34" charset="0"/>
              <a:buNone/>
              <a:defRPr/>
            </a:pPr>
            <a:r>
              <a:rPr lang="en-US" dirty="0" smtClean="0"/>
              <a:t>                    The 15 Federal Departments</a:t>
            </a:r>
            <a:br>
              <a:rPr lang="en-US" dirty="0" smtClean="0"/>
            </a:br>
            <a:r>
              <a:rPr lang="en-US" dirty="0" smtClean="0"/>
              <a:t/>
            </a:r>
            <a:br>
              <a:rPr lang="en-US" dirty="0" smtClean="0"/>
            </a:br>
            <a:r>
              <a:rPr lang="en-US" dirty="0" smtClean="0"/>
              <a:t>1.  Treasury		           9.   Interior</a:t>
            </a:r>
            <a:br>
              <a:rPr lang="en-US" dirty="0" smtClean="0"/>
            </a:br>
            <a:r>
              <a:rPr lang="en-US" dirty="0" smtClean="0"/>
              <a:t>2.  Veterans Affairs	         10.   Homeland Security</a:t>
            </a:r>
            <a:br>
              <a:rPr lang="en-US" dirty="0" smtClean="0"/>
            </a:br>
            <a:r>
              <a:rPr lang="en-US" dirty="0" smtClean="0"/>
              <a:t>3.  Labor			         11.   Housing Urban Dev</a:t>
            </a:r>
            <a:br>
              <a:rPr lang="en-US" dirty="0" smtClean="0"/>
            </a:br>
            <a:r>
              <a:rPr lang="en-US" dirty="0" smtClean="0"/>
              <a:t>4.  Agriculture		         12.   Justice</a:t>
            </a:r>
            <a:br>
              <a:rPr lang="en-US" dirty="0" smtClean="0"/>
            </a:br>
            <a:r>
              <a:rPr lang="en-US" dirty="0" smtClean="0"/>
              <a:t>5.  Energy			         13.   Defense</a:t>
            </a:r>
            <a:br>
              <a:rPr lang="en-US" dirty="0" smtClean="0"/>
            </a:br>
            <a:r>
              <a:rPr lang="en-US" dirty="0" smtClean="0"/>
              <a:t>6.  Transportation  	         14.   State</a:t>
            </a:r>
            <a:br>
              <a:rPr lang="en-US" dirty="0" smtClean="0"/>
            </a:br>
            <a:r>
              <a:rPr lang="en-US" dirty="0" smtClean="0"/>
              <a:t>7.  Education		         15.   Commerce</a:t>
            </a:r>
            <a:br>
              <a:rPr lang="en-US" dirty="0" smtClean="0"/>
            </a:br>
            <a:r>
              <a:rPr lang="en-US" dirty="0" smtClean="0"/>
              <a:t>8.  Health and Human </a:t>
            </a:r>
            <a:r>
              <a:rPr lang="en-US" dirty="0" err="1" smtClean="0"/>
              <a:t>Svcs</a:t>
            </a:r>
            <a:endParaRPr lang="en-US" dirty="0" smtClean="0"/>
          </a:p>
        </p:txBody>
      </p:sp>
      <p:sp>
        <p:nvSpPr>
          <p:cNvPr id="4" name="Slide Number Placeholder 3"/>
          <p:cNvSpPr>
            <a:spLocks noGrp="1"/>
          </p:cNvSpPr>
          <p:nvPr>
            <p:ph type="sldNum" sz="quarter" idx="12"/>
          </p:nvPr>
        </p:nvSpPr>
        <p:spPr/>
        <p:txBody>
          <a:bodyPr/>
          <a:lstStyle/>
          <a:p>
            <a:pPr>
              <a:defRPr/>
            </a:pPr>
            <a:fld id="{8D646287-684F-4306-B330-D7C38C95CAC1}"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10000"/>
          </a:bodyPr>
          <a:lstStyle/>
          <a:p>
            <a:pPr fontAlgn="auto">
              <a:spcAft>
                <a:spcPts val="0"/>
              </a:spcAft>
              <a:buFont typeface="Arial" pitchFamily="34" charset="0"/>
              <a:buNone/>
              <a:defRPr/>
            </a:pPr>
            <a:r>
              <a:rPr lang="en-US" dirty="0" smtClean="0"/>
              <a:t/>
            </a:r>
            <a:br>
              <a:rPr lang="en-US" dirty="0" smtClean="0"/>
            </a:br>
            <a:r>
              <a:rPr lang="en-US" dirty="0" smtClean="0"/>
              <a:t>Almost every Department is headed by a Secretary who is nominated by the President and confirmed by the Senate.  </a:t>
            </a:r>
          </a:p>
          <a:p>
            <a:pPr fontAlgn="auto">
              <a:spcAft>
                <a:spcPts val="0"/>
              </a:spcAft>
              <a:buFont typeface="Arial" pitchFamily="34" charset="0"/>
              <a:buNone/>
              <a:defRPr/>
            </a:pPr>
            <a:r>
              <a:rPr lang="en-US" dirty="0"/>
              <a:t/>
            </a:r>
            <a:br>
              <a:rPr lang="en-US" dirty="0"/>
            </a:br>
            <a:r>
              <a:rPr lang="en-US" dirty="0" smtClean="0"/>
              <a:t>Exception:  The Department of Justice is headed by the U.S. Attorney General (not a Secretary) who is also nominated by the President and confirmed by the Senate.   The Attorney General oversees all U.S. Attorneys (i.e., attorneys that work for the Justice Department).</a:t>
            </a:r>
          </a:p>
          <a:p>
            <a:pPr fontAlgn="auto">
              <a:spcAft>
                <a:spcPts val="0"/>
              </a:spcAft>
              <a:buFont typeface="Arial" pitchFamily="34" charset="0"/>
              <a:buNone/>
              <a:defRPr/>
            </a:pPr>
            <a:r>
              <a:rPr lang="en-US" dirty="0"/>
              <a:t/>
            </a:r>
            <a:br>
              <a:rPr lang="en-US" dirty="0"/>
            </a:br>
            <a:r>
              <a:rPr lang="en-US" dirty="0" smtClean="0"/>
              <a:t>So there are 14 Department Secretaries and 1 Attorney General that head up the 15 Federal Departments.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99F26817-4F21-4BAA-AC35-E00EB069D07A}"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20000"/>
          </a:bodyPr>
          <a:lstStyle/>
          <a:p>
            <a:pPr fontAlgn="auto">
              <a:spcAft>
                <a:spcPts val="0"/>
              </a:spcAft>
              <a:buFont typeface="Arial" pitchFamily="34" charset="0"/>
              <a:buNone/>
              <a:defRPr/>
            </a:pPr>
            <a:r>
              <a:rPr lang="en-US" dirty="0" smtClean="0"/>
              <a:t/>
            </a:r>
            <a:br>
              <a:rPr lang="en-US" dirty="0" smtClean="0"/>
            </a:b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a:t/>
            </a:r>
            <a:br>
              <a:rPr lang="en-US" dirty="0"/>
            </a:br>
            <a:r>
              <a:rPr lang="en-US" dirty="0" smtClean="0"/>
              <a:t>How are department secretaries removed? </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Secretaries can be fired by the President or impeached and removed from office by Congress.  Usually all secretaries resign shortly after the inauguration of a new President.</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a:t/>
            </a:r>
            <a:br>
              <a:rPr lang="en-US" dirty="0"/>
            </a:b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A699AA60-1C36-4A82-BEAC-F0AF69321133}" type="slidenum">
              <a:rPr lang="en-US"/>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824</Words>
  <Application>Microsoft Office PowerPoint</Application>
  <PresentationFormat>On-screen Show (4:3)</PresentationFormat>
  <Paragraphs>247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Company>WVOT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Amos</dc:creator>
  <cp:lastModifiedBy>My Computer</cp:lastModifiedBy>
  <cp:revision>64</cp:revision>
  <dcterms:created xsi:type="dcterms:W3CDTF">2010-11-13T16:16:40Z</dcterms:created>
  <dcterms:modified xsi:type="dcterms:W3CDTF">2011-08-15T18:12:32Z</dcterms:modified>
</cp:coreProperties>
</file>