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1" r:id="rId2"/>
    <p:sldId id="349" r:id="rId3"/>
    <p:sldId id="303" r:id="rId4"/>
    <p:sldId id="304" r:id="rId5"/>
    <p:sldId id="305" r:id="rId6"/>
    <p:sldId id="306" r:id="rId7"/>
    <p:sldId id="307" r:id="rId8"/>
    <p:sldId id="308" r:id="rId9"/>
    <p:sldId id="309" r:id="rId10"/>
    <p:sldId id="310" r:id="rId11"/>
    <p:sldId id="311" r:id="rId12"/>
    <p:sldId id="312" r:id="rId13"/>
    <p:sldId id="341" r:id="rId14"/>
    <p:sldId id="313" r:id="rId15"/>
    <p:sldId id="314" r:id="rId16"/>
    <p:sldId id="315" r:id="rId17"/>
    <p:sldId id="348" r:id="rId18"/>
    <p:sldId id="342" r:id="rId19"/>
    <p:sldId id="343" r:id="rId20"/>
    <p:sldId id="344" r:id="rId21"/>
    <p:sldId id="345" r:id="rId22"/>
    <p:sldId id="346" r:id="rId23"/>
    <p:sldId id="347" r:id="rId24"/>
    <p:sldId id="317" r:id="rId25"/>
    <p:sldId id="318" r:id="rId26"/>
    <p:sldId id="319" r:id="rId27"/>
    <p:sldId id="320" r:id="rId28"/>
    <p:sldId id="321" r:id="rId29"/>
    <p:sldId id="32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42" autoAdjust="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D2CE0CA-D669-40EF-BF14-5E44E5DC3383}" type="datetimeFigureOut">
              <a:rPr lang="en-US"/>
              <a:pPr>
                <a:defRPr/>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186AA26-AB05-448F-B493-4A41028A20A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D1971DE-4F92-4463-90D9-3D51E44A49A7}"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62B16-0FD0-4CD3-AB13-447ED19A60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E8E7C8-9E35-44CE-BC69-5137CCE8363A}"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6A2B6D-61FD-41B2-987F-904201BB0D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AEE074-BE33-4410-A5FA-4CAC8D2823C9}"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21B38E-8565-492C-B7F7-0D237AF342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2C3B82-C9D4-4AE6-B33F-CB28BFD9E06E}"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5FC62C-32E1-4428-9150-407863F1FA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E9F4A66-2E69-4DCD-8012-9CB221626501}" type="datetime1">
              <a:rPr lang="en-US"/>
              <a:pPr>
                <a:defRPr/>
              </a:pPr>
              <a:t>8/15/2011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27A66-C87D-4778-A3CC-985F2F70DB5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DEA8139-55EF-4054-BA77-ED50BA5049DB}" type="datetime1">
              <a:rPr lang="en-US"/>
              <a:pPr>
                <a:defRPr/>
              </a:pPr>
              <a:t>8/15/2011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750F10-0522-494A-A2A4-BA30B90CE11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3D6F798-BD4C-458E-B82A-8E79D5EC917E}" type="datetime1">
              <a:rPr lang="en-US"/>
              <a:pPr>
                <a:defRPr/>
              </a:pPr>
              <a:t>8/15/2011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B86657B-69C4-4D97-955A-FD8B38E53C9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2B8CC66-A4B9-4696-9453-F3514AD7223A}" type="datetime1">
              <a:rPr lang="en-US"/>
              <a:pPr>
                <a:defRPr/>
              </a:pPr>
              <a:t>8/15/2011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6E5CEF-2C01-436C-87F9-FF7F0F4517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D77833-4D2A-4F14-8AC0-48A26368A97E}" type="datetime1">
              <a:rPr lang="en-US"/>
              <a:pPr>
                <a:defRPr/>
              </a:pPr>
              <a:t>8/15/2011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28984F2-5DED-42BA-8286-D0DABAC9AFA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4C60E5-9AD4-40FE-BC87-44968BD0611C}" type="datetime1">
              <a:rPr lang="en-US"/>
              <a:pPr>
                <a:defRPr/>
              </a:pPr>
              <a:t>8/15/2011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EE78FE-C9C8-4326-9482-DCD145B339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AE032A1-0606-46D2-98CA-D8F1F703DFB0}" type="datetime1">
              <a:rPr lang="en-US"/>
              <a:pPr>
                <a:defRPr/>
              </a:pPr>
              <a:t>8/15/2011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6E23A2-5265-4EE3-A2C6-8BBE902848C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10EE8EF-31C2-48B1-A6B6-B047F38DEA23}" type="datetime1">
              <a:rPr lang="en-US"/>
              <a:pPr>
                <a:defRPr/>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2CD5DAE9-2D74-433E-BFD4-B1B5C1D34FC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defRPr/>
            </a:pPr>
            <a:r>
              <a:rPr lang="en-US" dirty="0" smtClean="0"/>
              <a:t/>
            </a:r>
            <a:br>
              <a:rPr lang="en-US" dirty="0" smtClean="0"/>
            </a:br>
            <a:r>
              <a:rPr lang="en-US" dirty="0" smtClean="0"/>
              <a:t>Chapter 14</a:t>
            </a:r>
          </a:p>
          <a:p>
            <a:pPr fontAlgn="auto">
              <a:spcAft>
                <a:spcPts val="0"/>
              </a:spcAft>
              <a:defRPr/>
            </a:pPr>
            <a:endParaRPr lang="en-US" dirty="0" smtClean="0"/>
          </a:p>
          <a:p>
            <a:pPr fontAlgn="auto">
              <a:spcAft>
                <a:spcPts val="0"/>
              </a:spcAft>
              <a:defRPr/>
            </a:pPr>
            <a:r>
              <a:rPr lang="en-US" dirty="0" smtClean="0"/>
              <a:t>The Federal Judiciary</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FE895469-8ABC-44EB-9580-DFF001BAB055}"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United States Supreme Court</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13 Circuit Courts of Appeals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94 Federal District Courts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cxnSp>
        <p:nvCxnSpPr>
          <p:cNvPr id="5" name="Straight Arrow Connector 4"/>
          <p:cNvCxnSpPr/>
          <p:nvPr/>
        </p:nvCxnSpPr>
        <p:spPr>
          <a:xfrm rot="5400000" flipH="1" flipV="1">
            <a:off x="4304506" y="3543300"/>
            <a:ext cx="534194" cy="794"/>
          </a:xfrm>
          <a:prstGeom prst="straightConnector1">
            <a:avLst/>
          </a:prstGeom>
          <a:ln w="57150">
            <a:solidFill>
              <a:schemeClr val="tx1"/>
            </a:solidFill>
            <a:tailEnd type="arrow"/>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4305300" y="2400300"/>
            <a:ext cx="534194" cy="794"/>
          </a:xfrm>
          <a:prstGeom prst="straightConnector1">
            <a:avLst/>
          </a:prstGeom>
          <a:ln w="57150">
            <a:solidFill>
              <a:schemeClr val="tx1"/>
            </a:solidFill>
            <a:tailEnd type="arrow"/>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pPr>
              <a:defRPr/>
            </a:pPr>
            <a:fld id="{7BE34EE7-9BC6-4B88-B96F-2B07217E077C}"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
            </a:r>
            <a:br>
              <a:rPr lang="en-US" dirty="0" smtClean="0"/>
            </a:br>
            <a:r>
              <a:rPr lang="en-US" dirty="0" smtClean="0"/>
              <a:t>Federal Court Locations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Each state has at least one federal district court (most have more than one).  And the Circuit Courts of Appeals are arranged by groups of states in each circuit. </a:t>
            </a:r>
            <a:endParaRPr lang="en-US" dirty="0"/>
          </a:p>
        </p:txBody>
      </p:sp>
      <p:sp>
        <p:nvSpPr>
          <p:cNvPr id="4" name="Slide Number Placeholder 3"/>
          <p:cNvSpPr>
            <a:spLocks noGrp="1"/>
          </p:cNvSpPr>
          <p:nvPr>
            <p:ph type="sldNum" sz="quarter" idx="12"/>
          </p:nvPr>
        </p:nvSpPr>
        <p:spPr/>
        <p:txBody>
          <a:bodyPr/>
          <a:lstStyle/>
          <a:p>
            <a:pPr>
              <a:defRPr/>
            </a:pPr>
            <a:fld id="{D05A06AF-0165-4156-81AD-C129003EC04D}"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20000"/>
          </a:bodyPr>
          <a:lstStyle/>
          <a:p>
            <a:pPr fontAlgn="auto">
              <a:spcAft>
                <a:spcPts val="0"/>
              </a:spcAft>
              <a:buFont typeface="Arial" pitchFamily="34" charset="0"/>
              <a:buNone/>
              <a:defRPr/>
            </a:pPr>
            <a:r>
              <a:rPr lang="en-US" dirty="0" smtClean="0"/>
              <a:t>Nomination Process of Federal Judges</a:t>
            </a:r>
            <a:br>
              <a:rPr lang="en-US" dirty="0" smtClean="0"/>
            </a:br>
            <a:endParaRPr lang="en-US" dirty="0" smtClean="0"/>
          </a:p>
          <a:p>
            <a:pPr fontAlgn="auto">
              <a:spcAft>
                <a:spcPts val="0"/>
              </a:spcAft>
              <a:buFont typeface="Arial" pitchFamily="34" charset="0"/>
              <a:buNone/>
              <a:defRPr/>
            </a:pPr>
            <a:r>
              <a:rPr lang="en-US" dirty="0" smtClean="0"/>
              <a:t>The President nominates every federal judge for appointment (almost always someone from the President’s party), and the nominee’s name is referred to the Senate for approval or rejection.   Once in the Senate the name is referred to the Senate Judiciary Committee.  If that Committee approves, the nomination is sent to the full Senate for a vote.  A simple majority vote is needed for confirmation.</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State Senators:  each state Senator must approve District Court nominees before there can even be a hearing in the Judiciary Committee.  If one of the Senators disapproves then the nomination is defeated and there won’t be a Committee hearing. </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760F406F-A19F-4AA6-9C08-28754FEAEEC8}"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
            </a:r>
            <a:br>
              <a:rPr lang="en-US" dirty="0" smtClean="0"/>
            </a:b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Senate has refused to confirm 31 of 152 presidential nominations for the Supreme Court (roughly 20%).</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285842EA-834A-45C6-9115-D3E12EAC34CF}"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Recess Appointments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President can temporarily fill open vacancies while Congress is in recess.  However, once Congress returns they must take up a review of the nomination.  Thus recess appointments are designed to fill unexpected vacancies and must be reviewed once the Senate reconvenes.</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2F133799-C602-491F-BB36-82A59A2064E9}"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Judicial Philosophy</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Judicial Activism:  The process where judges allow their personal view of politics, public policy, etc., to guide their decision-making process.</a:t>
            </a:r>
            <a:br>
              <a:rPr lang="en-US" dirty="0" smtClean="0"/>
            </a:br>
            <a:r>
              <a:rPr lang="en-US" dirty="0" smtClean="0"/>
              <a:t/>
            </a:r>
            <a:br>
              <a:rPr lang="en-US" dirty="0" smtClean="0"/>
            </a:br>
            <a:r>
              <a:rPr lang="en-US" dirty="0" smtClean="0"/>
              <a:t>Judicial Restraint:  The process where judges refrain from allowing their own personal beliefs to affect the decisions that they render.</a:t>
            </a:r>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ADD3476F-7984-4104-A16B-0C6FD2CFAE8B}"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lnSpcReduction="1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Supreme Court Decision Process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First, a petition is made to the Supreme Court to hear a case.  IF the case falls under the Court’s original jurisdiction the Court must hear the dispute.</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However, if the case does not fall under the Court’s original jurisdiction then it falls under the Court’s appellate jurisdiction, and the Court can choose whether it wants to hear the case or not.   </a:t>
            </a:r>
            <a:endParaRPr lang="en-US" dirty="0"/>
          </a:p>
        </p:txBody>
      </p:sp>
      <p:sp>
        <p:nvSpPr>
          <p:cNvPr id="4" name="Slide Number Placeholder 3"/>
          <p:cNvSpPr>
            <a:spLocks noGrp="1"/>
          </p:cNvSpPr>
          <p:nvPr>
            <p:ph type="sldNum" sz="quarter" idx="12"/>
          </p:nvPr>
        </p:nvSpPr>
        <p:spPr/>
        <p:txBody>
          <a:bodyPr/>
          <a:lstStyle/>
          <a:p>
            <a:pPr>
              <a:defRPr/>
            </a:pPr>
            <a:fld id="{E79ABE20-0D20-4B0E-BFEB-C94B6B5EC895}"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r>
              <a:rPr lang="en-US" dirty="0" smtClean="0"/>
              <a:t>The Supreme Court Decision Process</a:t>
            </a:r>
          </a:p>
          <a:p>
            <a:pPr fontAlgn="auto">
              <a:spcAft>
                <a:spcPts val="0"/>
              </a:spcAft>
              <a:buFont typeface="Arial" pitchFamily="34" charset="0"/>
              <a:buNone/>
              <a:defRPr/>
            </a:pPr>
            <a:r>
              <a:rPr lang="en-US" dirty="0" smtClean="0"/>
              <a:t/>
            </a:r>
            <a:br>
              <a:rPr lang="en-US" dirty="0" smtClean="0"/>
            </a:br>
            <a:r>
              <a:rPr lang="en-US" dirty="0" smtClean="0"/>
              <a:t>Article III, Section 2 sets forth the Supreme Court’s original jurisdiction:</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“In all Cases affecting Ambassadors, other public Ministers and Consuls, and those in which a State shall be Party, the supreme Court shall have original Jurisdiction.”</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7F87B416-030B-4B2D-8F4C-543233567757}"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Supreme Court Decision Process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In all appellate jurisdiction cases the justices review the petitions for certiorari and decide which cases they want to hear.  They meet and discuss each appeal and take a vote.  At least 4 justices must agree to hear the case before it will be accepted and placed on the Court’s docket (called The Rule of Four).  If the justices agree to hear the case it’s said that certiorari was granted.  If not, certiorari was denied.  Justices usually only pick cases that present a substantial issue of public interest.</a:t>
            </a:r>
          </a:p>
          <a:p>
            <a:pPr fontAlgn="auto">
              <a:spcAft>
                <a:spcPts val="0"/>
              </a:spcAft>
              <a:buFont typeface="Arial" pitchFamily="34" charset="0"/>
              <a:buNone/>
              <a:defRPr/>
            </a:pPr>
            <a:r>
              <a:rPr lang="en-US" dirty="0" smtClean="0"/>
              <a:t>  </a:t>
            </a:r>
          </a:p>
        </p:txBody>
      </p:sp>
      <p:sp>
        <p:nvSpPr>
          <p:cNvPr id="4" name="Slide Number Placeholder 3"/>
          <p:cNvSpPr>
            <a:spLocks noGrp="1"/>
          </p:cNvSpPr>
          <p:nvPr>
            <p:ph type="sldNum" sz="quarter" idx="12"/>
          </p:nvPr>
        </p:nvSpPr>
        <p:spPr/>
        <p:txBody>
          <a:bodyPr/>
          <a:lstStyle/>
          <a:p>
            <a:pPr>
              <a:defRPr/>
            </a:pPr>
            <a:fld id="{BB4D8E91-579F-440B-AEE5-CAABB1A2E12F}"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Supreme Court Decision Process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After the Court announces that it has granted certiorari then both parties (the plaintiff and the defendant) prepare written briefs which explains their position in the case and how the law supports their position versus the position of their opponent.  These briefs are then submitted to each justice for review prior to oral arguments.  Recall that sometimes the Court allows third parties to make arguments if they have an interest in the outcome (called amicus curiae briefs, which is Latin for “Friend of the Court”).</a:t>
            </a:r>
          </a:p>
          <a:p>
            <a:pPr fontAlgn="auto">
              <a:spcAft>
                <a:spcPts val="0"/>
              </a:spcAft>
              <a:buFont typeface="Arial" pitchFamily="34" charset="0"/>
              <a:buNone/>
              <a:defRPr/>
            </a:pPr>
            <a:r>
              <a:rPr lang="en-US" dirty="0" smtClean="0"/>
              <a:t>  </a:t>
            </a:r>
          </a:p>
        </p:txBody>
      </p:sp>
      <p:sp>
        <p:nvSpPr>
          <p:cNvPr id="4" name="Slide Number Placeholder 3"/>
          <p:cNvSpPr>
            <a:spLocks noGrp="1"/>
          </p:cNvSpPr>
          <p:nvPr>
            <p:ph type="sldNum" sz="quarter" idx="12"/>
          </p:nvPr>
        </p:nvSpPr>
        <p:spPr/>
        <p:txBody>
          <a:bodyPr/>
          <a:lstStyle/>
          <a:p>
            <a:pPr>
              <a:defRPr/>
            </a:pPr>
            <a:fld id="{1892725E-F2F7-40FF-B706-BBDF905D7F66}"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Federal Judiciary is the term that describes the system of federal courts, judges, and attorneys.</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FE895469-8ABC-44EB-9580-DFF001BAB055}"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Supreme Court Decision Process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After written briefs are submitted then oral arguments are held.  Each side has only 30 minutes to present their cases to the Court.  It’s quite common for justices to interrupt a party’s argument in order to ask questions.  </a:t>
            </a:r>
          </a:p>
        </p:txBody>
      </p:sp>
      <p:sp>
        <p:nvSpPr>
          <p:cNvPr id="4" name="Slide Number Placeholder 3"/>
          <p:cNvSpPr>
            <a:spLocks noGrp="1"/>
          </p:cNvSpPr>
          <p:nvPr>
            <p:ph type="sldNum" sz="quarter" idx="12"/>
          </p:nvPr>
        </p:nvSpPr>
        <p:spPr/>
        <p:txBody>
          <a:bodyPr/>
          <a:lstStyle/>
          <a:p>
            <a:pPr>
              <a:defRPr/>
            </a:pPr>
            <a:fld id="{735085D0-1D8A-4FFA-B650-9E0F5D6C0980}"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Supreme Court Decision Process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After the oral arguments the justices meet in conference to decide how they are going to rule in the matter.  At least 6 justices must participate in the decision.  In the event of a tie the decision of the lower level court is upheld (rarely though it could be re-litigated).  The decision is then assigned to one of the justices to write.</a:t>
            </a:r>
          </a:p>
        </p:txBody>
      </p:sp>
      <p:sp>
        <p:nvSpPr>
          <p:cNvPr id="4" name="Slide Number Placeholder 3"/>
          <p:cNvSpPr>
            <a:spLocks noGrp="1"/>
          </p:cNvSpPr>
          <p:nvPr>
            <p:ph type="sldNum" sz="quarter" idx="12"/>
          </p:nvPr>
        </p:nvSpPr>
        <p:spPr/>
        <p:txBody>
          <a:bodyPr/>
          <a:lstStyle/>
          <a:p>
            <a:pPr>
              <a:defRPr/>
            </a:pPr>
            <a:fld id="{CBEC047A-9002-4E2B-AF1A-CF944CC072C2}"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a:normAutofit/>
          </a:bodyPr>
          <a:lstStyle/>
          <a:p>
            <a:endParaRPr lang="en-US" smtClean="0">
              <a:solidFill>
                <a:srgbClr val="FFFFFF"/>
              </a:solidFill>
            </a:endParaRPr>
          </a:p>
          <a:p>
            <a:r>
              <a:rPr lang="en-US" sz="2800" smtClean="0">
                <a:solidFill>
                  <a:srgbClr val="FFFFFF"/>
                </a:solidFill>
              </a:rPr>
              <a:t>The Supreme Court Decision Process</a:t>
            </a:r>
          </a:p>
          <a:p>
            <a:endParaRPr lang="en-US" sz="2800" smtClean="0">
              <a:solidFill>
                <a:srgbClr val="FFFFFF"/>
              </a:solidFill>
            </a:endParaRPr>
          </a:p>
          <a:p>
            <a:r>
              <a:rPr lang="en-US" sz="2800" smtClean="0">
                <a:solidFill>
                  <a:srgbClr val="FFFFFF"/>
                </a:solidFill>
              </a:rPr>
              <a:t>Draft written decisions will be passed around among the justices until a final draft is agreed upon by all participating in the writing process.  One justice will primarily author the opinion, however other justices are free to write concurring opinions (a written explanation of why they agree with the Court’s ruling), or dissenting opinions (a written explanation of why they disagree with the Court’s ruling).</a:t>
            </a:r>
          </a:p>
          <a:p>
            <a:endParaRPr lang="en-US" sz="2800" smtClean="0">
              <a:solidFill>
                <a:srgbClr val="FFFFFF"/>
              </a:solidFill>
            </a:endParaRPr>
          </a:p>
        </p:txBody>
      </p:sp>
      <p:sp>
        <p:nvSpPr>
          <p:cNvPr id="4" name="Slide Number Placeholder 3"/>
          <p:cNvSpPr>
            <a:spLocks noGrp="1"/>
          </p:cNvSpPr>
          <p:nvPr>
            <p:ph type="sldNum" sz="quarter" idx="12"/>
          </p:nvPr>
        </p:nvSpPr>
        <p:spPr/>
        <p:txBody>
          <a:bodyPr/>
          <a:lstStyle/>
          <a:p>
            <a:pPr>
              <a:defRPr/>
            </a:pPr>
            <a:fld id="{EF4B8DA2-CBFC-48F9-9050-4766F26E0540}"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a:ln>
            <a:solidFill>
              <a:schemeClr val="tx1"/>
            </a:solidFill>
          </a:ln>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
            </a:r>
            <a:br>
              <a:rPr lang="en-US" dirty="0" smtClean="0"/>
            </a:br>
            <a:r>
              <a:rPr lang="en-US" dirty="0" smtClean="0"/>
              <a:t>The Supreme Court Decision Process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final draft of the decision is released to the public before the Court adjourns its session.  Supreme Court decisions are published in an official publication (the United States Court Reports) and now they are also published online at </a:t>
            </a:r>
            <a:r>
              <a:rPr lang="en-US" dirty="0" smtClean="0">
                <a:solidFill>
                  <a:schemeClr val="tx1"/>
                </a:solidFill>
              </a:rPr>
              <a:t>www.supremecourtus.gov</a:t>
            </a:r>
          </a:p>
          <a:p>
            <a:pPr fontAlgn="auto">
              <a:spcAft>
                <a:spcPts val="0"/>
              </a:spcAft>
              <a:buFont typeface="Arial" pitchFamily="34"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1949E90E-E29C-43A5-85F5-FF7591248357}"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Role of the Chief Justice</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Chief Justice is not really in charge of or presides over his fellow Supreme Court justices.  They share more of a collegial relationship.  However the Chief Justice also heads the entire federal judiciary and has certain administrative duties in overseeing the operations of the lower federal courts.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24D6FB6D-4CE2-412F-989D-CE052E6EAAEB}"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r>
              <a:rPr lang="en-US" dirty="0" smtClean="0"/>
              <a:t>The Solicitor General</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Whenever the Federal government argues a case in a lower Federal court a U.S. Attorney (supervised by the U.S. Attorney General) represents the government in the case.  Sometimes the Attorney General him or herself does the actual representation in Federal court.</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However, the Federal government is almost always represented by the Solicitor General in front of the U.S. Supreme Court (rarely the Attorney General).  The Solicitor General sometimes files amicus briefs in cases between private parties where the government has an interest in the outcome.</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DFAE246C-D7C2-4F76-8553-09AE8340A149}"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The President appoints the U.S. Attorney General (and Deputy Attorney General) who must be confirmed by the Senate.  The U.S. Attorney General hires each subordinate U.S. Attorney that works for the Justice Department throughout the country.</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Solicitor General is also nominated by the President and confirmed by the Senate.</a:t>
            </a:r>
            <a:endParaRPr lang="en-US" dirty="0"/>
          </a:p>
        </p:txBody>
      </p:sp>
      <p:sp>
        <p:nvSpPr>
          <p:cNvPr id="4" name="Slide Number Placeholder 3"/>
          <p:cNvSpPr>
            <a:spLocks noGrp="1"/>
          </p:cNvSpPr>
          <p:nvPr>
            <p:ph type="sldNum" sz="quarter" idx="12"/>
          </p:nvPr>
        </p:nvSpPr>
        <p:spPr/>
        <p:txBody>
          <a:bodyPr/>
          <a:lstStyle/>
          <a:p>
            <a:pPr>
              <a:defRPr/>
            </a:pPr>
            <a:fld id="{EE7A0C95-9787-42F3-9AC3-BE8A4E53DE28}"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r>
              <a:rPr lang="en-US" dirty="0" smtClean="0"/>
              <a:t>Finality of Decision</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Supreme Court’s decision is the end of a case’s legal dispute and can not be appealed any further.  Justices typically rule by precedent (a concept called </a:t>
            </a:r>
            <a:r>
              <a:rPr lang="en-US" i="1" dirty="0" smtClean="0"/>
              <a:t>stare </a:t>
            </a:r>
            <a:r>
              <a:rPr lang="en-US" i="1" dirty="0" err="1" smtClean="0"/>
              <a:t>decisis</a:t>
            </a:r>
            <a:r>
              <a:rPr lang="en-US" dirty="0" smtClean="0"/>
              <a:t>, which is Latin for “to stand by what has been decided”).  </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However, </a:t>
            </a:r>
            <a:r>
              <a:rPr lang="en-US" i="1" dirty="0" smtClean="0"/>
              <a:t>stare </a:t>
            </a:r>
            <a:r>
              <a:rPr lang="en-US" i="1" dirty="0" err="1" smtClean="0"/>
              <a:t>decisis</a:t>
            </a:r>
            <a:r>
              <a:rPr lang="en-US" i="1" dirty="0" smtClean="0"/>
              <a:t> </a:t>
            </a:r>
            <a:r>
              <a:rPr lang="en-US" dirty="0" smtClean="0"/>
              <a:t>is not absolute.  As times change the Supreme Court can and sometimes does reverse itself and overrule its own prior decisions.  For example, </a:t>
            </a:r>
            <a:r>
              <a:rPr lang="en-US" i="1" dirty="0" smtClean="0"/>
              <a:t>Brown v. Board of Education </a:t>
            </a:r>
            <a:r>
              <a:rPr lang="en-US" dirty="0" smtClean="0"/>
              <a:t>(1954) overturned </a:t>
            </a:r>
            <a:r>
              <a:rPr lang="en-US" i="1" dirty="0" err="1" smtClean="0"/>
              <a:t>Plessy</a:t>
            </a:r>
            <a:r>
              <a:rPr lang="en-US" i="1" dirty="0" smtClean="0"/>
              <a:t> v. Ferguson </a:t>
            </a:r>
            <a:r>
              <a:rPr lang="en-US" dirty="0" smtClean="0"/>
              <a:t>(1896).</a:t>
            </a:r>
          </a:p>
        </p:txBody>
      </p:sp>
      <p:sp>
        <p:nvSpPr>
          <p:cNvPr id="4" name="Slide Number Placeholder 3"/>
          <p:cNvSpPr>
            <a:spLocks noGrp="1"/>
          </p:cNvSpPr>
          <p:nvPr>
            <p:ph type="sldNum" sz="quarter" idx="12"/>
          </p:nvPr>
        </p:nvSpPr>
        <p:spPr/>
        <p:txBody>
          <a:bodyPr/>
          <a:lstStyle/>
          <a:p>
            <a:pPr>
              <a:defRPr/>
            </a:pPr>
            <a:fld id="{F4B4088C-2555-4965-BA31-E69CA1168FB9}"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20000"/>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Congress and the Federal Courts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Article III of the Constitution created only one Federal court – the Supreme Court.  Congress has the authority to create and abolish all lower </a:t>
            </a:r>
            <a:r>
              <a:rPr lang="en-US" smtClean="0"/>
              <a:t>level Federal courts </a:t>
            </a:r>
            <a:r>
              <a:rPr lang="en-US" dirty="0" smtClean="0"/>
              <a:t>as it sees fit.   Additionally, Congress can change the Supreme Court’s appellate jurisdiction (i.e., Congress can say that the Supreme Court can’t hear certain cases on appeal, like they did with habeas corpus cases at Guantanamo Bay).  However, the only way to change the Court’s original jurisdiction is through a constitutional amendment (because the Court’s original jurisdiction is expressly spelled out in the Constitution).</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AE10455C-8B26-4455-92F1-85E75D505751}"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 End.</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50913C06-D2E8-414F-911B-D1078F33B8DE}"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a:normAutofit/>
          </a:bodyPr>
          <a:lstStyle/>
          <a:p>
            <a:endParaRPr lang="en-US" dirty="0" smtClean="0">
              <a:solidFill>
                <a:srgbClr val="FFFFFF"/>
              </a:solidFill>
            </a:endParaRPr>
          </a:p>
          <a:p>
            <a:endParaRPr lang="en-US" dirty="0" smtClean="0">
              <a:solidFill>
                <a:srgbClr val="FFFFFF"/>
              </a:solidFill>
            </a:endParaRPr>
          </a:p>
          <a:p>
            <a:r>
              <a:rPr lang="en-US" dirty="0" smtClean="0">
                <a:solidFill>
                  <a:srgbClr val="FFFFFF"/>
                </a:solidFill>
              </a:rPr>
              <a:t>Federal courts hear both civil and criminal cases.  Usually there must be a “federal issue” involved (i.e., each case must involve a federal law, the U.S. Constitution, or the actions of a federal agency).  Exception:  Civil law suits between private parties where there is diversity of citizenship (see slides below for more this topic).</a:t>
            </a:r>
          </a:p>
          <a:p>
            <a:endParaRPr lang="en-US" dirty="0" smtClean="0">
              <a:solidFill>
                <a:srgbClr val="FFFFFF"/>
              </a:solidFill>
            </a:endParaRPr>
          </a:p>
        </p:txBody>
      </p:sp>
      <p:sp>
        <p:nvSpPr>
          <p:cNvPr id="4" name="Slide Number Placeholder 3"/>
          <p:cNvSpPr>
            <a:spLocks noGrp="1"/>
          </p:cNvSpPr>
          <p:nvPr>
            <p:ph type="sldNum" sz="quarter" idx="12"/>
          </p:nvPr>
        </p:nvSpPr>
        <p:spPr/>
        <p:txBody>
          <a:bodyPr/>
          <a:lstStyle/>
          <a:p>
            <a:pPr>
              <a:defRPr/>
            </a:pPr>
            <a:fld id="{AE1CBCCB-9AB5-4348-B0CC-A1947B81D3D7}"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In comparison state cases can be appealed up to the respective state supreme court, but from there it cannot go to a Federal court unless there is a Federal issue involved.</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612E080E-5EE6-4D88-9CA2-83C4A9C4D8F7}"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
            </a:r>
            <a:br>
              <a:rPr lang="en-US" dirty="0" smtClean="0"/>
            </a:br>
            <a:r>
              <a:rPr lang="en-US" dirty="0" smtClean="0"/>
              <a:t>All Federal judges are appointed for life tenure.  Unless they die or resign, they can only be removed by the impeachment process.  The Framers intended Federal judges to be free from the inevitable change in political tides.  The Framers also did not want Federal judges to be elected (like most state judges are) because they knew the power of special interest groups.</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C9B1BEEA-66D9-45A2-B614-8D52D12D2CC1}"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t>In Federal criminal cases the Federal government is always a party.  They bring criminal charges against a defendant who is entitled to (1) an attorney if he/she cannot afford one, and (2) a jury trial if requested.  The Federal government always has the burden of proving the charges against the defendant and the defendant has the right to refuse to testify (that is, the government cannot compel a defendant to testify).</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667E17AC-2DEA-4292-9244-5DB14FFE2253}"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a:bodyPr>
          <a:lstStyle/>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Federal courts can also hear civil (private) disputes between citizens and other citizens or a company.  However, to file a civil suit in Federal court there must be (1) diversity of citizenship [i.e., the citizens are from different states] and (2) a minimum dollar amount in controversy [currently that amount is $75,000].</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AE2BFBBF-C18C-4296-BE8E-5CE95291AA01}"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85000" lnSpcReduction="20000"/>
          </a:bodyPr>
          <a:lstStyle/>
          <a:p>
            <a:pPr fontAlgn="auto">
              <a:spcAft>
                <a:spcPts val="0"/>
              </a:spcAft>
              <a:buFont typeface="Arial" pitchFamily="34" charset="0"/>
              <a:buNone/>
              <a:defRPr/>
            </a:pPr>
            <a:r>
              <a:rPr lang="en-US" dirty="0" smtClean="0"/>
              <a:t/>
            </a:r>
            <a:br>
              <a:rPr lang="en-US" dirty="0" smtClean="0"/>
            </a:br>
            <a:r>
              <a:rPr lang="en-US" dirty="0" smtClean="0"/>
              <a:t>Viability of Cases</a:t>
            </a:r>
            <a:endParaRPr lang="en-US" dirty="0"/>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In civil cases a plaintiff (the person bringing the lawsuit against another person) must have standing.  Standing means that they must have a case in controversy (i.e., a tangible dispute).       </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Some other terms that can dispose of a case before                 it gets litigated:</a:t>
            </a:r>
          </a:p>
          <a:p>
            <a:pPr fontAlgn="auto">
              <a:spcAft>
                <a:spcPts val="0"/>
              </a:spcAft>
              <a:buFont typeface="Arial" pitchFamily="34" charset="0"/>
              <a:buNone/>
              <a:defRPr/>
            </a:pPr>
            <a:endParaRPr lang="en-US" dirty="0" smtClean="0"/>
          </a:p>
          <a:p>
            <a:pPr marL="514350" indent="-514350" fontAlgn="auto">
              <a:spcAft>
                <a:spcPts val="0"/>
              </a:spcAft>
              <a:buFont typeface="Arial" pitchFamily="34" charset="0"/>
              <a:buAutoNum type="arabicPeriod"/>
              <a:defRPr/>
            </a:pPr>
            <a:r>
              <a:rPr lang="en-US" dirty="0" err="1" smtClean="0"/>
              <a:t>Mootness</a:t>
            </a:r>
            <a:r>
              <a:rPr lang="en-US" dirty="0" smtClean="0"/>
              <a:t>  (there was a case but it was resolved),</a:t>
            </a:r>
          </a:p>
          <a:p>
            <a:pPr marL="514350" indent="-514350" fontAlgn="auto">
              <a:spcAft>
                <a:spcPts val="0"/>
              </a:spcAft>
              <a:buFont typeface="Arial" pitchFamily="34" charset="0"/>
              <a:buAutoNum type="arabicPeriod"/>
              <a:defRPr/>
            </a:pPr>
            <a:r>
              <a:rPr lang="en-US" dirty="0" smtClean="0"/>
              <a:t>Ripeness (something is likely to happen but is has          not   yet occurred).</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*These things are true in state courts also.</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8E5B5ED3-0DA0-4643-953A-0252EB6831BF}"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324600"/>
          </a:xfrm>
        </p:spPr>
        <p:txBody>
          <a:bodyPr rtlCol="0">
            <a:normAutofit fontScale="92500" lnSpcReduction="10000"/>
          </a:bodyPr>
          <a:lstStyle/>
          <a:p>
            <a:pPr fontAlgn="auto">
              <a:spcAft>
                <a:spcPts val="0"/>
              </a:spcAft>
              <a:buFont typeface="Arial" pitchFamily="34" charset="0"/>
              <a:buNone/>
              <a:defRPr/>
            </a:pPr>
            <a:r>
              <a:rPr lang="en-US" dirty="0" smtClean="0"/>
              <a:t>The 3 Levels of the Federal Court System</a:t>
            </a:r>
          </a:p>
          <a:p>
            <a:pPr fontAlgn="auto">
              <a:spcAft>
                <a:spcPts val="0"/>
              </a:spcAft>
              <a:buFont typeface="Arial" pitchFamily="34" charset="0"/>
              <a:buNone/>
              <a:defRPr/>
            </a:pPr>
            <a:endParaRPr lang="en-US" dirty="0" smtClean="0"/>
          </a:p>
          <a:p>
            <a:pPr marL="514350" indent="-514350" fontAlgn="auto">
              <a:spcAft>
                <a:spcPts val="0"/>
              </a:spcAft>
              <a:buFont typeface="Arial" pitchFamily="34" charset="0"/>
              <a:buAutoNum type="arabicPeriod"/>
              <a:defRPr/>
            </a:pPr>
            <a:r>
              <a:rPr lang="en-US" dirty="0" smtClean="0"/>
              <a:t>Federal District Courts (94 of them).  These are the first level of trial courts in the Federal system.  Presided over by 1 federal judge.</a:t>
            </a:r>
          </a:p>
          <a:p>
            <a:pPr marL="514350" indent="-514350" fontAlgn="auto">
              <a:spcAft>
                <a:spcPts val="0"/>
              </a:spcAft>
              <a:buFont typeface="Arial" pitchFamily="34" charset="0"/>
              <a:buAutoNum type="arabicPeriod"/>
              <a:defRPr/>
            </a:pPr>
            <a:r>
              <a:rPr lang="en-US" dirty="0" smtClean="0"/>
              <a:t> Circuit Courts of Appeals (13 of them).  This is where District Court cases are appealed.  Usually consists of a panel of 3 federal judges.</a:t>
            </a:r>
          </a:p>
          <a:p>
            <a:pPr marL="514350" indent="-514350" fontAlgn="auto">
              <a:spcAft>
                <a:spcPts val="0"/>
              </a:spcAft>
              <a:buFont typeface="Arial" pitchFamily="34" charset="0"/>
              <a:buAutoNum type="arabicPeriod"/>
              <a:defRPr/>
            </a:pPr>
            <a:r>
              <a:rPr lang="en-US" dirty="0" smtClean="0"/>
              <a:t> The U.S. Supreme Court.  The final and highest court in the federal system.  Most petitions for appeal to the Supreme Court (called certiorari) are denied.  The Supreme Court can choose what cases it hears on appeal unless the issue is one of original jurisdiction.   Comprised of 9 justices.</a:t>
            </a:r>
            <a:endParaRPr lang="en-US" dirty="0"/>
          </a:p>
          <a:p>
            <a:pPr fontAlgn="auto">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DD1548F4-2692-4D0E-B38F-228849CD75C4}" type="slidenum">
              <a:rPr lang="en-US"/>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1399</Words>
  <Application>Microsoft Office PowerPoint</Application>
  <PresentationFormat>On-screen Show (4:3)</PresentationFormat>
  <Paragraphs>165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WVOT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Amos</dc:creator>
  <cp:lastModifiedBy>My Computer</cp:lastModifiedBy>
  <cp:revision>65</cp:revision>
  <dcterms:created xsi:type="dcterms:W3CDTF">2010-11-13T16:16:40Z</dcterms:created>
  <dcterms:modified xsi:type="dcterms:W3CDTF">2011-08-15T18:29:41Z</dcterms:modified>
</cp:coreProperties>
</file>