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257" r:id="rId2"/>
    <p:sldId id="306" r:id="rId3"/>
    <p:sldId id="307" r:id="rId4"/>
    <p:sldId id="308" r:id="rId5"/>
    <p:sldId id="309" r:id="rId6"/>
    <p:sldId id="310" r:id="rId7"/>
    <p:sldId id="311" r:id="rId8"/>
    <p:sldId id="312" r:id="rId9"/>
    <p:sldId id="313" r:id="rId10"/>
    <p:sldId id="314" r:id="rId11"/>
    <p:sldId id="315" r:id="rId12"/>
    <p:sldId id="316" r:id="rId13"/>
    <p:sldId id="317" r:id="rId14"/>
    <p:sldId id="318" r:id="rId15"/>
    <p:sldId id="320" r:id="rId16"/>
    <p:sldId id="321" r:id="rId17"/>
    <p:sldId id="323" r:id="rId18"/>
    <p:sldId id="324" r:id="rId19"/>
    <p:sldId id="325" r:id="rId20"/>
    <p:sldId id="326" r:id="rId21"/>
    <p:sldId id="327" r:id="rId22"/>
    <p:sldId id="328" r:id="rId23"/>
    <p:sldId id="329" r:id="rId24"/>
    <p:sldId id="330" r:id="rId25"/>
    <p:sldId id="331" r:id="rId26"/>
    <p:sldId id="335" r:id="rId27"/>
    <p:sldId id="336" r:id="rId28"/>
    <p:sldId id="337" r:id="rId29"/>
    <p:sldId id="409" r:id="rId30"/>
    <p:sldId id="332" r:id="rId31"/>
    <p:sldId id="333" r:id="rId32"/>
    <p:sldId id="339" r:id="rId33"/>
    <p:sldId id="338" r:id="rId34"/>
    <p:sldId id="341" r:id="rId35"/>
    <p:sldId id="340" r:id="rId36"/>
    <p:sldId id="357" r:id="rId37"/>
    <p:sldId id="356" r:id="rId38"/>
    <p:sldId id="342" r:id="rId39"/>
    <p:sldId id="343" r:id="rId40"/>
    <p:sldId id="344" r:id="rId41"/>
    <p:sldId id="345" r:id="rId42"/>
    <p:sldId id="361" r:id="rId43"/>
    <p:sldId id="365" r:id="rId44"/>
    <p:sldId id="348" r:id="rId45"/>
    <p:sldId id="346" r:id="rId46"/>
    <p:sldId id="350" r:id="rId47"/>
    <p:sldId id="366" r:id="rId48"/>
    <p:sldId id="359" r:id="rId49"/>
    <p:sldId id="362" r:id="rId50"/>
    <p:sldId id="349" r:id="rId51"/>
    <p:sldId id="368" r:id="rId52"/>
    <p:sldId id="369" r:id="rId53"/>
    <p:sldId id="371" r:id="rId54"/>
    <p:sldId id="372" r:id="rId55"/>
    <p:sldId id="410" r:id="rId56"/>
    <p:sldId id="360" r:id="rId57"/>
    <p:sldId id="373" r:id="rId58"/>
    <p:sldId id="374" r:id="rId59"/>
    <p:sldId id="367" r:id="rId60"/>
    <p:sldId id="386" r:id="rId61"/>
    <p:sldId id="375" r:id="rId62"/>
    <p:sldId id="376" r:id="rId63"/>
    <p:sldId id="377" r:id="rId64"/>
    <p:sldId id="378" r:id="rId65"/>
    <p:sldId id="379" r:id="rId66"/>
    <p:sldId id="380" r:id="rId67"/>
    <p:sldId id="387" r:id="rId68"/>
    <p:sldId id="389" r:id="rId69"/>
    <p:sldId id="381" r:id="rId70"/>
    <p:sldId id="411" r:id="rId71"/>
    <p:sldId id="390" r:id="rId72"/>
    <p:sldId id="383" r:id="rId73"/>
    <p:sldId id="393" r:id="rId74"/>
    <p:sldId id="391" r:id="rId75"/>
    <p:sldId id="392" r:id="rId76"/>
    <p:sldId id="384" r:id="rId77"/>
    <p:sldId id="352" r:id="rId78"/>
    <p:sldId id="395" r:id="rId79"/>
    <p:sldId id="353"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718" autoAdjust="0"/>
  </p:normalViewPr>
  <p:slideViewPr>
    <p:cSldViewPr>
      <p:cViewPr varScale="1">
        <p:scale>
          <a:sx n="70" d="100"/>
          <a:sy n="70" d="100"/>
        </p:scale>
        <p:origin x="-1386" y="-108"/>
      </p:cViewPr>
      <p:guideLst>
        <p:guide orient="horz" pos="2160"/>
        <p:guide pos="2880"/>
      </p:guideLst>
    </p:cSldViewPr>
  </p:slideViewPr>
  <p:outlineViewPr>
    <p:cViewPr>
      <p:scale>
        <a:sx n="33" d="100"/>
        <a:sy n="33" d="100"/>
      </p:scale>
      <p:origin x="48" y="9295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15CD7F-BAAC-4BD8-84FD-64031813E9E2}" type="datetimeFigureOut">
              <a:rPr lang="en-US" smtClean="0"/>
              <a:pPr/>
              <a:t>8/15/2011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91A6AB-383C-46B8-867B-DD30BEAFE75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630CC0-6E3A-4C79-BF79-1EEA1C6D693D}" type="datetime1">
              <a:rPr lang="en-US" smtClean="0"/>
              <a:pPr/>
              <a:t>8/15/2011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FCAFF-E8E9-418C-ACD1-229A97EC562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C73E34-596D-4A6A-A04E-940C6FE6371F}" type="datetime1">
              <a:rPr lang="en-US" smtClean="0"/>
              <a:pPr/>
              <a:t>8/15/2011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FCAFF-E8E9-418C-ACD1-229A97EC562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F7E947-A604-4433-B4E3-AA61328248E2}" type="datetime1">
              <a:rPr lang="en-US" smtClean="0"/>
              <a:pPr/>
              <a:t>8/15/2011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FCAFF-E8E9-418C-ACD1-229A97EC562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EEA3D6-F43F-4195-8D0D-9598769FED26}" type="datetime1">
              <a:rPr lang="en-US" smtClean="0"/>
              <a:pPr/>
              <a:t>8/15/2011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FCAFF-E8E9-418C-ACD1-229A97EC562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67A161-66A0-4164-A743-603D9FF0C613}" type="datetime1">
              <a:rPr lang="en-US" smtClean="0"/>
              <a:pPr/>
              <a:t>8/15/2011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FCAFF-E8E9-418C-ACD1-229A97EC562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EBE3F2-5861-4AE2-ACF1-957637DCE5FC}" type="datetime1">
              <a:rPr lang="en-US" smtClean="0"/>
              <a:pPr/>
              <a:t>8/15/2011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FCAFF-E8E9-418C-ACD1-229A97EC562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8D035D-F269-4A84-B5FE-E83B5BC023D4}" type="datetime1">
              <a:rPr lang="en-US" smtClean="0"/>
              <a:pPr/>
              <a:t>8/15/2011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CFCAFF-E8E9-418C-ACD1-229A97EC562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191BD2-4A05-4557-A01C-079071C30C4A}" type="datetime1">
              <a:rPr lang="en-US" smtClean="0"/>
              <a:pPr/>
              <a:t>8/15/2011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CFCAFF-E8E9-418C-ACD1-229A97EC562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A009D2-3315-4CB4-81B0-9D65F7D88822}" type="datetime1">
              <a:rPr lang="en-US" smtClean="0"/>
              <a:pPr/>
              <a:t>8/15/2011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CFCAFF-E8E9-418C-ACD1-229A97EC562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A5CCA5-9FCA-4BD9-86D5-E4EE01822F3F}" type="datetime1">
              <a:rPr lang="en-US" smtClean="0"/>
              <a:pPr/>
              <a:t>8/15/2011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FCAFF-E8E9-418C-ACD1-229A97EC562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FE0D8F-D956-41AF-B943-88F35462D9FA}" type="datetime1">
              <a:rPr lang="en-US" smtClean="0"/>
              <a:pPr/>
              <a:t>8/15/2011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FCAFF-E8E9-418C-ACD1-229A97EC56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C8E056-5436-46D7-8CA6-C45CE9D8319C}" type="datetime1">
              <a:rPr lang="en-US" smtClean="0"/>
              <a:pPr/>
              <a:t>8/15/2011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CFCAFF-E8E9-418C-ACD1-229A97EC562C}"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lstStyle/>
          <a:p>
            <a:r>
              <a:rPr lang="en-US" dirty="0" smtClean="0"/>
              <a:t>Chapter 9</a:t>
            </a:r>
            <a:br>
              <a:rPr lang="en-US" dirty="0" smtClean="0"/>
            </a:br>
            <a:r>
              <a:rPr lang="en-US" dirty="0" smtClean="0"/>
              <a:t/>
            </a:r>
            <a:br>
              <a:rPr lang="en-US" dirty="0" smtClean="0"/>
            </a:br>
            <a:r>
              <a:rPr lang="en-US" dirty="0" smtClean="0"/>
              <a:t>Campaigns and Elections</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4000" dirty="0" smtClean="0"/>
              <a:t/>
            </a:r>
            <a:br>
              <a:rPr lang="en-US" sz="4000" dirty="0" smtClean="0"/>
            </a:br>
            <a:r>
              <a:rPr lang="en-US" sz="4000" dirty="0" smtClean="0"/>
              <a:t/>
            </a:r>
            <a:br>
              <a:rPr lang="en-US" sz="4000" dirty="0" smtClean="0"/>
            </a:br>
            <a:r>
              <a:rPr lang="en-US" sz="4000" dirty="0" smtClean="0"/>
              <a:t>Plurality:</a:t>
            </a:r>
            <a:br>
              <a:rPr lang="en-US" sz="4000" dirty="0" smtClean="0"/>
            </a:br>
            <a:r>
              <a:rPr lang="en-US" sz="4000" dirty="0" smtClean="0"/>
              <a:t/>
            </a:r>
            <a:br>
              <a:rPr lang="en-US" sz="4000" dirty="0" smtClean="0"/>
            </a:br>
            <a:r>
              <a:rPr lang="en-US" sz="4000" dirty="0" smtClean="0"/>
              <a:t>Where no candidate gets a majority (50% or more), so the winner is the one  that gets more votes than anyone else).</a:t>
            </a:r>
            <a:br>
              <a:rPr lang="en-US" sz="4000" dirty="0" smtClean="0"/>
            </a:br>
            <a:r>
              <a:rPr lang="en-US" sz="4000" dirty="0" smtClean="0"/>
              <a:t/>
            </a:r>
            <a:br>
              <a:rPr lang="en-US" sz="4000" dirty="0" smtClean="0"/>
            </a:br>
            <a:r>
              <a:rPr lang="en-US" sz="4000" dirty="0" smtClean="0"/>
              <a:t>Candidate 1:    35%</a:t>
            </a:r>
            <a:br>
              <a:rPr lang="en-US" sz="4000" dirty="0" smtClean="0"/>
            </a:br>
            <a:r>
              <a:rPr lang="en-US" sz="4000" dirty="0" smtClean="0"/>
              <a:t>Candidate 2:   25%</a:t>
            </a:r>
            <a:br>
              <a:rPr lang="en-US" sz="4000" dirty="0" smtClean="0"/>
            </a:br>
            <a:r>
              <a:rPr lang="en-US" sz="4000" dirty="0" smtClean="0"/>
              <a:t>Candidate 3:   40%</a:t>
            </a:r>
            <a:br>
              <a:rPr lang="en-US" sz="4000" dirty="0" smtClean="0"/>
            </a:br>
            <a:r>
              <a:rPr lang="en-US" sz="4000" dirty="0" smtClean="0"/>
              <a:t/>
            </a:r>
            <a:br>
              <a:rPr lang="en-US" sz="4000" dirty="0"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a:bodyPr>
          <a:lstStyle/>
          <a:p>
            <a:r>
              <a:rPr lang="en-US" sz="4000" dirty="0" smtClean="0"/>
              <a:t/>
            </a:r>
            <a:br>
              <a:rPr lang="en-US" sz="4000" dirty="0" smtClean="0"/>
            </a:br>
            <a:r>
              <a:rPr lang="en-US" sz="4000" dirty="0" smtClean="0"/>
              <a:t>The U.S. Electoral System</a:t>
            </a: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4000" dirty="0" smtClean="0"/>
              <a:t/>
            </a:r>
            <a:br>
              <a:rPr lang="en-US" sz="4000" dirty="0" smtClean="0"/>
            </a:br>
            <a:r>
              <a:rPr lang="en-US" sz="4000" dirty="0" smtClean="0"/>
              <a:t/>
            </a:r>
            <a:br>
              <a:rPr lang="en-US" sz="4000" dirty="0" smtClean="0"/>
            </a:br>
            <a:r>
              <a:rPr lang="en-US" sz="4000" dirty="0" smtClean="0"/>
              <a:t>Fixed Terms:  Our elected officials serve for a limited period of time and when that time is up they must either run for reelection or leave office (if there are term limits for that particular office).</a:t>
            </a:r>
            <a:br>
              <a:rPr lang="en-US" sz="4000" dirty="0" smtClean="0"/>
            </a:br>
            <a:r>
              <a:rPr lang="en-US" sz="4000" dirty="0" smtClean="0"/>
              <a:t/>
            </a:r>
            <a:br>
              <a:rPr lang="en-US" sz="4000" dirty="0" smtClean="0"/>
            </a:br>
            <a:r>
              <a:rPr lang="en-US" sz="3600" dirty="0" smtClean="0"/>
              <a:t>Members of the US House:  Serve 2 year terms</a:t>
            </a:r>
            <a:br>
              <a:rPr lang="en-US" sz="3600" dirty="0" smtClean="0"/>
            </a:br>
            <a:r>
              <a:rPr lang="en-US" sz="3600" dirty="0" smtClean="0"/>
              <a:t>Members of the US Senate:  Serve 6 year terms</a:t>
            </a: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4000" dirty="0" smtClean="0"/>
              <a:t/>
            </a:r>
            <a:br>
              <a:rPr lang="en-US" sz="4000" dirty="0" smtClean="0"/>
            </a:br>
            <a:r>
              <a:rPr lang="en-US" sz="4000" dirty="0" smtClean="0"/>
              <a:t/>
            </a:r>
            <a:br>
              <a:rPr lang="en-US" sz="4000" dirty="0" smtClean="0"/>
            </a:br>
            <a:r>
              <a:rPr lang="en-US" sz="4000" dirty="0" smtClean="0"/>
              <a:t>Not all offices are up for reelection at the same time.  Our federal electoral system is staggered:</a:t>
            </a:r>
            <a:br>
              <a:rPr lang="en-US" sz="4000" dirty="0" smtClean="0"/>
            </a:br>
            <a:r>
              <a:rPr lang="en-US" sz="4000" dirty="0" smtClean="0"/>
              <a:t/>
            </a:r>
            <a:br>
              <a:rPr lang="en-US" sz="4000" dirty="0" smtClean="0"/>
            </a:br>
            <a:r>
              <a:rPr lang="en-US" sz="4000" dirty="0" smtClean="0"/>
              <a:t>All House seats are up for election every 2 years, but only 1/3 of the Senate seats are up for election at a time, and the Presidential election is held every 4 years. </a:t>
            </a: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4000" dirty="0" smtClean="0"/>
              <a:t/>
            </a:r>
            <a:br>
              <a:rPr lang="en-US" sz="4000" dirty="0" smtClean="0"/>
            </a:br>
            <a:r>
              <a:rPr lang="en-US" sz="4000" dirty="0" smtClean="0"/>
              <a:t/>
            </a:r>
            <a:br>
              <a:rPr lang="en-US" sz="4000" dirty="0" smtClean="0"/>
            </a:br>
            <a:r>
              <a:rPr lang="en-US" sz="2800" dirty="0" smtClean="0"/>
              <a:t>Election of U.S. Senate Seats is Based on 3 Different Classes</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4000" dirty="0" smtClean="0"/>
              <a:t/>
            </a:r>
            <a:br>
              <a:rPr lang="en-US" sz="4000" dirty="0" smtClean="0"/>
            </a:br>
            <a:r>
              <a:rPr lang="en-US" dirty="0" smtClean="0"/>
              <a:t/>
            </a:r>
            <a:br>
              <a:rPr lang="en-US" dirty="0" smtClean="0"/>
            </a:br>
            <a:r>
              <a:rPr lang="en-US" dirty="0" smtClean="0"/>
              <a:t/>
            </a:r>
            <a:br>
              <a:rPr lang="en-US" dirty="0" smtClean="0"/>
            </a:br>
            <a:r>
              <a:rPr lang="en-US" sz="3100" dirty="0" smtClean="0"/>
              <a:t>Article I, § 3 of the Constitution</a:t>
            </a:r>
            <a:br>
              <a:rPr lang="en-US" sz="3100" dirty="0" smtClean="0"/>
            </a:br>
            <a:r>
              <a:rPr lang="en-US" sz="3100" dirty="0" smtClean="0"/>
              <a:t/>
            </a:r>
            <a:br>
              <a:rPr lang="en-US" sz="3100" dirty="0" smtClean="0"/>
            </a:br>
            <a:endParaRPr lang="en-US" sz="3100"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14</a:t>
            </a:fld>
            <a:endParaRPr lang="en-US" dirty="0"/>
          </a:p>
        </p:txBody>
      </p:sp>
      <p:pic>
        <p:nvPicPr>
          <p:cNvPr id="2050" name="Picture 2" descr="C:\Documents and Settings\a007277\My Documents\My Pictures\500px-US_Senate_Classes_svg.png"/>
          <p:cNvPicPr>
            <a:picLocks noChangeAspect="1" noChangeArrowheads="1"/>
          </p:cNvPicPr>
          <p:nvPr/>
        </p:nvPicPr>
        <p:blipFill>
          <a:blip r:embed="rId2" cstate="print"/>
          <a:srcRect/>
          <a:stretch>
            <a:fillRect/>
          </a:stretch>
        </p:blipFill>
        <p:spPr bwMode="auto">
          <a:xfrm>
            <a:off x="2171700" y="2057400"/>
            <a:ext cx="4762500" cy="28575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4000" dirty="0" smtClean="0"/>
              <a:t/>
            </a:r>
            <a:br>
              <a:rPr lang="en-US" sz="4000" dirty="0" smtClean="0"/>
            </a:br>
            <a:r>
              <a:rPr lang="en-US" sz="4000" dirty="0" smtClean="0"/>
              <a:t/>
            </a:r>
            <a:br>
              <a:rPr lang="en-US" sz="4000" dirty="0" smtClean="0"/>
            </a:br>
            <a:r>
              <a:rPr lang="en-US" sz="4000" dirty="0" smtClean="0"/>
              <a:t>Term Limits</a:t>
            </a:r>
            <a:br>
              <a:rPr lang="en-US" sz="4000" dirty="0" smtClean="0"/>
            </a:br>
            <a:r>
              <a:rPr lang="en-US" sz="4000" dirty="0" smtClean="0"/>
              <a:t/>
            </a:r>
            <a:br>
              <a:rPr lang="en-US" sz="4000" dirty="0" smtClean="0"/>
            </a:br>
            <a:r>
              <a:rPr lang="en-US" sz="4000" dirty="0" smtClean="0"/>
              <a:t>Term limits are common more on the state level than the national level.  Several states have term limits on how long their legislators and governors can remain in office.</a:t>
            </a:r>
            <a:br>
              <a:rPr lang="en-US" sz="4000" dirty="0" smtClean="0"/>
            </a:br>
            <a:r>
              <a:rPr lang="en-US" sz="4000" dirty="0" smtClean="0"/>
              <a:t/>
            </a:r>
            <a:br>
              <a:rPr lang="en-US" sz="4000" dirty="0" smtClean="0"/>
            </a:br>
            <a:r>
              <a:rPr lang="en-US" sz="4000" dirty="0" smtClean="0"/>
              <a:t>The federal government does not have term limits on members of congress but the President can only serve two four-year terms (See the 22</a:t>
            </a:r>
            <a:r>
              <a:rPr lang="en-US" sz="4000" baseline="30000" dirty="0" smtClean="0"/>
              <a:t>nd</a:t>
            </a:r>
            <a:r>
              <a:rPr lang="en-US" sz="4000" dirty="0" smtClean="0"/>
              <a:t> Amendment)</a:t>
            </a: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4000" dirty="0" smtClean="0"/>
              <a:t/>
            </a:r>
            <a:br>
              <a:rPr lang="en-US" sz="4000" dirty="0" smtClean="0"/>
            </a:br>
            <a:r>
              <a:rPr lang="en-US" sz="4000" dirty="0" smtClean="0"/>
              <a:t/>
            </a:r>
            <a:br>
              <a:rPr lang="en-US" sz="4000" dirty="0" smtClean="0"/>
            </a:br>
            <a:r>
              <a:rPr lang="en-US" sz="4000" dirty="0" smtClean="0"/>
              <a:t>It would take a constitutional amendment to place term limits on members of Congress.  </a:t>
            </a:r>
            <a:br>
              <a:rPr lang="en-US" sz="4000" dirty="0" smtClean="0"/>
            </a:br>
            <a:r>
              <a:rPr lang="en-US" sz="4000" dirty="0" smtClean="0"/>
              <a:t/>
            </a:r>
            <a:br>
              <a:rPr lang="en-US" sz="4000" dirty="0" smtClean="0"/>
            </a:br>
            <a:r>
              <a:rPr lang="en-US" sz="4000" dirty="0" smtClean="0"/>
              <a:t>States can </a:t>
            </a:r>
            <a:r>
              <a:rPr lang="en-US" sz="4000" u="sng" dirty="0" smtClean="0"/>
              <a:t>not</a:t>
            </a:r>
            <a:r>
              <a:rPr lang="en-US" sz="4000" dirty="0" smtClean="0"/>
              <a:t> place term limits on U.S. Senators or U.S. House members.  This is the holding in the Supreme Court case </a:t>
            </a:r>
            <a:r>
              <a:rPr lang="en-US" sz="4000" i="1" dirty="0" smtClean="0"/>
              <a:t>U.S. Term Limits Inc. v. Thornton </a:t>
            </a:r>
            <a:r>
              <a:rPr lang="en-US" sz="4000" dirty="0" smtClean="0"/>
              <a:t>(1995)</a:t>
            </a: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4000" dirty="0" smtClean="0"/>
              <a:t/>
            </a:r>
            <a:br>
              <a:rPr lang="en-US" sz="4000" dirty="0" smtClean="0"/>
            </a:br>
            <a:r>
              <a:rPr lang="en-US" sz="4000" dirty="0" smtClean="0"/>
              <a:t/>
            </a:r>
            <a:br>
              <a:rPr lang="en-US" sz="4000" dirty="0" smtClean="0"/>
            </a:br>
            <a:r>
              <a:rPr lang="en-US" sz="4000" dirty="0" smtClean="0"/>
              <a:t>Winner-Take-All (sometimes called First-Past-The-Post) elections are very common to the U.S. electoral system.  The person that wins the majority or plurality wins the race (in other words, the person who comes in second gets nothing).  </a:t>
            </a:r>
            <a:br>
              <a:rPr lang="en-US" sz="4000" dirty="0" smtClean="0"/>
            </a:br>
            <a:r>
              <a:rPr lang="en-US" sz="4000" dirty="0" smtClean="0"/>
              <a:t/>
            </a:r>
            <a:br>
              <a:rPr lang="en-US" sz="4000" dirty="0" smtClean="0"/>
            </a:br>
            <a:r>
              <a:rPr lang="en-US" sz="4000" dirty="0" smtClean="0"/>
              <a:t>In some (mainly parliamentary) countries elections result in an apportionment of power to the candidates (this is called proportional representation).</a:t>
            </a: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a:bodyPr>
          <a:lstStyle/>
          <a:p>
            <a:r>
              <a:rPr lang="en-US" sz="4000" dirty="0" smtClean="0"/>
              <a:t/>
            </a:r>
            <a:br>
              <a:rPr lang="en-US" sz="4000" dirty="0" smtClean="0"/>
            </a:br>
            <a:r>
              <a:rPr lang="en-US" sz="4000" dirty="0" smtClean="0"/>
              <a:t/>
            </a:r>
            <a:br>
              <a:rPr lang="en-US" sz="4000" dirty="0" smtClean="0"/>
            </a:br>
            <a:r>
              <a:rPr lang="en-US" sz="4000" dirty="0" smtClean="0"/>
              <a:t>Running for Congress</a:t>
            </a: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a:bodyPr>
          <a:lstStyle/>
          <a:p>
            <a:r>
              <a:rPr lang="en-US" sz="4000" dirty="0" smtClean="0"/>
              <a:t/>
            </a:r>
            <a:br>
              <a:rPr lang="en-US" sz="4000" dirty="0" smtClean="0"/>
            </a:br>
            <a:r>
              <a:rPr lang="en-US" sz="4000" dirty="0" smtClean="0"/>
              <a:t/>
            </a:r>
            <a:br>
              <a:rPr lang="en-US" sz="4000" dirty="0" smtClean="0"/>
            </a:br>
            <a:r>
              <a:rPr lang="en-US" sz="4000" dirty="0" smtClean="0"/>
              <a:t>Running for Congress is extremely expensive.  Elections for the House of Representatives typically costs upwards of a million dollars.  Senate elections cost many millions of dollars.</a:t>
            </a: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lstStyle/>
          <a:p>
            <a:r>
              <a:rPr lang="en-US" dirty="0" smtClean="0"/>
              <a:t>Plurality versus Majority</a:t>
            </a:r>
            <a:br>
              <a:rPr lang="en-US" dirty="0" smtClean="0"/>
            </a:br>
            <a:r>
              <a:rPr lang="en-US" dirty="0" smtClean="0"/>
              <a:t/>
            </a:r>
            <a:br>
              <a:rPr lang="en-US" dirty="0" smtClean="0"/>
            </a:br>
            <a:r>
              <a:rPr lang="en-US" dirty="0" smtClean="0"/>
              <a:t>Sometimes those terms are used interchangeably, but they do mean different things.</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4000" dirty="0" smtClean="0"/>
              <a:t/>
            </a:r>
            <a:br>
              <a:rPr lang="en-US" sz="4000" dirty="0" smtClean="0"/>
            </a:br>
            <a:r>
              <a:rPr lang="en-US" sz="4000" dirty="0" smtClean="0"/>
              <a:t/>
            </a:r>
            <a:br>
              <a:rPr lang="en-US" sz="4000" dirty="0" smtClean="0"/>
            </a:br>
            <a:r>
              <a:rPr lang="en-US" sz="4000" dirty="0" smtClean="0"/>
              <a:t>Why the Difference in Costs?</a:t>
            </a:r>
            <a:br>
              <a:rPr lang="en-US" sz="4000" dirty="0" smtClean="0"/>
            </a:br>
            <a:r>
              <a:rPr lang="en-US" sz="4000" dirty="0" smtClean="0"/>
              <a:t/>
            </a:r>
            <a:br>
              <a:rPr lang="en-US" sz="4000" dirty="0" smtClean="0"/>
            </a:br>
            <a:r>
              <a:rPr lang="en-US" sz="4000" dirty="0" smtClean="0"/>
              <a:t>Candidates for a House seat need only campaign in a specific district (a handful of counties in a particular state).  Candidates for a Senate seat however must campaign for votes across the entire state.</a:t>
            </a: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4000" dirty="0" smtClean="0"/>
              <a:t/>
            </a:r>
            <a:br>
              <a:rPr lang="en-US" sz="4000" dirty="0" smtClean="0"/>
            </a:br>
            <a:r>
              <a:rPr lang="en-US" sz="4000" dirty="0" smtClean="0"/>
              <a:t/>
            </a:r>
            <a:br>
              <a:rPr lang="en-US" sz="4000" dirty="0" smtClean="0"/>
            </a:br>
            <a:r>
              <a:rPr lang="en-US" sz="4000" dirty="0" smtClean="0"/>
              <a:t>Incumbents (already elected officials) tend to enjoy a high rate of reelection, especially in the House of Representatives (over 90%).  </a:t>
            </a:r>
            <a:br>
              <a:rPr lang="en-US" sz="4000" dirty="0" smtClean="0"/>
            </a:br>
            <a:r>
              <a:rPr lang="en-US" sz="4000" dirty="0" smtClean="0"/>
              <a:t/>
            </a:r>
            <a:br>
              <a:rPr lang="en-US" sz="4000" dirty="0" smtClean="0"/>
            </a:br>
            <a:r>
              <a:rPr lang="en-US" sz="4000" dirty="0" smtClean="0"/>
              <a:t>Turnover is higher in the Senate than in the House.</a:t>
            </a: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3200" dirty="0" smtClean="0"/>
              <a:t>U.S. House Incumbents Reelected (1960 – 2008)</a:t>
            </a: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22</a:t>
            </a:fld>
            <a:endParaRPr lang="en-US" dirty="0"/>
          </a:p>
        </p:txBody>
      </p:sp>
      <p:pic>
        <p:nvPicPr>
          <p:cNvPr id="1027" name="Picture 3" descr="C:\Users\My Computer\Pictures\Capture.JPG"/>
          <p:cNvPicPr>
            <a:picLocks noChangeAspect="1" noChangeArrowheads="1"/>
          </p:cNvPicPr>
          <p:nvPr/>
        </p:nvPicPr>
        <p:blipFill>
          <a:blip r:embed="rId2" cstate="print"/>
          <a:srcRect/>
          <a:stretch>
            <a:fillRect/>
          </a:stretch>
        </p:blipFill>
        <p:spPr bwMode="auto">
          <a:xfrm>
            <a:off x="457200" y="790575"/>
            <a:ext cx="8324850" cy="4543425"/>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a:bodyPr>
          <a:lstStyle/>
          <a:p>
            <a:r>
              <a:rPr lang="en-US" sz="4000" dirty="0" smtClean="0"/>
              <a:t/>
            </a:r>
            <a:br>
              <a:rPr lang="en-US" sz="4000" dirty="0" smtClean="0"/>
            </a:br>
            <a:r>
              <a:rPr lang="en-US" sz="4000" dirty="0" smtClean="0"/>
              <a:t/>
            </a:r>
            <a:br>
              <a:rPr lang="en-US" sz="4000" dirty="0" smtClean="0"/>
            </a:br>
            <a:r>
              <a:rPr lang="en-US" sz="4000" dirty="0" smtClean="0"/>
              <a:t>Incumbents have the advantage of established name recognition, popularity, and it’s easier for them to raise money from donors than it is for their lesser known challengers.</a:t>
            </a: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4000" dirty="0" smtClean="0"/>
              <a:t/>
            </a:r>
            <a:br>
              <a:rPr lang="en-US" sz="4000" dirty="0" smtClean="0"/>
            </a:br>
            <a:r>
              <a:rPr lang="en-US" sz="4000" dirty="0" smtClean="0"/>
              <a:t/>
            </a:r>
            <a:br>
              <a:rPr lang="en-US" sz="4000" dirty="0" smtClean="0"/>
            </a:br>
            <a:r>
              <a:rPr lang="en-US" sz="4000" dirty="0" smtClean="0"/>
              <a:t>Running for the House or Senate</a:t>
            </a:r>
            <a:br>
              <a:rPr lang="en-US" sz="4000" dirty="0" smtClean="0"/>
            </a:br>
            <a:r>
              <a:rPr lang="en-US" sz="4000" dirty="0" smtClean="0"/>
              <a:t/>
            </a:r>
            <a:br>
              <a:rPr lang="en-US" sz="4000" dirty="0" smtClean="0"/>
            </a:br>
            <a:r>
              <a:rPr lang="en-US" sz="4000" dirty="0" smtClean="0"/>
              <a:t>Every two years each seat in the House is up for election (435 seats). </a:t>
            </a:r>
            <a:br>
              <a:rPr lang="en-US" sz="4000" dirty="0" smtClean="0"/>
            </a:br>
            <a:r>
              <a:rPr lang="en-US" sz="4000" dirty="0" smtClean="0"/>
              <a:t/>
            </a:r>
            <a:br>
              <a:rPr lang="en-US" sz="4000" dirty="0" smtClean="0"/>
            </a:br>
            <a:r>
              <a:rPr lang="en-US" sz="4000" dirty="0" smtClean="0"/>
              <a:t>Every two years 1/3 of the Senate seats are up for election (~33 seats).</a:t>
            </a:r>
            <a:br>
              <a:rPr lang="en-US" sz="4000" dirty="0" smtClean="0"/>
            </a:br>
            <a:r>
              <a:rPr lang="en-US" sz="4000" dirty="0" smtClean="0"/>
              <a:t/>
            </a:r>
            <a:br>
              <a:rPr lang="en-US" sz="4000" dirty="0" smtClean="0"/>
            </a:br>
            <a:r>
              <a:rPr lang="en-US" sz="4000" dirty="0" smtClean="0"/>
              <a:t> Most are incumbents running for reelection. </a:t>
            </a: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pPr algn="l"/>
            <a:r>
              <a:rPr lang="en-US" sz="4000" dirty="0" smtClean="0"/>
              <a:t/>
            </a:r>
            <a:br>
              <a:rPr lang="en-US" sz="4000" dirty="0" smtClean="0"/>
            </a:br>
            <a:r>
              <a:rPr lang="en-US" dirty="0" smtClean="0"/>
              <a:t>              </a:t>
            </a:r>
            <a:r>
              <a:rPr lang="en-US" sz="3600" dirty="0" smtClean="0"/>
              <a:t>Running for the House or Senate</a:t>
            </a:r>
            <a:br>
              <a:rPr lang="en-US" sz="3600" dirty="0" smtClean="0"/>
            </a:br>
            <a:r>
              <a:rPr lang="en-US" sz="3600" dirty="0" smtClean="0"/>
              <a:t/>
            </a:r>
            <a:br>
              <a:rPr lang="en-US" sz="3600" dirty="0" smtClean="0"/>
            </a:br>
            <a:r>
              <a:rPr lang="en-US" sz="3600" dirty="0" smtClean="0"/>
              <a:t>- Candidates announce their intentions to run for       </a:t>
            </a:r>
            <a:br>
              <a:rPr lang="en-US" sz="3600" dirty="0" smtClean="0"/>
            </a:br>
            <a:r>
              <a:rPr lang="en-US" sz="3600" dirty="0" smtClean="0"/>
              <a:t>   their party’s nomination;</a:t>
            </a:r>
            <a:br>
              <a:rPr lang="en-US" sz="3600" dirty="0" smtClean="0"/>
            </a:br>
            <a:r>
              <a:rPr lang="en-US" sz="3600" dirty="0" smtClean="0"/>
              <a:t>- Candidates begin fund raising efforts;</a:t>
            </a:r>
            <a:br>
              <a:rPr lang="en-US" sz="3600" dirty="0" smtClean="0"/>
            </a:br>
            <a:r>
              <a:rPr lang="en-US" sz="3600" dirty="0" smtClean="0"/>
              <a:t>- Candidates begin campaigning for the primary </a:t>
            </a:r>
            <a:br>
              <a:rPr lang="en-US" sz="3600" dirty="0" smtClean="0"/>
            </a:br>
            <a:r>
              <a:rPr lang="en-US" sz="3600" dirty="0" smtClean="0"/>
              <a:t>   (speeches, campaign ads, etc.);</a:t>
            </a:r>
            <a:br>
              <a:rPr lang="en-US" sz="3600" dirty="0" smtClean="0"/>
            </a:br>
            <a:r>
              <a:rPr lang="en-US" sz="3600" dirty="0" smtClean="0"/>
              <a:t/>
            </a:r>
            <a:br>
              <a:rPr lang="en-US" sz="3600" dirty="0" smtClean="0"/>
            </a:br>
            <a:r>
              <a:rPr lang="en-US" sz="3600" dirty="0" smtClean="0"/>
              <a:t>In the nomination phase the candidates are running  for their respective party nomination (which will be   </a:t>
            </a:r>
            <a:br>
              <a:rPr lang="en-US" sz="3600" dirty="0" smtClean="0"/>
            </a:br>
            <a:r>
              <a:rPr lang="en-US" sz="3600" dirty="0" smtClean="0"/>
              <a:t>                         decided by a primary).</a:t>
            </a: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a:bodyPr>
          <a:lstStyle/>
          <a:p>
            <a:r>
              <a:rPr lang="en-US" sz="4000" dirty="0" smtClean="0"/>
              <a:t/>
            </a:r>
            <a:br>
              <a:rPr lang="en-US" sz="4000" dirty="0" smtClean="0"/>
            </a:br>
            <a:r>
              <a:rPr lang="en-US" sz="4000" dirty="0" smtClean="0"/>
              <a:t/>
            </a:r>
            <a:br>
              <a:rPr lang="en-US" sz="4000" dirty="0" smtClean="0"/>
            </a:br>
            <a:r>
              <a:rPr lang="en-US" dirty="0" smtClean="0"/>
              <a:t> </a:t>
            </a:r>
            <a:r>
              <a:rPr lang="en-US" sz="3600" dirty="0" smtClean="0"/>
              <a:t>Running for the House or Senate</a:t>
            </a:r>
            <a:br>
              <a:rPr lang="en-US" sz="3600" dirty="0" smtClean="0"/>
            </a:br>
            <a:r>
              <a:rPr lang="en-US" sz="3600" dirty="0" smtClean="0"/>
              <a:t/>
            </a:r>
            <a:br>
              <a:rPr lang="en-US" sz="3600" dirty="0" smtClean="0"/>
            </a:br>
            <a:r>
              <a:rPr lang="en-US" sz="3600" dirty="0" smtClean="0"/>
              <a:t>After the campaigning for nomination the state will hold a primary (anywhere from January through September).  </a:t>
            </a: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4000" dirty="0" smtClean="0"/>
              <a:t/>
            </a:r>
            <a:br>
              <a:rPr lang="en-US" sz="4000" dirty="0" smtClean="0"/>
            </a:br>
            <a:r>
              <a:rPr lang="en-US" sz="4000" dirty="0" smtClean="0"/>
              <a:t/>
            </a:r>
            <a:br>
              <a:rPr lang="en-US" sz="4000" dirty="0" smtClean="0"/>
            </a:br>
            <a:r>
              <a:rPr lang="en-US" dirty="0" smtClean="0"/>
              <a:t> </a:t>
            </a:r>
            <a:r>
              <a:rPr lang="en-US" sz="3100" dirty="0" smtClean="0"/>
              <a:t>Running for the House or Senate</a:t>
            </a:r>
            <a:br>
              <a:rPr lang="en-US" sz="3100" dirty="0" smtClean="0"/>
            </a:br>
            <a:r>
              <a:rPr lang="en-US" sz="3100" dirty="0" smtClean="0"/>
              <a:t/>
            </a:r>
            <a:br>
              <a:rPr lang="en-US" sz="3100" dirty="0" smtClean="0"/>
            </a:br>
            <a:r>
              <a:rPr lang="en-US" sz="3100" dirty="0" smtClean="0"/>
              <a:t>Voters will turnout for the primary and vote for the candidate that they want to run in the November general election.</a:t>
            </a:r>
            <a:br>
              <a:rPr lang="en-US" sz="3100" dirty="0" smtClean="0"/>
            </a:br>
            <a:r>
              <a:rPr lang="en-US" sz="3100" dirty="0" smtClean="0"/>
              <a:t/>
            </a:r>
            <a:br>
              <a:rPr lang="en-US" sz="3100" dirty="0" smtClean="0"/>
            </a:br>
            <a:r>
              <a:rPr lang="en-US" sz="3100" dirty="0" smtClean="0"/>
              <a:t>Closed Primary:  Voters can only vote for a candidate of the party that they belong to.  This is the most common.</a:t>
            </a:r>
            <a:br>
              <a:rPr lang="en-US" sz="3100" dirty="0" smtClean="0"/>
            </a:br>
            <a:r>
              <a:rPr lang="en-US" sz="3100" dirty="0" smtClean="0"/>
              <a:t/>
            </a:r>
            <a:br>
              <a:rPr lang="en-US" sz="3100" dirty="0" smtClean="0"/>
            </a:br>
            <a:r>
              <a:rPr lang="en-US" sz="3100" dirty="0" smtClean="0"/>
              <a:t>Open Primary:  Voters can vote across party lines (cross-party voting).</a:t>
            </a:r>
            <a:br>
              <a:rPr lang="en-US" sz="3100" dirty="0" smtClean="0"/>
            </a:br>
            <a:r>
              <a:rPr lang="en-US" sz="3100" dirty="0" smtClean="0"/>
              <a:t/>
            </a:r>
            <a:br>
              <a:rPr lang="en-US" sz="3100" dirty="0" smtClean="0"/>
            </a:br>
            <a:r>
              <a:rPr lang="en-US" sz="3100" dirty="0" smtClean="0"/>
              <a:t>Mixed Primary :  Independents can vote for Democrats or Republicans.</a:t>
            </a:r>
            <a:br>
              <a:rPr lang="en-US" sz="3100"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a:bodyPr>
          <a:lstStyle/>
          <a:p>
            <a:r>
              <a:rPr lang="en-US" sz="4000" dirty="0" smtClean="0"/>
              <a:t/>
            </a:r>
            <a:br>
              <a:rPr lang="en-US" sz="4000" dirty="0" smtClean="0"/>
            </a:br>
            <a:r>
              <a:rPr lang="en-US" sz="4000" dirty="0" smtClean="0"/>
              <a:t/>
            </a:r>
            <a:br>
              <a:rPr lang="en-US" sz="4000" dirty="0" smtClean="0"/>
            </a:br>
            <a:r>
              <a:rPr lang="en-US" dirty="0" smtClean="0"/>
              <a:t> </a:t>
            </a:r>
            <a:r>
              <a:rPr lang="en-US" sz="3100" dirty="0" smtClean="0"/>
              <a:t>Running for the House or Senate</a:t>
            </a:r>
            <a:br>
              <a:rPr lang="en-US" sz="3100" dirty="0" smtClean="0"/>
            </a:br>
            <a:r>
              <a:rPr lang="en-US" sz="3100" dirty="0" smtClean="0"/>
              <a:t/>
            </a:r>
            <a:br>
              <a:rPr lang="en-US" sz="3100" dirty="0" smtClean="0"/>
            </a:br>
            <a:r>
              <a:rPr lang="en-US" sz="3100" dirty="0" smtClean="0"/>
              <a:t>Whichever candidate wins the majority or plurality of votes wins the party nomination and will go on to the general election in November.</a:t>
            </a:r>
            <a:br>
              <a:rPr lang="en-US" sz="3100"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pPr algn="l"/>
            <a:r>
              <a:rPr lang="en-US" sz="4000" dirty="0" smtClean="0"/>
              <a:t/>
            </a:r>
            <a:br>
              <a:rPr lang="en-US" sz="4000" dirty="0" smtClean="0"/>
            </a:br>
            <a:r>
              <a:rPr lang="en-US" sz="4000" dirty="0" smtClean="0"/>
              <a:t/>
            </a:r>
            <a:br>
              <a:rPr lang="en-US" sz="4000" dirty="0" smtClean="0"/>
            </a:br>
            <a:r>
              <a:rPr lang="en-US" sz="4000" dirty="0" smtClean="0"/>
              <a:t>                                 </a:t>
            </a:r>
            <a:br>
              <a:rPr lang="en-US" sz="4000" dirty="0" smtClean="0"/>
            </a:br>
            <a:r>
              <a:rPr lang="en-US" sz="4000" dirty="0" smtClean="0"/>
              <a:t>                    </a:t>
            </a:r>
            <a:r>
              <a:rPr lang="en-US" sz="3100" dirty="0" smtClean="0"/>
              <a:t>Running for the House or Senate </a:t>
            </a:r>
            <a:r>
              <a:rPr lang="en-US" sz="4000" dirty="0" smtClean="0"/>
              <a:t/>
            </a:r>
            <a:br>
              <a:rPr lang="en-US" sz="4000" dirty="0" smtClean="0"/>
            </a:br>
            <a:r>
              <a:rPr lang="en-US" sz="4000" dirty="0" smtClean="0"/>
              <a:t>                                  </a:t>
            </a:r>
            <a:r>
              <a:rPr lang="en-US" sz="2200" u="sng" dirty="0" smtClean="0"/>
              <a:t>Primary Election</a:t>
            </a:r>
            <a:r>
              <a:rPr lang="en-US" sz="2200" dirty="0" smtClean="0"/>
              <a:t/>
            </a:r>
            <a:br>
              <a:rPr lang="en-US" sz="2200" dirty="0" smtClean="0"/>
            </a:br>
            <a:r>
              <a:rPr lang="en-US" sz="2200" dirty="0" smtClean="0"/>
              <a:t/>
            </a:r>
            <a:br>
              <a:rPr lang="en-US" sz="2200" dirty="0" smtClean="0"/>
            </a:br>
            <a:r>
              <a:rPr lang="en-US" sz="2200" u="sng" dirty="0" smtClean="0"/>
              <a:t>Democrats</a:t>
            </a:r>
            <a:r>
              <a:rPr lang="en-US" sz="2200" dirty="0" smtClean="0"/>
              <a:t/>
            </a:r>
            <a:br>
              <a:rPr lang="en-US" sz="2200" dirty="0" smtClean="0"/>
            </a:br>
            <a:r>
              <a:rPr lang="en-US" sz="2200" dirty="0" smtClean="0"/>
              <a:t>Candidate 1</a:t>
            </a:r>
            <a:br>
              <a:rPr lang="en-US" sz="2200" dirty="0" smtClean="0"/>
            </a:br>
            <a:r>
              <a:rPr lang="en-US" sz="2200" dirty="0" smtClean="0"/>
              <a:t>Candidate 2  </a:t>
            </a:r>
            <a:br>
              <a:rPr lang="en-US" sz="2200" dirty="0" smtClean="0"/>
            </a:br>
            <a:r>
              <a:rPr lang="en-US" sz="2200" dirty="0" smtClean="0"/>
              <a:t>Candidate 3</a:t>
            </a:r>
            <a:br>
              <a:rPr lang="en-US" sz="2200" dirty="0" smtClean="0"/>
            </a:br>
            <a:r>
              <a:rPr lang="en-US" sz="2200" dirty="0" smtClean="0"/>
              <a:t>Candidate 4</a:t>
            </a:r>
            <a:br>
              <a:rPr lang="en-US" sz="2200" dirty="0" smtClean="0"/>
            </a:br>
            <a:r>
              <a:rPr lang="en-US" sz="2200" dirty="0" smtClean="0"/>
              <a:t/>
            </a:r>
            <a:br>
              <a:rPr lang="en-US" sz="2200" dirty="0" smtClean="0"/>
            </a:br>
            <a:r>
              <a:rPr lang="en-US" sz="2200" u="sng" dirty="0" smtClean="0"/>
              <a:t>Republican</a:t>
            </a:r>
            <a:r>
              <a:rPr lang="en-US" sz="2200" dirty="0" smtClean="0"/>
              <a:t/>
            </a:r>
            <a:br>
              <a:rPr lang="en-US" sz="2200" dirty="0" smtClean="0"/>
            </a:br>
            <a:r>
              <a:rPr lang="en-US" sz="2200" dirty="0" smtClean="0"/>
              <a:t>Candidate 1</a:t>
            </a:r>
            <a:br>
              <a:rPr lang="en-US" sz="2200" dirty="0" smtClean="0"/>
            </a:br>
            <a:r>
              <a:rPr lang="en-US" sz="2200" dirty="0" smtClean="0"/>
              <a:t>Candidate 2</a:t>
            </a:r>
            <a:br>
              <a:rPr lang="en-US" sz="2200" dirty="0" smtClean="0"/>
            </a:br>
            <a:r>
              <a:rPr lang="en-US" sz="2200" dirty="0" smtClean="0"/>
              <a:t>Candidate 3  </a:t>
            </a:r>
            <a:br>
              <a:rPr lang="en-US" sz="2200" dirty="0" smtClean="0"/>
            </a:br>
            <a:r>
              <a:rPr lang="en-US" sz="2200" dirty="0" smtClean="0"/>
              <a:t>Candidate 4</a:t>
            </a:r>
            <a:br>
              <a:rPr lang="en-US" sz="2200" dirty="0" smtClean="0"/>
            </a:br>
            <a:r>
              <a:rPr lang="en-US" sz="2200" dirty="0" smtClean="0"/>
              <a:t/>
            </a:r>
            <a:br>
              <a:rPr lang="en-US" sz="2200" dirty="0" smtClean="0"/>
            </a:br>
            <a:r>
              <a:rPr lang="en-US" sz="2200" dirty="0" smtClean="0"/>
              <a:t>Third Party 1 </a:t>
            </a:r>
            <a:br>
              <a:rPr lang="en-US" sz="2200" dirty="0" smtClean="0"/>
            </a:br>
            <a:r>
              <a:rPr lang="en-US" sz="2200" dirty="0" smtClean="0"/>
              <a:t/>
            </a:r>
            <a:br>
              <a:rPr lang="en-US" sz="2200" dirty="0" smtClean="0"/>
            </a:br>
            <a:r>
              <a:rPr lang="en-US" sz="2200" dirty="0" smtClean="0"/>
              <a:t>Third Party 2 </a:t>
            </a:r>
            <a:r>
              <a:rPr lang="en-US" sz="3200" dirty="0" smtClean="0"/>
              <a:t/>
            </a:r>
            <a:br>
              <a:rPr lang="en-US" sz="3200" dirty="0"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lstStyle/>
          <a:p>
            <a:r>
              <a:rPr lang="en-US" sz="3600" dirty="0" smtClean="0"/>
              <a:t>In Election Parlance:</a:t>
            </a:r>
            <a:br>
              <a:rPr lang="en-US" sz="3600" dirty="0" smtClean="0"/>
            </a:br>
            <a:r>
              <a:rPr lang="en-US" sz="3600" dirty="0" smtClean="0"/>
              <a:t/>
            </a:r>
            <a:br>
              <a:rPr lang="en-US" sz="3600" dirty="0" smtClean="0"/>
            </a:br>
            <a:r>
              <a:rPr lang="en-US" sz="3600" dirty="0" smtClean="0"/>
              <a:t>Majority = More than 50% of the votes</a:t>
            </a:r>
            <a:r>
              <a:rPr lang="en-US" dirty="0" smtClean="0"/>
              <a:t/>
            </a:r>
            <a:br>
              <a:rPr lang="en-US" dirty="0" smtClean="0"/>
            </a:br>
            <a:r>
              <a:rPr lang="en-US" dirty="0" smtClean="0"/>
              <a:t/>
            </a:r>
            <a:br>
              <a:rPr lang="en-US" dirty="0" smtClean="0"/>
            </a:br>
            <a:r>
              <a:rPr lang="en-US" sz="3600" dirty="0" smtClean="0"/>
              <a:t>Plurality = More votes than all other candidates</a:t>
            </a:r>
            <a:endParaRPr lang="en-US" sz="3600"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pPr algn="l"/>
            <a:r>
              <a:rPr lang="en-US" sz="4000" dirty="0" smtClean="0"/>
              <a:t/>
            </a:r>
            <a:br>
              <a:rPr lang="en-US" sz="4000" dirty="0" smtClean="0"/>
            </a:br>
            <a:r>
              <a:rPr lang="en-US" sz="4000" dirty="0" smtClean="0"/>
              <a:t/>
            </a:r>
            <a:br>
              <a:rPr lang="en-US" sz="4000" dirty="0" smtClean="0"/>
            </a:br>
            <a:r>
              <a:rPr lang="en-US" sz="4000" dirty="0" smtClean="0"/>
              <a:t>                                 </a:t>
            </a:r>
            <a:br>
              <a:rPr lang="en-US" sz="4000" dirty="0" smtClean="0"/>
            </a:br>
            <a:r>
              <a:rPr lang="en-US" sz="4000" dirty="0" smtClean="0"/>
              <a:t>                    </a:t>
            </a:r>
            <a:r>
              <a:rPr lang="en-US" sz="3100" dirty="0" smtClean="0"/>
              <a:t>Running for the House or Senate </a:t>
            </a:r>
            <a:r>
              <a:rPr lang="en-US" sz="4000" dirty="0" smtClean="0"/>
              <a:t/>
            </a:r>
            <a:br>
              <a:rPr lang="en-US" sz="4000" dirty="0" smtClean="0"/>
            </a:br>
            <a:r>
              <a:rPr lang="en-US" sz="4000" dirty="0" smtClean="0"/>
              <a:t>                                  </a:t>
            </a:r>
            <a:r>
              <a:rPr lang="en-US" sz="2200" u="sng" dirty="0" smtClean="0"/>
              <a:t>Primary Election</a:t>
            </a:r>
            <a:r>
              <a:rPr lang="en-US" sz="2200" dirty="0" smtClean="0"/>
              <a:t/>
            </a:r>
            <a:br>
              <a:rPr lang="en-US" sz="2200" dirty="0" smtClean="0"/>
            </a:br>
            <a:r>
              <a:rPr lang="en-US" sz="2200" dirty="0" smtClean="0"/>
              <a:t/>
            </a:r>
            <a:br>
              <a:rPr lang="en-US" sz="2200" dirty="0" smtClean="0"/>
            </a:br>
            <a:r>
              <a:rPr lang="en-US" sz="2200" u="sng" dirty="0" smtClean="0"/>
              <a:t>Democrats</a:t>
            </a:r>
            <a:r>
              <a:rPr lang="en-US" sz="2200" dirty="0" smtClean="0"/>
              <a:t/>
            </a:r>
            <a:br>
              <a:rPr lang="en-US" sz="2200" dirty="0" smtClean="0"/>
            </a:br>
            <a:r>
              <a:rPr lang="en-US" sz="2200" dirty="0" smtClean="0"/>
              <a:t>Candidate 1</a:t>
            </a:r>
            <a:br>
              <a:rPr lang="en-US" sz="2200" dirty="0" smtClean="0"/>
            </a:br>
            <a:r>
              <a:rPr lang="en-US" sz="2200" dirty="0" smtClean="0"/>
              <a:t>Candidate 2  --------------------	Winner</a:t>
            </a:r>
            <a:br>
              <a:rPr lang="en-US" sz="2200" dirty="0" smtClean="0"/>
            </a:br>
            <a:r>
              <a:rPr lang="en-US" sz="2200" dirty="0" smtClean="0"/>
              <a:t>Candidate 3</a:t>
            </a:r>
            <a:br>
              <a:rPr lang="en-US" sz="2200" dirty="0" smtClean="0"/>
            </a:br>
            <a:r>
              <a:rPr lang="en-US" sz="2200" dirty="0" smtClean="0"/>
              <a:t>Candidate 4</a:t>
            </a:r>
            <a:br>
              <a:rPr lang="en-US" sz="2200" dirty="0" smtClean="0"/>
            </a:br>
            <a:r>
              <a:rPr lang="en-US" sz="2200" dirty="0" smtClean="0"/>
              <a:t/>
            </a:r>
            <a:br>
              <a:rPr lang="en-US" sz="2200" dirty="0" smtClean="0"/>
            </a:br>
            <a:r>
              <a:rPr lang="en-US" sz="2200" u="sng" dirty="0" smtClean="0"/>
              <a:t>Republican</a:t>
            </a:r>
            <a:r>
              <a:rPr lang="en-US" sz="2200" dirty="0" smtClean="0"/>
              <a:t/>
            </a:r>
            <a:br>
              <a:rPr lang="en-US" sz="2200" dirty="0" smtClean="0"/>
            </a:br>
            <a:r>
              <a:rPr lang="en-US" sz="2200" dirty="0" smtClean="0"/>
              <a:t>Candidate 1</a:t>
            </a:r>
            <a:br>
              <a:rPr lang="en-US" sz="2200" dirty="0" smtClean="0"/>
            </a:br>
            <a:r>
              <a:rPr lang="en-US" sz="2200" dirty="0" smtClean="0"/>
              <a:t>Candidate 2</a:t>
            </a:r>
            <a:br>
              <a:rPr lang="en-US" sz="2200" dirty="0" smtClean="0"/>
            </a:br>
            <a:r>
              <a:rPr lang="en-US" sz="2200" dirty="0" smtClean="0"/>
              <a:t>Candidate 3  -------------------- 	Winner</a:t>
            </a:r>
            <a:br>
              <a:rPr lang="en-US" sz="2200" dirty="0" smtClean="0"/>
            </a:br>
            <a:r>
              <a:rPr lang="en-US" sz="2200" dirty="0" smtClean="0"/>
              <a:t>Candidate 4</a:t>
            </a:r>
            <a:br>
              <a:rPr lang="en-US" sz="2200" dirty="0" smtClean="0"/>
            </a:br>
            <a:r>
              <a:rPr lang="en-US" sz="2200" dirty="0" smtClean="0"/>
              <a:t/>
            </a:r>
            <a:br>
              <a:rPr lang="en-US" sz="2200" dirty="0" smtClean="0"/>
            </a:br>
            <a:r>
              <a:rPr lang="en-US" sz="2200" dirty="0" smtClean="0"/>
              <a:t>Third Party 1 -------------------- 	Winner</a:t>
            </a:r>
            <a:br>
              <a:rPr lang="en-US" sz="2200" dirty="0" smtClean="0"/>
            </a:br>
            <a:r>
              <a:rPr lang="en-US" sz="2200" dirty="0" smtClean="0"/>
              <a:t/>
            </a:r>
            <a:br>
              <a:rPr lang="en-US" sz="2200" dirty="0" smtClean="0"/>
            </a:br>
            <a:r>
              <a:rPr lang="en-US" sz="2200" dirty="0" smtClean="0"/>
              <a:t>Third Party 2 -------------------- 	Winner</a:t>
            </a:r>
            <a:r>
              <a:rPr lang="en-US" sz="3200" dirty="0" smtClean="0"/>
              <a:t/>
            </a:r>
            <a:br>
              <a:rPr lang="en-US" sz="3200" dirty="0"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4000" dirty="0" smtClean="0"/>
              <a:t/>
            </a:r>
            <a:br>
              <a:rPr lang="en-US" sz="4000" dirty="0" smtClean="0"/>
            </a:br>
            <a:r>
              <a:rPr lang="en-US" sz="4000" dirty="0" smtClean="0"/>
              <a:t/>
            </a:r>
            <a:br>
              <a:rPr lang="en-US" sz="4000" dirty="0" smtClean="0"/>
            </a:br>
            <a:r>
              <a:rPr lang="en-US" dirty="0" smtClean="0"/>
              <a:t> </a:t>
            </a:r>
            <a:r>
              <a:rPr lang="en-US" sz="3600" dirty="0" smtClean="0"/>
              <a:t>Running for the House or Senate </a:t>
            </a:r>
            <a:br>
              <a:rPr lang="en-US" sz="3600" dirty="0" smtClean="0"/>
            </a:br>
            <a:r>
              <a:rPr lang="en-US" sz="3600" dirty="0" smtClean="0"/>
              <a:t/>
            </a:r>
            <a:br>
              <a:rPr lang="en-US" sz="3600" dirty="0" smtClean="0"/>
            </a:br>
            <a:r>
              <a:rPr lang="en-US" sz="3600" dirty="0" smtClean="0"/>
              <a:t>The candidates that won in the primary election begin campaigning for the general election in November.</a:t>
            </a:r>
            <a:br>
              <a:rPr lang="en-US" sz="3600" dirty="0" smtClean="0"/>
            </a:br>
            <a:r>
              <a:rPr lang="en-US" sz="3600" dirty="0" smtClean="0"/>
              <a:t/>
            </a:r>
            <a:br>
              <a:rPr lang="en-US" sz="3600" dirty="0" smtClean="0"/>
            </a:br>
            <a:r>
              <a:rPr lang="en-US" sz="3600" dirty="0" smtClean="0"/>
              <a:t>The purpose of the general election is to pick an ultimate winner from the candidates who prevailed in the primary election.</a:t>
            </a: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a:bodyPr>
          <a:lstStyle/>
          <a:p>
            <a:r>
              <a:rPr lang="en-US" sz="4000" dirty="0" smtClean="0"/>
              <a:t/>
            </a:r>
            <a:br>
              <a:rPr lang="en-US" sz="4000" dirty="0" smtClean="0"/>
            </a:br>
            <a:r>
              <a:rPr lang="en-US" sz="4000" dirty="0" smtClean="0"/>
              <a:t/>
            </a:r>
            <a:br>
              <a:rPr lang="en-US" sz="4000" dirty="0" smtClean="0"/>
            </a:br>
            <a:r>
              <a:rPr lang="en-US" dirty="0" smtClean="0"/>
              <a:t> </a:t>
            </a:r>
            <a:r>
              <a:rPr lang="en-US" sz="3600" dirty="0" smtClean="0"/>
              <a:t>Running for the House or Senate </a:t>
            </a:r>
            <a:br>
              <a:rPr lang="en-US" sz="3600" dirty="0" smtClean="0"/>
            </a:br>
            <a:r>
              <a:rPr lang="en-US" sz="3600" dirty="0" smtClean="0"/>
              <a:t/>
            </a:r>
            <a:br>
              <a:rPr lang="en-US" sz="3600" dirty="0" smtClean="0"/>
            </a:br>
            <a:r>
              <a:rPr lang="en-US" sz="3600" dirty="0" smtClean="0"/>
              <a:t>The winner of the general election will be the person who obtains the most votes (either a majority or a plurality). </a:t>
            </a: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pPr algn="l"/>
            <a:r>
              <a:rPr lang="en-US" sz="4000" dirty="0" smtClean="0"/>
              <a:t/>
            </a:r>
            <a:br>
              <a:rPr lang="en-US" sz="4000" dirty="0" smtClean="0"/>
            </a:br>
            <a:r>
              <a:rPr lang="en-US" sz="4000" dirty="0" smtClean="0"/>
              <a:t/>
            </a:r>
            <a:br>
              <a:rPr lang="en-US" sz="4000" dirty="0" smtClean="0"/>
            </a:br>
            <a:r>
              <a:rPr lang="en-US" sz="4000" dirty="0" smtClean="0"/>
              <a:t>                                 </a:t>
            </a:r>
            <a:br>
              <a:rPr lang="en-US" sz="4000" dirty="0" smtClean="0"/>
            </a:br>
            <a:r>
              <a:rPr lang="en-US" sz="4000" dirty="0" smtClean="0"/>
              <a:t>                    </a:t>
            </a:r>
            <a:r>
              <a:rPr lang="en-US" sz="3100" dirty="0" smtClean="0"/>
              <a:t>Running for the House or Senate </a:t>
            </a:r>
            <a:r>
              <a:rPr lang="en-US" sz="4000" dirty="0" smtClean="0"/>
              <a:t/>
            </a:r>
            <a:br>
              <a:rPr lang="en-US" sz="4000" dirty="0" smtClean="0"/>
            </a:br>
            <a:r>
              <a:rPr lang="en-US" sz="4000" dirty="0" smtClean="0"/>
              <a:t>                                  </a:t>
            </a:r>
            <a:r>
              <a:rPr lang="en-US" sz="2200" u="sng" dirty="0" smtClean="0"/>
              <a:t>General Election</a:t>
            </a:r>
            <a:r>
              <a:rPr lang="en-US" sz="2200" dirty="0" smtClean="0"/>
              <a:t/>
            </a:r>
            <a:br>
              <a:rPr lang="en-US" sz="2200" dirty="0" smtClean="0"/>
            </a:br>
            <a:r>
              <a:rPr lang="en-US" sz="2200" dirty="0" smtClean="0"/>
              <a:t/>
            </a:r>
            <a:br>
              <a:rPr lang="en-US" sz="2200" dirty="0" smtClean="0"/>
            </a:br>
            <a:r>
              <a:rPr lang="en-US" sz="2200" u="sng" dirty="0" smtClean="0"/>
              <a:t>Democrats</a:t>
            </a:r>
            <a:r>
              <a:rPr lang="en-US" sz="2200" dirty="0" smtClean="0"/>
              <a:t/>
            </a:r>
            <a:br>
              <a:rPr lang="en-US" sz="2200" dirty="0" smtClean="0"/>
            </a:br>
            <a:r>
              <a:rPr lang="en-US" sz="2200" dirty="0" smtClean="0"/>
              <a:t>Candidate 1</a:t>
            </a:r>
            <a:br>
              <a:rPr lang="en-US" sz="2200" dirty="0" smtClean="0"/>
            </a:br>
            <a:r>
              <a:rPr lang="en-US" sz="2200" dirty="0" smtClean="0"/>
              <a:t>Candidate 2  --------------------	Winner   ----------          41 %         </a:t>
            </a:r>
            <a:br>
              <a:rPr lang="en-US" sz="2200" dirty="0" smtClean="0"/>
            </a:br>
            <a:r>
              <a:rPr lang="en-US" sz="2200" dirty="0" smtClean="0"/>
              <a:t>Candidate 3</a:t>
            </a:r>
            <a:br>
              <a:rPr lang="en-US" sz="2200" dirty="0" smtClean="0"/>
            </a:br>
            <a:r>
              <a:rPr lang="en-US" sz="2200" dirty="0" smtClean="0"/>
              <a:t>Candidate 4</a:t>
            </a:r>
            <a:br>
              <a:rPr lang="en-US" sz="2200" dirty="0" smtClean="0"/>
            </a:br>
            <a:r>
              <a:rPr lang="en-US" sz="2200" dirty="0" smtClean="0"/>
              <a:t/>
            </a:r>
            <a:br>
              <a:rPr lang="en-US" sz="2200" dirty="0" smtClean="0"/>
            </a:br>
            <a:r>
              <a:rPr lang="en-US" sz="2200" u="sng" dirty="0" smtClean="0"/>
              <a:t>Republican</a:t>
            </a:r>
            <a:r>
              <a:rPr lang="en-US" sz="2200" dirty="0" smtClean="0"/>
              <a:t/>
            </a:r>
            <a:br>
              <a:rPr lang="en-US" sz="2200" dirty="0" smtClean="0"/>
            </a:br>
            <a:r>
              <a:rPr lang="en-US" sz="2200" dirty="0" smtClean="0"/>
              <a:t>Candidate 1</a:t>
            </a:r>
            <a:br>
              <a:rPr lang="en-US" sz="2200" dirty="0" smtClean="0"/>
            </a:br>
            <a:r>
              <a:rPr lang="en-US" sz="2200" dirty="0" smtClean="0"/>
              <a:t>Candidate 2</a:t>
            </a:r>
            <a:br>
              <a:rPr lang="en-US" sz="2200" dirty="0" smtClean="0"/>
            </a:br>
            <a:r>
              <a:rPr lang="en-US" sz="2200" dirty="0" smtClean="0"/>
              <a:t>Candidate 3  -------------------- 	Winner  ----------           49 %   ------------ Winner</a:t>
            </a:r>
            <a:br>
              <a:rPr lang="en-US" sz="2200" dirty="0" smtClean="0"/>
            </a:br>
            <a:r>
              <a:rPr lang="en-US" sz="2200" dirty="0" smtClean="0"/>
              <a:t>Candidate 4</a:t>
            </a:r>
            <a:br>
              <a:rPr lang="en-US" sz="2200" dirty="0" smtClean="0"/>
            </a:br>
            <a:r>
              <a:rPr lang="en-US" sz="2200" dirty="0" smtClean="0"/>
              <a:t/>
            </a:r>
            <a:br>
              <a:rPr lang="en-US" sz="2200" dirty="0" smtClean="0"/>
            </a:br>
            <a:r>
              <a:rPr lang="en-US" sz="2200" dirty="0" smtClean="0"/>
              <a:t>Third Party 1 -------------------- 	Winner  ----------             8 %</a:t>
            </a:r>
            <a:br>
              <a:rPr lang="en-US" sz="2200" dirty="0" smtClean="0"/>
            </a:br>
            <a:r>
              <a:rPr lang="en-US" sz="2200" dirty="0" smtClean="0"/>
              <a:t/>
            </a:r>
            <a:br>
              <a:rPr lang="en-US" sz="2200" dirty="0" smtClean="0"/>
            </a:br>
            <a:r>
              <a:rPr lang="en-US" sz="2200" dirty="0" smtClean="0"/>
              <a:t>Third Party 2 -------------------- 	Winner  ----------             2 %</a:t>
            </a:r>
            <a:r>
              <a:rPr lang="en-US" sz="3200" dirty="0" smtClean="0"/>
              <a:t/>
            </a:r>
            <a:br>
              <a:rPr lang="en-US" sz="3200" dirty="0"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pPr algn="l"/>
            <a:r>
              <a:rPr lang="en-US" sz="4000" dirty="0" smtClean="0"/>
              <a:t/>
            </a:r>
            <a:br>
              <a:rPr lang="en-US" sz="4000" dirty="0" smtClean="0"/>
            </a:br>
            <a:r>
              <a:rPr lang="en-US" sz="4000" dirty="0" smtClean="0"/>
              <a:t/>
            </a:r>
            <a:br>
              <a:rPr lang="en-US" sz="4000" dirty="0" smtClean="0"/>
            </a:br>
            <a:r>
              <a:rPr lang="en-US" sz="4000" dirty="0" smtClean="0"/>
              <a:t>                                 </a:t>
            </a:r>
            <a:br>
              <a:rPr lang="en-US" sz="4000" dirty="0" smtClean="0"/>
            </a:br>
            <a:r>
              <a:rPr lang="en-US" sz="4000" dirty="0" smtClean="0"/>
              <a:t>                    </a:t>
            </a:r>
            <a:r>
              <a:rPr lang="en-US" sz="3100" dirty="0" smtClean="0"/>
              <a:t>Running for the House or Senate </a:t>
            </a:r>
            <a:r>
              <a:rPr lang="en-US" sz="4000" dirty="0" smtClean="0"/>
              <a:t/>
            </a:r>
            <a:br>
              <a:rPr lang="en-US" sz="4000" dirty="0" smtClean="0"/>
            </a:br>
            <a:r>
              <a:rPr lang="en-US" sz="4000" dirty="0" smtClean="0"/>
              <a:t>                                  </a:t>
            </a:r>
            <a:r>
              <a:rPr lang="en-US" sz="2200" u="sng" dirty="0" smtClean="0"/>
              <a:t>General Election</a:t>
            </a:r>
            <a:r>
              <a:rPr lang="en-US" sz="2200" dirty="0" smtClean="0"/>
              <a:t/>
            </a:r>
            <a:br>
              <a:rPr lang="en-US" sz="2200" dirty="0" smtClean="0"/>
            </a:br>
            <a:r>
              <a:rPr lang="en-US" sz="2200" dirty="0" smtClean="0"/>
              <a:t/>
            </a:r>
            <a:br>
              <a:rPr lang="en-US" sz="2200" dirty="0" smtClean="0"/>
            </a:br>
            <a:r>
              <a:rPr lang="en-US" sz="2200" u="sng" dirty="0" smtClean="0"/>
              <a:t>Democrats</a:t>
            </a:r>
            <a:r>
              <a:rPr lang="en-US" sz="2200" dirty="0" smtClean="0"/>
              <a:t/>
            </a:r>
            <a:br>
              <a:rPr lang="en-US" sz="2200" dirty="0" smtClean="0"/>
            </a:br>
            <a:r>
              <a:rPr lang="en-US" sz="2200" dirty="0" smtClean="0"/>
              <a:t>Candidate 1</a:t>
            </a:r>
            <a:br>
              <a:rPr lang="en-US" sz="2200" dirty="0" smtClean="0"/>
            </a:br>
            <a:r>
              <a:rPr lang="en-US" sz="2200" dirty="0" smtClean="0"/>
              <a:t>Candidate 2  --------------------	Winner   ----------          38 %         </a:t>
            </a:r>
            <a:br>
              <a:rPr lang="en-US" sz="2200" dirty="0" smtClean="0"/>
            </a:br>
            <a:r>
              <a:rPr lang="en-US" sz="2200" dirty="0" smtClean="0"/>
              <a:t>Candidate 3</a:t>
            </a:r>
            <a:br>
              <a:rPr lang="en-US" sz="2200" dirty="0" smtClean="0"/>
            </a:br>
            <a:r>
              <a:rPr lang="en-US" sz="2200" dirty="0" smtClean="0"/>
              <a:t>Candidate 4</a:t>
            </a:r>
            <a:br>
              <a:rPr lang="en-US" sz="2200" dirty="0" smtClean="0"/>
            </a:br>
            <a:r>
              <a:rPr lang="en-US" sz="2200" dirty="0" smtClean="0"/>
              <a:t/>
            </a:r>
            <a:br>
              <a:rPr lang="en-US" sz="2200" dirty="0" smtClean="0"/>
            </a:br>
            <a:r>
              <a:rPr lang="en-US" sz="2200" u="sng" dirty="0" smtClean="0"/>
              <a:t>Republican</a:t>
            </a:r>
            <a:r>
              <a:rPr lang="en-US" sz="2200" dirty="0" smtClean="0"/>
              <a:t/>
            </a:r>
            <a:br>
              <a:rPr lang="en-US" sz="2200" dirty="0" smtClean="0"/>
            </a:br>
            <a:r>
              <a:rPr lang="en-US" sz="2200" dirty="0" smtClean="0"/>
              <a:t>Candidate 1</a:t>
            </a:r>
            <a:br>
              <a:rPr lang="en-US" sz="2200" dirty="0" smtClean="0"/>
            </a:br>
            <a:r>
              <a:rPr lang="en-US" sz="2200" dirty="0" smtClean="0"/>
              <a:t>Candidate 2</a:t>
            </a:r>
            <a:br>
              <a:rPr lang="en-US" sz="2200" dirty="0" smtClean="0"/>
            </a:br>
            <a:r>
              <a:rPr lang="en-US" sz="2200" dirty="0" smtClean="0"/>
              <a:t>Candidate 3  -------------------- 	Winner  ----------           52 %   ------------ Winner</a:t>
            </a:r>
            <a:br>
              <a:rPr lang="en-US" sz="2200" dirty="0" smtClean="0"/>
            </a:br>
            <a:r>
              <a:rPr lang="en-US" sz="2200" dirty="0" smtClean="0"/>
              <a:t>Candidate 4</a:t>
            </a:r>
            <a:br>
              <a:rPr lang="en-US" sz="2200" dirty="0" smtClean="0"/>
            </a:br>
            <a:r>
              <a:rPr lang="en-US" sz="2200" dirty="0" smtClean="0"/>
              <a:t/>
            </a:r>
            <a:br>
              <a:rPr lang="en-US" sz="2200" dirty="0" smtClean="0"/>
            </a:br>
            <a:r>
              <a:rPr lang="en-US" sz="2200" dirty="0" smtClean="0"/>
              <a:t>Third Party 1 -------------------- 	Winner  ----------             8 %</a:t>
            </a:r>
            <a:br>
              <a:rPr lang="en-US" sz="2200" dirty="0" smtClean="0"/>
            </a:br>
            <a:r>
              <a:rPr lang="en-US" sz="2200" dirty="0" smtClean="0"/>
              <a:t/>
            </a:r>
            <a:br>
              <a:rPr lang="en-US" sz="2200" dirty="0" smtClean="0"/>
            </a:br>
            <a:r>
              <a:rPr lang="en-US" sz="2200" dirty="0" smtClean="0"/>
              <a:t>Third Party 2 -------------------- 	Winner  ----------             2 %</a:t>
            </a:r>
            <a:r>
              <a:rPr lang="en-US" sz="3200" dirty="0" smtClean="0"/>
              <a:t/>
            </a:r>
            <a:br>
              <a:rPr lang="en-US" sz="3200" dirty="0"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a:bodyPr>
          <a:lstStyle/>
          <a:p>
            <a:r>
              <a:rPr lang="en-US" sz="4000" dirty="0" smtClean="0"/>
              <a:t/>
            </a:r>
            <a:br>
              <a:rPr lang="en-US" sz="4000" dirty="0" smtClean="0"/>
            </a:br>
            <a:r>
              <a:rPr lang="en-US" sz="4000" dirty="0" smtClean="0"/>
              <a:t/>
            </a:r>
            <a:br>
              <a:rPr lang="en-US" sz="4000" dirty="0" smtClean="0"/>
            </a:br>
            <a:r>
              <a:rPr lang="en-US" sz="4000" dirty="0" smtClean="0"/>
              <a:t>                                 </a:t>
            </a:r>
            <a:br>
              <a:rPr lang="en-US" sz="4000" dirty="0" smtClean="0"/>
            </a:br>
            <a:r>
              <a:rPr lang="en-US" sz="4000" dirty="0" smtClean="0"/>
              <a:t>The 17</a:t>
            </a:r>
            <a:r>
              <a:rPr lang="en-US" sz="4000" baseline="30000" dirty="0" smtClean="0"/>
              <a:t>th</a:t>
            </a:r>
            <a:r>
              <a:rPr lang="en-US" sz="4000" dirty="0" smtClean="0"/>
              <a:t> Amendment</a:t>
            </a:r>
            <a:br>
              <a:rPr lang="en-US" sz="4000" dirty="0" smtClean="0"/>
            </a:br>
            <a:r>
              <a:rPr lang="en-US" sz="4000" dirty="0" smtClean="0"/>
              <a:t/>
            </a:r>
            <a:br>
              <a:rPr lang="en-US" sz="4000" dirty="0" smtClean="0"/>
            </a:br>
            <a:r>
              <a:rPr lang="en-US" sz="4000" dirty="0" smtClean="0"/>
              <a:t>U.S. Senators are now elected directly by the people.</a:t>
            </a:r>
            <a:r>
              <a:rPr lang="en-US" sz="3200" dirty="0" smtClean="0"/>
              <a:t/>
            </a:r>
            <a:br>
              <a:rPr lang="en-US" sz="3200" dirty="0"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a:bodyPr>
          <a:lstStyle/>
          <a:p>
            <a:r>
              <a:rPr lang="en-US" sz="4000" dirty="0" smtClean="0"/>
              <a:t/>
            </a:r>
            <a:br>
              <a:rPr lang="en-US" sz="4000" dirty="0" smtClean="0"/>
            </a:br>
            <a:r>
              <a:rPr lang="en-US" sz="4000" dirty="0" smtClean="0"/>
              <a:t/>
            </a:r>
            <a:br>
              <a:rPr lang="en-US" sz="4000" dirty="0" smtClean="0"/>
            </a:br>
            <a:r>
              <a:rPr lang="en-US" sz="4000" dirty="0" smtClean="0"/>
              <a:t>                                 </a:t>
            </a:r>
            <a:br>
              <a:rPr lang="en-US" sz="4000" dirty="0" smtClean="0"/>
            </a:br>
            <a:r>
              <a:rPr lang="en-US" sz="4000" dirty="0" smtClean="0"/>
              <a:t>Running for President</a:t>
            </a:r>
            <a:r>
              <a:rPr lang="en-US" sz="3200" dirty="0" smtClean="0"/>
              <a:t/>
            </a:r>
            <a:br>
              <a:rPr lang="en-US" sz="3200" dirty="0"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4000" dirty="0" smtClean="0"/>
              <a:t/>
            </a:r>
            <a:br>
              <a:rPr lang="en-US" sz="4000" dirty="0" smtClean="0"/>
            </a:br>
            <a:r>
              <a:rPr lang="en-US" sz="4000" dirty="0" smtClean="0"/>
              <a:t/>
            </a:r>
            <a:br>
              <a:rPr lang="en-US" sz="4000" dirty="0" smtClean="0"/>
            </a:br>
            <a:r>
              <a:rPr lang="en-US" sz="4000" dirty="0" smtClean="0"/>
              <a:t>                                 </a:t>
            </a:r>
            <a:br>
              <a:rPr lang="en-US" sz="4000" dirty="0" smtClean="0"/>
            </a:br>
            <a:r>
              <a:rPr lang="en-US" sz="4000" dirty="0" smtClean="0"/>
              <a:t>Running for President</a:t>
            </a:r>
            <a:br>
              <a:rPr lang="en-US" sz="4000" dirty="0" smtClean="0"/>
            </a:br>
            <a:r>
              <a:rPr lang="en-US" sz="4000" dirty="0" smtClean="0"/>
              <a:t/>
            </a:r>
            <a:br>
              <a:rPr lang="en-US" sz="4000" dirty="0" smtClean="0"/>
            </a:br>
            <a:r>
              <a:rPr lang="en-US" sz="4000" dirty="0" smtClean="0"/>
              <a:t>Campaigning for and winning the presidency differs greatly from how Congressional elections are won.</a:t>
            </a:r>
            <a:r>
              <a:rPr lang="en-US" sz="3200" dirty="0" smtClean="0"/>
              <a:t/>
            </a:r>
            <a:br>
              <a:rPr lang="en-US" sz="3200" dirty="0"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pPr algn="l"/>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Steps of a Presidential Election</a:t>
            </a:r>
            <a:br>
              <a:rPr lang="en-US" sz="4000" dirty="0" smtClean="0"/>
            </a:br>
            <a:r>
              <a:rPr lang="en-US" sz="4000" dirty="0" smtClean="0"/>
              <a:t/>
            </a:r>
            <a:br>
              <a:rPr lang="en-US" sz="4000" dirty="0" smtClean="0"/>
            </a:br>
            <a:r>
              <a:rPr lang="en-US" sz="4000" dirty="0" smtClean="0"/>
              <a:t>-  Announcing candidacy</a:t>
            </a:r>
            <a:br>
              <a:rPr lang="en-US" sz="4000" dirty="0" smtClean="0"/>
            </a:br>
            <a:r>
              <a:rPr lang="en-US" sz="4000" dirty="0" smtClean="0"/>
              <a:t/>
            </a:r>
            <a:br>
              <a:rPr lang="en-US" sz="4000" dirty="0" smtClean="0"/>
            </a:br>
            <a:r>
              <a:rPr lang="en-US" sz="4000" dirty="0" smtClean="0"/>
              <a:t>-  Running for party nomination (primary        </a:t>
            </a:r>
            <a:br>
              <a:rPr lang="en-US" sz="4000" dirty="0" smtClean="0"/>
            </a:br>
            <a:r>
              <a:rPr lang="en-US" sz="4000" dirty="0" smtClean="0"/>
              <a:t>   or caucus elections)</a:t>
            </a:r>
            <a:br>
              <a:rPr lang="en-US" sz="4000" dirty="0" smtClean="0"/>
            </a:br>
            <a:r>
              <a:rPr lang="en-US" sz="4000" dirty="0" smtClean="0"/>
              <a:t/>
            </a:r>
            <a:br>
              <a:rPr lang="en-US" sz="4000" dirty="0" smtClean="0"/>
            </a:br>
            <a:r>
              <a:rPr lang="en-US" sz="4000" dirty="0" smtClean="0"/>
              <a:t>- Campaigning at the party convention</a:t>
            </a:r>
            <a:br>
              <a:rPr lang="en-US" sz="4000" dirty="0" smtClean="0"/>
            </a:br>
            <a:r>
              <a:rPr lang="en-US" sz="4000" dirty="0" smtClean="0"/>
              <a:t/>
            </a:r>
            <a:br>
              <a:rPr lang="en-US" sz="4000" dirty="0" smtClean="0"/>
            </a:br>
            <a:r>
              <a:rPr lang="en-US" sz="4000" dirty="0" smtClean="0"/>
              <a:t>- Campaigning to win the general election</a:t>
            </a:r>
            <a:br>
              <a:rPr lang="en-US" sz="4000" dirty="0" smtClean="0"/>
            </a:br>
            <a:r>
              <a:rPr lang="en-US" sz="4000" dirty="0" smtClean="0"/>
              <a:t/>
            </a:r>
            <a:br>
              <a:rPr lang="en-US" sz="4000" dirty="0" smtClean="0"/>
            </a:br>
            <a:r>
              <a:rPr lang="en-US" sz="4000" dirty="0" smtClean="0"/>
              <a:t>                               </a:t>
            </a: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4000" dirty="0" smtClean="0"/>
              <a:t/>
            </a:r>
            <a:br>
              <a:rPr lang="en-US" sz="4000" dirty="0" smtClean="0"/>
            </a:br>
            <a:r>
              <a:rPr lang="en-US" sz="4000" dirty="0" smtClean="0"/>
              <a:t/>
            </a:r>
            <a:br>
              <a:rPr lang="en-US" sz="4000" dirty="0" smtClean="0"/>
            </a:br>
            <a:r>
              <a:rPr lang="en-US" sz="4000" dirty="0" smtClean="0"/>
              <a:t>                                 </a:t>
            </a:r>
            <a:br>
              <a:rPr lang="en-US" sz="4000" dirty="0" smtClean="0"/>
            </a:br>
            <a:r>
              <a:rPr lang="en-US" sz="4000" dirty="0" smtClean="0"/>
              <a:t>Typically, a year or so before the presidential elections people begin to officially announce their candidacy.  They will develop a strategy, start the fund raising process and prepare to campaign for their party’s nomination.</a:t>
            </a:r>
            <a:r>
              <a:rPr lang="en-US" sz="3200" dirty="0" smtClean="0"/>
              <a:t/>
            </a:r>
            <a:br>
              <a:rPr lang="en-US" sz="3200" dirty="0"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dirty="0" smtClean="0"/>
              <a:t/>
            </a:r>
            <a:br>
              <a:rPr lang="en-US" dirty="0" smtClean="0"/>
            </a:br>
            <a:r>
              <a:rPr lang="en-US" dirty="0" smtClean="0"/>
              <a:t>Simple Majority:</a:t>
            </a:r>
            <a:br>
              <a:rPr lang="en-US" dirty="0" smtClean="0"/>
            </a:br>
            <a:r>
              <a:rPr lang="en-US" dirty="0" smtClean="0"/>
              <a:t/>
            </a:r>
            <a:br>
              <a:rPr lang="en-US" dirty="0" smtClean="0"/>
            </a:br>
            <a:r>
              <a:rPr lang="en-US" dirty="0" smtClean="0"/>
              <a:t>Most any election or contest involving only two people:</a:t>
            </a:r>
            <a:br>
              <a:rPr lang="en-US" dirty="0" smtClean="0"/>
            </a:br>
            <a:r>
              <a:rPr lang="en-US" dirty="0" smtClean="0"/>
              <a:t/>
            </a:r>
            <a:br>
              <a:rPr lang="en-US" dirty="0" smtClean="0"/>
            </a:br>
            <a:r>
              <a:rPr lang="en-US" dirty="0" smtClean="0"/>
              <a:t>Candidate 1:    51%</a:t>
            </a:r>
            <a:br>
              <a:rPr lang="en-US" dirty="0" smtClean="0"/>
            </a:br>
            <a:r>
              <a:rPr lang="en-US" dirty="0" smtClean="0"/>
              <a:t>Candidate 2:   49%</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4000" dirty="0" smtClean="0"/>
              <a:t/>
            </a:r>
            <a:br>
              <a:rPr lang="en-US" sz="4000" dirty="0" smtClean="0"/>
            </a:br>
            <a:r>
              <a:rPr lang="en-US" sz="4000" dirty="0" smtClean="0"/>
              <a:t/>
            </a:r>
            <a:br>
              <a:rPr lang="en-US" sz="4000" dirty="0" smtClean="0"/>
            </a:br>
            <a:r>
              <a:rPr lang="en-US" sz="4000" dirty="0" smtClean="0"/>
              <a:t>                                 </a:t>
            </a:r>
            <a:br>
              <a:rPr lang="en-US" sz="4000" dirty="0" smtClean="0"/>
            </a:br>
            <a:r>
              <a:rPr lang="en-US" sz="3600" dirty="0" smtClean="0"/>
              <a:t>Several candidates will initially throw their hats into the ring for their party nomination. </a:t>
            </a:r>
            <a:br>
              <a:rPr lang="en-US" sz="3600" dirty="0" smtClean="0"/>
            </a:br>
            <a:r>
              <a:rPr lang="en-US" sz="3600" dirty="0" smtClean="0"/>
              <a:t/>
            </a:r>
            <a:br>
              <a:rPr lang="en-US" sz="3600" dirty="0" smtClean="0"/>
            </a:br>
            <a:r>
              <a:rPr lang="en-US" sz="3600" dirty="0" smtClean="0"/>
              <a:t> In the beginning there could be upwards of a dozen candidates per party (Democrats and Republicans) all competing for their respective party nomination.  </a:t>
            </a:r>
            <a:br>
              <a:rPr lang="en-US" sz="3600" dirty="0" smtClean="0"/>
            </a:br>
            <a:r>
              <a:rPr lang="en-US" sz="3600" dirty="0" smtClean="0"/>
              <a:t/>
            </a:r>
            <a:br>
              <a:rPr lang="en-US" sz="3600" dirty="0" smtClean="0"/>
            </a:br>
            <a:r>
              <a:rPr lang="en-US" sz="3600" dirty="0" smtClean="0"/>
              <a:t>Third party candidates are different, they don’t go through the nomination process (they get on state ballots by obtaining a certain number of signatures.  This is much more difficult than the nomination process that the major parties must go through).  </a:t>
            </a:r>
            <a:r>
              <a:rPr lang="en-US" sz="3200" dirty="0" smtClean="0"/>
              <a:t/>
            </a:r>
            <a:br>
              <a:rPr lang="en-US" sz="3200" dirty="0"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4000" dirty="0" smtClean="0"/>
              <a:t/>
            </a:r>
            <a:br>
              <a:rPr lang="en-US" sz="4000" dirty="0" smtClean="0"/>
            </a:br>
            <a:r>
              <a:rPr lang="en-US" sz="4000" dirty="0" smtClean="0"/>
              <a:t/>
            </a:r>
            <a:br>
              <a:rPr lang="en-US" sz="4000" dirty="0" smtClean="0"/>
            </a:br>
            <a:r>
              <a:rPr lang="en-US" sz="4000" dirty="0" smtClean="0"/>
              <a:t>                                 </a:t>
            </a:r>
            <a:br>
              <a:rPr lang="en-US" sz="4000" dirty="0" smtClean="0"/>
            </a:br>
            <a:r>
              <a:rPr lang="en-US" sz="4000" dirty="0" smtClean="0"/>
              <a:t>From January through June of the election year states will hold presidential primaries or caucuses.    Most states hold primaries but some hold caucuses.</a:t>
            </a:r>
            <a:br>
              <a:rPr lang="en-US" sz="4000" dirty="0" smtClean="0"/>
            </a:br>
            <a:r>
              <a:rPr lang="en-US" sz="4000" dirty="0" smtClean="0"/>
              <a:t/>
            </a:r>
            <a:br>
              <a:rPr lang="en-US" sz="4000" dirty="0" smtClean="0"/>
            </a:br>
            <a:r>
              <a:rPr lang="en-US" sz="4000" dirty="0" smtClean="0"/>
              <a:t>The results of these ballots will determine how many delegates will represent each candidate at the national party nominating convention (which is usually held in July or August of the election year).</a:t>
            </a:r>
            <a:r>
              <a:rPr lang="en-US" sz="3200" dirty="0" smtClean="0"/>
              <a:t/>
            </a:r>
            <a:br>
              <a:rPr lang="en-US" sz="3200" dirty="0"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41</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4000" dirty="0" smtClean="0"/>
              <a:t/>
            </a:r>
            <a:br>
              <a:rPr lang="en-US" sz="4000" dirty="0" smtClean="0"/>
            </a:br>
            <a:r>
              <a:rPr lang="en-US" sz="4000" dirty="0" smtClean="0"/>
              <a:t/>
            </a:r>
            <a:br>
              <a:rPr lang="en-US" sz="4000" dirty="0" smtClean="0"/>
            </a:br>
            <a:r>
              <a:rPr lang="en-US" sz="4000" dirty="0" smtClean="0"/>
              <a:t>                                 </a:t>
            </a:r>
            <a:br>
              <a:rPr lang="en-US" sz="4000" dirty="0" smtClean="0"/>
            </a:br>
            <a:r>
              <a:rPr lang="en-US" sz="4000" dirty="0" smtClean="0"/>
              <a:t>Caucasus:  Open forums where people show up in churches, town halls, schools, fire departments, etc.  They openly vote for a candidate (usually a showing of the hands).</a:t>
            </a:r>
            <a:br>
              <a:rPr lang="en-US" sz="4000" dirty="0" smtClean="0"/>
            </a:br>
            <a:r>
              <a:rPr lang="en-US" sz="4000" dirty="0" smtClean="0"/>
              <a:t/>
            </a:r>
            <a:br>
              <a:rPr lang="en-US" sz="4000" dirty="0" smtClean="0"/>
            </a:br>
            <a:r>
              <a:rPr lang="en-US" sz="4000" dirty="0" smtClean="0"/>
              <a:t>Primaries:  Closed forum elections.  Ballots are cast in secret.</a:t>
            </a:r>
            <a:r>
              <a:rPr lang="en-US" sz="3200" dirty="0" smtClean="0"/>
              <a:t/>
            </a:r>
            <a:br>
              <a:rPr lang="en-US" sz="3200" dirty="0"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42</a:t>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4000" dirty="0" smtClean="0"/>
              <a:t/>
            </a:r>
            <a:br>
              <a:rPr lang="en-US" sz="4000" dirty="0" smtClean="0"/>
            </a:br>
            <a:r>
              <a:rPr lang="en-US" sz="4000" dirty="0" smtClean="0"/>
              <a:t/>
            </a:r>
            <a:br>
              <a:rPr lang="en-US" sz="4000" dirty="0" smtClean="0"/>
            </a:br>
            <a:r>
              <a:rPr lang="en-US" sz="4000" dirty="0" smtClean="0"/>
              <a:t>In a presidential election the caucuses and primaries serve the same purpose:  to select delegates to go to the national convention.  </a:t>
            </a:r>
            <a:br>
              <a:rPr lang="en-US" sz="4000" dirty="0" smtClean="0"/>
            </a:br>
            <a:r>
              <a:rPr lang="en-US" sz="4000" dirty="0" smtClean="0"/>
              <a:t/>
            </a:r>
            <a:br>
              <a:rPr lang="en-US" sz="4000" dirty="0" smtClean="0"/>
            </a:br>
            <a:r>
              <a:rPr lang="en-US" sz="4000" dirty="0" smtClean="0"/>
              <a:t>They are simply conducted in different formats.</a:t>
            </a:r>
            <a:r>
              <a:rPr lang="en-US" sz="3200" dirty="0" smtClean="0"/>
              <a:t/>
            </a:r>
            <a:br>
              <a:rPr lang="en-US" sz="3200" dirty="0"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pPr algn="l"/>
            <a:r>
              <a:rPr lang="en-US" sz="3100" dirty="0" smtClean="0"/>
              <a:t/>
            </a:r>
            <a:br>
              <a:rPr lang="en-US" sz="3100" dirty="0" smtClean="0"/>
            </a:br>
            <a:r>
              <a:rPr lang="en-US" sz="3100" dirty="0" smtClean="0"/>
              <a:t/>
            </a:r>
            <a:br>
              <a:rPr lang="en-US" sz="3100" dirty="0" smtClean="0"/>
            </a:br>
            <a:r>
              <a:rPr lang="en-US" sz="3100" dirty="0" smtClean="0"/>
              <a:t>                                 </a:t>
            </a:r>
            <a:br>
              <a:rPr lang="en-US" sz="3100" dirty="0" smtClean="0"/>
            </a:br>
            <a:r>
              <a:rPr lang="en-US" sz="3100" dirty="0" smtClean="0"/>
              <a:t/>
            </a:r>
            <a:br>
              <a:rPr lang="en-US" sz="3100" dirty="0" smtClean="0"/>
            </a:br>
            <a:r>
              <a:rPr lang="en-US" sz="2700" dirty="0" smtClean="0"/>
              <a:t>                                                 Caucus States:</a:t>
            </a:r>
            <a:br>
              <a:rPr lang="en-US" sz="2700" dirty="0" smtClean="0"/>
            </a:br>
            <a:r>
              <a:rPr lang="en-US" sz="2700" dirty="0" smtClean="0"/>
              <a:t/>
            </a:r>
            <a:br>
              <a:rPr lang="en-US" sz="2700" dirty="0" smtClean="0"/>
            </a:br>
            <a:r>
              <a:rPr lang="en-US" sz="2700" dirty="0" smtClean="0"/>
              <a:t>Iowa</a:t>
            </a:r>
            <a:br>
              <a:rPr lang="en-US" sz="2700" dirty="0" smtClean="0"/>
            </a:br>
            <a:r>
              <a:rPr lang="en-US" sz="2700" dirty="0" smtClean="0"/>
              <a:t>Nevada</a:t>
            </a:r>
            <a:br>
              <a:rPr lang="en-US" sz="2700" dirty="0" smtClean="0"/>
            </a:br>
            <a:r>
              <a:rPr lang="en-US" sz="2700" dirty="0" smtClean="0"/>
              <a:t>Hawaii</a:t>
            </a:r>
            <a:br>
              <a:rPr lang="en-US" sz="2700" dirty="0" smtClean="0"/>
            </a:br>
            <a:r>
              <a:rPr lang="en-US" sz="2700" dirty="0" smtClean="0"/>
              <a:t>Maine</a:t>
            </a:r>
            <a:br>
              <a:rPr lang="en-US" sz="2700" dirty="0" smtClean="0"/>
            </a:br>
            <a:r>
              <a:rPr lang="en-US" sz="2700" dirty="0" smtClean="0"/>
              <a:t>Alaska</a:t>
            </a:r>
            <a:br>
              <a:rPr lang="en-US" sz="2700" dirty="0" smtClean="0"/>
            </a:br>
            <a:r>
              <a:rPr lang="en-US" sz="2700" dirty="0" smtClean="0"/>
              <a:t>Colorado</a:t>
            </a:r>
            <a:br>
              <a:rPr lang="en-US" sz="2700" dirty="0" smtClean="0"/>
            </a:br>
            <a:r>
              <a:rPr lang="en-US" sz="2700" dirty="0" smtClean="0"/>
              <a:t>Idaho</a:t>
            </a:r>
            <a:br>
              <a:rPr lang="en-US" sz="2700" dirty="0" smtClean="0"/>
            </a:br>
            <a:r>
              <a:rPr lang="en-US" sz="2700" dirty="0" smtClean="0"/>
              <a:t>Kansas</a:t>
            </a:r>
            <a:br>
              <a:rPr lang="en-US" sz="2700" dirty="0" smtClean="0"/>
            </a:br>
            <a:r>
              <a:rPr lang="en-US" sz="2700" dirty="0" smtClean="0"/>
              <a:t>Minnesota</a:t>
            </a:r>
            <a:br>
              <a:rPr lang="en-US" sz="2700" dirty="0" smtClean="0"/>
            </a:br>
            <a:r>
              <a:rPr lang="en-US" sz="2700" dirty="0" smtClean="0"/>
              <a:t>Montana</a:t>
            </a:r>
            <a:br>
              <a:rPr lang="en-US" sz="2700" dirty="0" smtClean="0"/>
            </a:br>
            <a:r>
              <a:rPr lang="en-US" sz="2700" dirty="0" smtClean="0"/>
              <a:t>North Dakota</a:t>
            </a:r>
            <a:br>
              <a:rPr lang="en-US" sz="2700" dirty="0" smtClean="0"/>
            </a:br>
            <a:r>
              <a:rPr lang="en-US" sz="2700" dirty="0" smtClean="0"/>
              <a:t>Nebraska</a:t>
            </a:r>
            <a:br>
              <a:rPr lang="en-US" sz="2700" dirty="0" smtClean="0"/>
            </a:br>
            <a:r>
              <a:rPr lang="en-US" sz="2700" dirty="0" smtClean="0"/>
              <a:t>Washington</a:t>
            </a:r>
            <a:br>
              <a:rPr lang="en-US" sz="2700" dirty="0" smtClean="0"/>
            </a:br>
            <a:r>
              <a:rPr lang="en-US" sz="2700" dirty="0" smtClean="0"/>
              <a:t>Wyoming</a:t>
            </a:r>
            <a:br>
              <a:rPr lang="en-US" sz="2700" dirty="0" smtClean="0"/>
            </a:br>
            <a:r>
              <a:rPr lang="en-US" sz="2700" dirty="0" smtClean="0"/>
              <a:t>                      (All other states hold primaries or conventions)</a:t>
            </a:r>
            <a:br>
              <a:rPr lang="en-US" sz="2700" dirty="0"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44</a:t>
            </a:fld>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4000" dirty="0" smtClean="0"/>
              <a:t/>
            </a:r>
            <a:br>
              <a:rPr lang="en-US" sz="4000" dirty="0" smtClean="0"/>
            </a:br>
            <a:r>
              <a:rPr lang="en-US" sz="4000" dirty="0" smtClean="0"/>
              <a:t/>
            </a:r>
            <a:br>
              <a:rPr lang="en-US" sz="4000" dirty="0" smtClean="0"/>
            </a:br>
            <a:r>
              <a:rPr lang="en-US" sz="4000" dirty="0" smtClean="0"/>
              <a:t>                                 </a:t>
            </a:r>
            <a:br>
              <a:rPr lang="en-US" sz="4000" dirty="0" smtClean="0"/>
            </a:br>
            <a:r>
              <a:rPr lang="en-US" sz="4000" dirty="0" smtClean="0"/>
              <a:t>The caucuses and primaries do not decide directly which candidate will get the party nomination.  Instead, they decide which candidate’s delegates will attend and vote at the nominating convention.</a:t>
            </a:r>
            <a:r>
              <a:rPr lang="en-US" sz="3200" dirty="0" smtClean="0"/>
              <a:t/>
            </a:r>
            <a:br>
              <a:rPr lang="en-US" sz="3200" dirty="0"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45</a:t>
            </a:fld>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4000" dirty="0" smtClean="0"/>
              <a:t/>
            </a:r>
            <a:br>
              <a:rPr lang="en-US" sz="4000" dirty="0" smtClean="0"/>
            </a:br>
            <a:r>
              <a:rPr lang="en-US" sz="4000" dirty="0" smtClean="0"/>
              <a:t/>
            </a:r>
            <a:br>
              <a:rPr lang="en-US" sz="4000" dirty="0" smtClean="0"/>
            </a:br>
            <a:r>
              <a:rPr lang="en-US" sz="4000" dirty="0" smtClean="0"/>
              <a:t>                                 </a:t>
            </a:r>
            <a:br>
              <a:rPr lang="en-US" sz="4000" dirty="0" smtClean="0"/>
            </a:br>
            <a:r>
              <a:rPr lang="en-US" sz="4000" dirty="0" smtClean="0"/>
              <a:t>The delegate selection process varies greatly from state-to-state and is very complex. </a:t>
            </a:r>
            <a:br>
              <a:rPr lang="en-US" sz="4000" dirty="0" smtClean="0"/>
            </a:br>
            <a:r>
              <a:rPr lang="en-US" sz="4000" dirty="0" smtClean="0"/>
              <a:t/>
            </a:r>
            <a:br>
              <a:rPr lang="en-US" sz="4000" dirty="0" smtClean="0"/>
            </a:br>
            <a:r>
              <a:rPr lang="en-US" sz="4000" dirty="0" smtClean="0"/>
              <a:t>The Republicans have about 2,300 delegates and the Democrats have around 4,119</a:t>
            </a:r>
            <a:r>
              <a:rPr lang="en-US" sz="3200" dirty="0" smtClean="0"/>
              <a:t/>
            </a:r>
            <a:br>
              <a:rPr lang="en-US" sz="3200" dirty="0"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46</a:t>
            </a:fld>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4000" dirty="0" smtClean="0"/>
              <a:t/>
            </a:r>
            <a:br>
              <a:rPr lang="en-US" sz="4000" dirty="0" smtClean="0"/>
            </a:br>
            <a:r>
              <a:rPr lang="en-US" sz="4000" dirty="0" smtClean="0"/>
              <a:t/>
            </a:r>
            <a:br>
              <a:rPr lang="en-US" sz="4000" dirty="0" smtClean="0"/>
            </a:br>
            <a:r>
              <a:rPr lang="en-US" sz="4000" dirty="0" smtClean="0"/>
              <a:t>                                 </a:t>
            </a:r>
            <a:br>
              <a:rPr lang="en-US" sz="4000" dirty="0" smtClean="0"/>
            </a:br>
            <a:r>
              <a:rPr lang="en-US" sz="4000" dirty="0" smtClean="0"/>
              <a:t/>
            </a:r>
            <a:br>
              <a:rPr lang="en-US" sz="4000" dirty="0" smtClean="0"/>
            </a:br>
            <a:r>
              <a:rPr lang="en-US" sz="3600" dirty="0" smtClean="0"/>
              <a:t>Each state has a set number of delegates.</a:t>
            </a:r>
            <a:br>
              <a:rPr lang="en-US" sz="3600" dirty="0" smtClean="0"/>
            </a:br>
            <a:r>
              <a:rPr lang="en-US" sz="3600" dirty="0" smtClean="0"/>
              <a:t/>
            </a:r>
            <a:br>
              <a:rPr lang="en-US" sz="3600" dirty="0" smtClean="0"/>
            </a:br>
            <a:r>
              <a:rPr lang="en-US" sz="3600" dirty="0" smtClean="0"/>
              <a:t>In State X the Republicans have  100 delegates and the Democrats have 200 delegates.</a:t>
            </a:r>
            <a:br>
              <a:rPr lang="en-US" sz="3600" dirty="0" smtClean="0"/>
            </a:br>
            <a:r>
              <a:rPr lang="en-US" sz="3600" dirty="0" smtClean="0"/>
              <a:t/>
            </a:r>
            <a:br>
              <a:rPr lang="en-US" sz="3600" dirty="0" smtClean="0"/>
            </a:br>
            <a:r>
              <a:rPr lang="en-US" sz="3600" dirty="0" smtClean="0"/>
              <a:t>Apportionment of delegates depends on party rules in each state.  The party rules in State X might require a proportional system or winner-take-all system.  So, the Democratic candidate that wins the most votes in State X might get all 200 delegates (winner-take-all) or the delegates might be divide proportionally among all the Democratic candidates.</a:t>
            </a:r>
            <a:br>
              <a:rPr lang="en-US" sz="3600" dirty="0"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47</a:t>
            </a:fld>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4000" dirty="0" smtClean="0"/>
              <a:t/>
            </a:r>
            <a:br>
              <a:rPr lang="en-US" sz="4000" dirty="0" smtClean="0"/>
            </a:br>
            <a:r>
              <a:rPr lang="en-US" sz="4000" dirty="0" smtClean="0"/>
              <a:t/>
            </a:r>
            <a:br>
              <a:rPr lang="en-US" sz="4000" dirty="0" smtClean="0"/>
            </a:br>
            <a:r>
              <a:rPr lang="en-US" sz="4000" dirty="0" smtClean="0"/>
              <a:t>                                 </a:t>
            </a:r>
            <a:br>
              <a:rPr lang="en-US" sz="4000" dirty="0" smtClean="0"/>
            </a:br>
            <a:r>
              <a:rPr lang="en-US" sz="4000" dirty="0" smtClean="0"/>
              <a:t>Depending on the state law and particular party rules, when voters cast their ballots for a candidate in a presidential caucus or primary, the resulting delegates may be “bound” or “pledged” (obligated to vote for the candidate that the people picked) or “unpledged” (free to vote for someone other than whom the people picked). </a:t>
            </a:r>
            <a:r>
              <a:rPr lang="en-US" sz="3200" dirty="0" smtClean="0"/>
              <a:t/>
            </a:r>
            <a:br>
              <a:rPr lang="en-US" sz="3200" dirty="0"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48</a:t>
            </a:fld>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a:bodyPr>
          <a:lstStyle/>
          <a:p>
            <a:r>
              <a:rPr lang="en-US" sz="4000" dirty="0" smtClean="0"/>
              <a:t/>
            </a:r>
            <a:br>
              <a:rPr lang="en-US" sz="4000" dirty="0" smtClean="0"/>
            </a:br>
            <a:r>
              <a:rPr lang="en-US" sz="4000" dirty="0" smtClean="0"/>
              <a:t/>
            </a:r>
            <a:br>
              <a:rPr lang="en-US" sz="4000" dirty="0" smtClean="0"/>
            </a:br>
            <a:r>
              <a:rPr lang="en-US" sz="4000" dirty="0" smtClean="0"/>
              <a:t>                                 </a:t>
            </a:r>
            <a:br>
              <a:rPr lang="en-US" sz="4000" dirty="0" smtClean="0"/>
            </a:br>
            <a:r>
              <a:rPr lang="en-US" sz="4000" dirty="0" smtClean="0"/>
              <a:t>Each major party (Democrats and Republicans) have both “pledged” and “unpledged” delegates.  The most common are “pledged” delegates. </a:t>
            </a:r>
            <a:r>
              <a:rPr lang="en-US" sz="3200" dirty="0" smtClean="0"/>
              <a:t/>
            </a:r>
            <a:br>
              <a:rPr lang="en-US" sz="3200" dirty="0"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49</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dirty="0" smtClean="0"/>
              <a:t/>
            </a:r>
            <a:br>
              <a:rPr lang="en-US" dirty="0" smtClean="0"/>
            </a:br>
            <a:r>
              <a:rPr lang="en-US" sz="4000" dirty="0" smtClean="0"/>
              <a:t>Extraordinary Majority:</a:t>
            </a:r>
            <a:br>
              <a:rPr lang="en-US" sz="4000" dirty="0" smtClean="0"/>
            </a:br>
            <a:r>
              <a:rPr lang="en-US" sz="4000" dirty="0" smtClean="0"/>
              <a:t/>
            </a:r>
            <a:br>
              <a:rPr lang="en-US" sz="4000" dirty="0" smtClean="0"/>
            </a:br>
            <a:r>
              <a:rPr lang="en-US" sz="4000" dirty="0" smtClean="0"/>
              <a:t>When something more than a simple majority is needed.  Usually this is not associated with elections, but does appear in other aspects of our system of government.</a:t>
            </a:r>
            <a:r>
              <a:rPr lang="en-US" dirty="0" smtClean="0"/>
              <a:t/>
            </a:r>
            <a:br>
              <a:rPr lang="en-US" dirty="0" smtClean="0"/>
            </a:br>
            <a:r>
              <a:rPr lang="en-US" dirty="0" smtClean="0"/>
              <a:t/>
            </a:r>
            <a:br>
              <a:rPr lang="en-US" dirty="0" smtClean="0"/>
            </a:br>
            <a:r>
              <a:rPr lang="en-US" sz="4000" dirty="0" smtClean="0"/>
              <a:t>Examples . . .</a:t>
            </a: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5</a:t>
            </a:fld>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4000" dirty="0" smtClean="0"/>
              <a:t/>
            </a:r>
            <a:br>
              <a:rPr lang="en-US" sz="4000" dirty="0" smtClean="0"/>
            </a:br>
            <a:r>
              <a:rPr lang="en-US" sz="4000" dirty="0" smtClean="0"/>
              <a:t/>
            </a:r>
            <a:br>
              <a:rPr lang="en-US" sz="4000" dirty="0" smtClean="0"/>
            </a:br>
            <a:r>
              <a:rPr lang="en-US" sz="4000" dirty="0" smtClean="0"/>
              <a:t>                                 </a:t>
            </a:r>
            <a:br>
              <a:rPr lang="en-US" sz="4000" dirty="0" smtClean="0"/>
            </a:br>
            <a:r>
              <a:rPr lang="en-US" sz="4000" dirty="0" smtClean="0"/>
              <a:t>The Democratic Party has “super delegates”  who are party leaders.  Their votes at the nominating convention is worth more than the average delegate’s vote.  Super delegates are unpledged and can vote as they wish.</a:t>
            </a:r>
            <a:br>
              <a:rPr lang="en-US" sz="4000" dirty="0" smtClean="0"/>
            </a:br>
            <a:r>
              <a:rPr lang="en-US" sz="4000" dirty="0" smtClean="0"/>
              <a:t/>
            </a:r>
            <a:br>
              <a:rPr lang="en-US" sz="4000" dirty="0" smtClean="0"/>
            </a:br>
            <a:r>
              <a:rPr lang="en-US" sz="4000" dirty="0" smtClean="0"/>
              <a:t>The Republican Party does not have super delegates.</a:t>
            </a:r>
            <a:r>
              <a:rPr lang="en-US" sz="3200" dirty="0" smtClean="0"/>
              <a:t/>
            </a:r>
            <a:br>
              <a:rPr lang="en-US" sz="3200" dirty="0"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50</a:t>
            </a:fld>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4000" dirty="0" smtClean="0"/>
              <a:t/>
            </a:r>
            <a:br>
              <a:rPr lang="en-US" sz="4000" dirty="0" smtClean="0"/>
            </a:br>
            <a:r>
              <a:rPr lang="en-US" sz="4000" dirty="0" smtClean="0"/>
              <a:t/>
            </a:r>
            <a:br>
              <a:rPr lang="en-US" sz="4000" dirty="0" smtClean="0"/>
            </a:br>
            <a:r>
              <a:rPr lang="en-US" sz="4000" dirty="0" smtClean="0"/>
              <a:t>                                 </a:t>
            </a:r>
            <a:br>
              <a:rPr lang="en-US" sz="4000" dirty="0" smtClean="0"/>
            </a:br>
            <a:r>
              <a:rPr lang="en-US" sz="3200" dirty="0" smtClean="0"/>
              <a:t> Iowa Caucus and New Hampshire Primary</a:t>
            </a:r>
            <a:br>
              <a:rPr lang="en-US" sz="3200" dirty="0" smtClean="0"/>
            </a:br>
            <a:r>
              <a:rPr lang="en-US" sz="3200" dirty="0" smtClean="0"/>
              <a:t/>
            </a:r>
            <a:br>
              <a:rPr lang="en-US" sz="3200" dirty="0" smtClean="0"/>
            </a:br>
            <a:r>
              <a:rPr lang="en-US" sz="3200" dirty="0" smtClean="0"/>
              <a:t>The state law of Iowa requires that it be the first state to hold a presidential caucus.</a:t>
            </a:r>
            <a:br>
              <a:rPr lang="en-US" sz="3200" dirty="0" smtClean="0"/>
            </a:br>
            <a:r>
              <a:rPr lang="en-US" sz="3200" dirty="0" smtClean="0"/>
              <a:t/>
            </a:r>
            <a:br>
              <a:rPr lang="en-US" sz="3200" dirty="0" smtClean="0"/>
            </a:br>
            <a:r>
              <a:rPr lang="en-US" sz="3200" dirty="0" smtClean="0"/>
              <a:t>The state law of New Hampshire requires that it be the first to hold a presidential primary.</a:t>
            </a:r>
            <a:br>
              <a:rPr lang="en-US" sz="3200" dirty="0"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51</a:t>
            </a:fld>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4000" dirty="0" smtClean="0"/>
              <a:t/>
            </a:r>
            <a:br>
              <a:rPr lang="en-US" sz="4000" dirty="0" smtClean="0"/>
            </a:br>
            <a:r>
              <a:rPr lang="en-US" sz="4000" dirty="0" smtClean="0"/>
              <a:t/>
            </a:r>
            <a:br>
              <a:rPr lang="en-US" sz="4000" dirty="0" smtClean="0"/>
            </a:br>
            <a:r>
              <a:rPr lang="en-US" sz="4000" dirty="0" smtClean="0"/>
              <a:t>                                 </a:t>
            </a:r>
            <a:br>
              <a:rPr lang="en-US" sz="4000" dirty="0" smtClean="0"/>
            </a:br>
            <a:r>
              <a:rPr lang="en-US" sz="3200" dirty="0" smtClean="0"/>
              <a:t> </a:t>
            </a:r>
            <a:r>
              <a:rPr lang="en-US" sz="3100" dirty="0" smtClean="0"/>
              <a:t>The Iowa Caucus is held early in the presidential election year.  The 2012 Iowa Caucus is set for February 6, 2012.</a:t>
            </a:r>
            <a:br>
              <a:rPr lang="en-US" sz="3100" dirty="0" smtClean="0"/>
            </a:br>
            <a:r>
              <a:rPr lang="en-US" sz="3100" dirty="0" smtClean="0"/>
              <a:t/>
            </a:r>
            <a:br>
              <a:rPr lang="en-US" sz="3100" dirty="0" smtClean="0"/>
            </a:br>
            <a:r>
              <a:rPr lang="en-US" sz="3100" dirty="0" smtClean="0"/>
              <a:t>Candidates will typically campaign heavily at the Iowa Caucus because historically the outcome will determine the fate of many candidates.  The media and the nation watch the Iowa Caucus closely.</a:t>
            </a:r>
            <a:br>
              <a:rPr lang="en-US" sz="3100" dirty="0" smtClean="0"/>
            </a:br>
            <a:r>
              <a:rPr lang="en-US" sz="3100" dirty="0" smtClean="0"/>
              <a:t/>
            </a:r>
            <a:br>
              <a:rPr lang="en-US" sz="3100" dirty="0" smtClean="0"/>
            </a:br>
            <a:r>
              <a:rPr lang="en-US" sz="3100" dirty="0" smtClean="0"/>
              <a:t>A candidate that does well in the Iowa Caucuses is likely to go on to campaign in other states.  If a candidate gets trounced in Iowa, that usually spells defeat for that particular person’s campaign.  </a:t>
            </a:r>
            <a:br>
              <a:rPr lang="en-US" sz="3100" dirty="0" smtClean="0"/>
            </a:br>
            <a:r>
              <a:rPr lang="en-US" sz="3100" dirty="0" smtClean="0"/>
              <a:t/>
            </a:r>
            <a:br>
              <a:rPr lang="en-US" sz="3100" dirty="0" smtClean="0"/>
            </a:br>
            <a:r>
              <a:rPr lang="en-US" sz="3100" dirty="0" smtClean="0"/>
              <a:t>Thus the Iowa Caucus is a great barometer of what will happen later in the election.</a:t>
            </a:r>
            <a:br>
              <a:rPr lang="en-US" sz="3100" dirty="0"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52</a:t>
            </a:fld>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4000" dirty="0" smtClean="0"/>
              <a:t/>
            </a:r>
            <a:br>
              <a:rPr lang="en-US" sz="4000" dirty="0" smtClean="0"/>
            </a:br>
            <a:r>
              <a:rPr lang="en-US" sz="4000" dirty="0" smtClean="0"/>
              <a:t/>
            </a:r>
            <a:br>
              <a:rPr lang="en-US" sz="4000" dirty="0" smtClean="0"/>
            </a:br>
            <a:r>
              <a:rPr lang="en-US" sz="4000" dirty="0" smtClean="0"/>
              <a:t>                                 </a:t>
            </a:r>
            <a:br>
              <a:rPr lang="en-US" sz="4000" dirty="0" smtClean="0"/>
            </a:br>
            <a:r>
              <a:rPr lang="en-US" sz="3200" dirty="0" smtClean="0"/>
              <a:t> </a:t>
            </a:r>
            <a:r>
              <a:rPr lang="en-US" sz="3100" dirty="0" smtClean="0"/>
              <a:t>The New Hampshire primary is also held early in the presidential election year.  The 2012 New Hampshire primary is set for January 24, 2012.</a:t>
            </a:r>
            <a:br>
              <a:rPr lang="en-US" sz="3100" dirty="0" smtClean="0"/>
            </a:br>
            <a:r>
              <a:rPr lang="en-US" sz="3100" dirty="0" smtClean="0"/>
              <a:t/>
            </a:r>
            <a:br>
              <a:rPr lang="en-US" sz="3100" dirty="0" smtClean="0"/>
            </a:br>
            <a:r>
              <a:rPr lang="en-US" sz="3100" dirty="0" smtClean="0"/>
              <a:t>The media and the nation watches the New Hampshire primary nearly as closely as they do the Iowa Caucus, and for the same reasons:  those candidates that do well tend to have better luck campaigning in other states afterwards.  Those who don’t tend to get defeated early on.</a:t>
            </a:r>
            <a:br>
              <a:rPr lang="en-US" sz="3100" dirty="0" smtClean="0"/>
            </a:br>
            <a:r>
              <a:rPr lang="en-US" sz="3100" dirty="0" smtClean="0"/>
              <a:t/>
            </a:r>
            <a:br>
              <a:rPr lang="en-US" sz="3100" dirty="0" smtClean="0"/>
            </a:br>
            <a:r>
              <a:rPr lang="en-US" sz="3100" dirty="0" smtClean="0"/>
              <a:t/>
            </a:r>
            <a:br>
              <a:rPr lang="en-US" sz="3100" dirty="0"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53</a:t>
            </a:fld>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pPr algn="l"/>
            <a:r>
              <a:rPr lang="en-US" sz="4000" dirty="0" smtClean="0"/>
              <a:t/>
            </a:r>
            <a:br>
              <a:rPr lang="en-US" sz="4000" dirty="0" smtClean="0"/>
            </a:br>
            <a:r>
              <a:rPr lang="en-US" sz="4000" dirty="0" smtClean="0"/>
              <a:t/>
            </a:r>
            <a:br>
              <a:rPr lang="en-US" sz="4000" dirty="0" smtClean="0"/>
            </a:br>
            <a:r>
              <a:rPr lang="en-US" sz="4000" dirty="0" smtClean="0"/>
              <a:t>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t>
            </a:r>
            <a:r>
              <a:rPr lang="en-US" sz="3200" dirty="0" smtClean="0"/>
              <a:t> </a:t>
            </a:r>
            <a:r>
              <a:rPr lang="en-US" sz="3100" dirty="0" smtClean="0"/>
              <a:t>Other State Primaries and Caucuses then Follow</a:t>
            </a:r>
            <a:br>
              <a:rPr lang="en-US" sz="3100" dirty="0" smtClean="0"/>
            </a:br>
            <a:r>
              <a:rPr lang="en-US" sz="3100" dirty="0" smtClean="0"/>
              <a:t>                             Iowa and New Hampshire</a:t>
            </a:r>
            <a:br>
              <a:rPr lang="en-US" sz="3100" dirty="0" smtClean="0"/>
            </a:br>
            <a:r>
              <a:rPr lang="en-US" sz="3100" dirty="0" smtClean="0"/>
              <a:t/>
            </a:r>
            <a:br>
              <a:rPr lang="en-US" sz="3100" dirty="0" smtClean="0"/>
            </a:br>
            <a:r>
              <a:rPr lang="en-US" sz="3100" dirty="0" smtClean="0"/>
              <a:t>The 2008 Calendar:</a:t>
            </a:r>
            <a:br>
              <a:rPr lang="en-US" sz="3100" dirty="0" smtClean="0"/>
            </a:br>
            <a:r>
              <a:rPr lang="en-US" sz="3100" dirty="0" smtClean="0"/>
              <a:t/>
            </a:r>
            <a:br>
              <a:rPr lang="en-US" sz="3100" dirty="0" smtClean="0"/>
            </a:br>
            <a:r>
              <a:rPr lang="en-US" sz="3100" dirty="0" smtClean="0"/>
              <a:t>January 3 	-   Iowa Caucus</a:t>
            </a:r>
            <a:br>
              <a:rPr lang="en-US" sz="3100" dirty="0" smtClean="0"/>
            </a:br>
            <a:r>
              <a:rPr lang="en-US" sz="3100" dirty="0" smtClean="0"/>
              <a:t>January 5	-   Wyoming Caucus</a:t>
            </a:r>
            <a:br>
              <a:rPr lang="en-US" sz="3100" dirty="0" smtClean="0"/>
            </a:br>
            <a:r>
              <a:rPr lang="en-US" sz="3100" dirty="0" smtClean="0"/>
              <a:t>January 8	-   New Hampshire Primary</a:t>
            </a:r>
            <a:br>
              <a:rPr lang="en-US" sz="3100" dirty="0" smtClean="0"/>
            </a:br>
            <a:r>
              <a:rPr lang="en-US" sz="3100" dirty="0" smtClean="0"/>
              <a:t>January 15	-   Michigan Primary</a:t>
            </a:r>
            <a:br>
              <a:rPr lang="en-US" sz="3100" dirty="0" smtClean="0"/>
            </a:br>
            <a:r>
              <a:rPr lang="en-US" sz="3100" dirty="0" smtClean="0"/>
              <a:t>January 19	-   Nevada Caucus</a:t>
            </a:r>
            <a:br>
              <a:rPr lang="en-US" sz="3100" dirty="0" smtClean="0"/>
            </a:br>
            <a:r>
              <a:rPr lang="en-US" sz="3100" dirty="0" smtClean="0"/>
              <a:t>January 26	-   South Carolina Primary</a:t>
            </a:r>
            <a:br>
              <a:rPr lang="en-US" sz="3100" dirty="0" smtClean="0"/>
            </a:br>
            <a:r>
              <a:rPr lang="en-US" sz="3100" dirty="0" smtClean="0"/>
              <a:t>January 29	-   Florida Primary</a:t>
            </a:r>
            <a:br>
              <a:rPr lang="en-US" sz="3100" dirty="0" smtClean="0"/>
            </a:br>
            <a:r>
              <a:rPr lang="en-US" sz="3100" dirty="0" smtClean="0"/>
              <a:t>February 1	-   Maine Caucus</a:t>
            </a:r>
            <a:br>
              <a:rPr lang="en-US" sz="3100" dirty="0" smtClean="0"/>
            </a:br>
            <a:r>
              <a:rPr lang="en-US" sz="3100" dirty="0" smtClean="0"/>
              <a:t>February 5	-   Super Tuesday (</a:t>
            </a:r>
            <a:r>
              <a:rPr lang="en-US" sz="2700" dirty="0" smtClean="0"/>
              <a:t>~23 state caucuses/primaries</a:t>
            </a:r>
            <a:r>
              <a:rPr lang="en-US" sz="3100" dirty="0" smtClean="0"/>
              <a:t>)</a:t>
            </a:r>
            <a:r>
              <a:rPr lang="en-US" sz="3200" dirty="0" smtClean="0"/>
              <a:t/>
            </a:r>
            <a:br>
              <a:rPr lang="en-US" sz="3200" dirty="0" smtClean="0"/>
            </a:br>
            <a:r>
              <a:rPr lang="en-US" sz="3100" dirty="0" smtClean="0"/>
              <a:t/>
            </a:r>
            <a:br>
              <a:rPr lang="en-US" sz="3100" dirty="0" smtClean="0"/>
            </a:br>
            <a:r>
              <a:rPr lang="en-US" sz="3100" dirty="0" smtClean="0"/>
              <a:t/>
            </a:r>
            <a:br>
              <a:rPr lang="en-US" sz="3100" dirty="0" smtClean="0"/>
            </a:br>
            <a:r>
              <a:rPr lang="en-US" sz="3100" dirty="0" smtClean="0"/>
              <a:t/>
            </a:r>
            <a:br>
              <a:rPr lang="en-US" sz="3100" dirty="0"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54</a:t>
            </a:fld>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4000" dirty="0" smtClean="0"/>
              <a:t/>
            </a:r>
            <a:br>
              <a:rPr lang="en-US" sz="4000" dirty="0" smtClean="0"/>
            </a:br>
            <a:r>
              <a:rPr lang="en-US" sz="4000" dirty="0" smtClean="0"/>
              <a:t/>
            </a:r>
            <a:br>
              <a:rPr lang="en-US" sz="4000" dirty="0" smtClean="0"/>
            </a:br>
            <a:r>
              <a:rPr lang="en-US" sz="4000" dirty="0" smtClean="0"/>
              <a:t>                                 </a:t>
            </a:r>
            <a:br>
              <a:rPr lang="en-US" sz="4000" dirty="0" smtClean="0"/>
            </a:br>
            <a:r>
              <a:rPr lang="en-US" sz="3200" dirty="0" smtClean="0"/>
              <a:t> Once the primaries and caucuses are over, both parties (Democrats and Republicans) will hold their national party convention.  The purpose of the national party convention is to pick the presidential nominee, vice presidential nominee and decide on a party platform.</a:t>
            </a:r>
            <a:br>
              <a:rPr lang="en-US" sz="3200" dirty="0" smtClean="0"/>
            </a:br>
            <a:r>
              <a:rPr lang="en-US" sz="3200" dirty="0" smtClean="0"/>
              <a:t/>
            </a:r>
            <a:br>
              <a:rPr lang="en-US" sz="3200" dirty="0"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55</a:t>
            </a:fld>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a:bodyPr>
          <a:lstStyle/>
          <a:p>
            <a:r>
              <a:rPr lang="en-US" sz="4000" dirty="0" smtClean="0"/>
              <a:t/>
            </a:r>
            <a:br>
              <a:rPr lang="en-US" sz="4000" dirty="0" smtClean="0"/>
            </a:br>
            <a:r>
              <a:rPr lang="en-US" sz="4000" dirty="0" smtClean="0"/>
              <a:t/>
            </a:r>
            <a:br>
              <a:rPr lang="en-US" sz="4000" dirty="0" smtClean="0"/>
            </a:br>
            <a:r>
              <a:rPr lang="en-US" sz="4000" dirty="0" smtClean="0"/>
              <a:t> </a:t>
            </a:r>
            <a:r>
              <a:rPr lang="en-US" sz="3200" dirty="0" smtClean="0"/>
              <a:t>At the party’s national convention a candidate needs a majority of that party’s delegates to be nominated. </a:t>
            </a:r>
            <a:br>
              <a:rPr lang="en-US" sz="3200" dirty="0" smtClean="0"/>
            </a:br>
            <a:r>
              <a:rPr lang="en-US" sz="3200" dirty="0" smtClean="0"/>
              <a:t/>
            </a:r>
            <a:br>
              <a:rPr lang="en-US" sz="3200" dirty="0"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56</a:t>
            </a:fld>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4000" dirty="0" smtClean="0"/>
              <a:t/>
            </a:r>
            <a:br>
              <a:rPr lang="en-US" sz="4000" dirty="0" smtClean="0"/>
            </a:br>
            <a:r>
              <a:rPr lang="en-US" sz="4000" dirty="0" smtClean="0"/>
              <a:t/>
            </a:r>
            <a:br>
              <a:rPr lang="en-US" sz="4000" dirty="0" smtClean="0"/>
            </a:br>
            <a:r>
              <a:rPr lang="en-US" sz="4000" dirty="0" smtClean="0"/>
              <a:t>                                 </a:t>
            </a:r>
            <a:br>
              <a:rPr lang="en-US" sz="4000" dirty="0" smtClean="0"/>
            </a:br>
            <a:r>
              <a:rPr lang="en-US" sz="3200" dirty="0" smtClean="0"/>
              <a:t> The delegates that we send to the party conventions will cast their ballots for which candidate will get the official party nomination.  Most are pledged votes, some are left to the discretion of the delegate.</a:t>
            </a:r>
            <a:br>
              <a:rPr lang="en-US" sz="3200" dirty="0" smtClean="0"/>
            </a:br>
            <a:r>
              <a:rPr lang="en-US" sz="3200" dirty="0" smtClean="0"/>
              <a:t/>
            </a:r>
            <a:br>
              <a:rPr lang="en-US" sz="3200" dirty="0" smtClean="0"/>
            </a:br>
            <a:r>
              <a:rPr lang="en-US" sz="3200" dirty="0" smtClean="0"/>
              <a:t>In actuality, the person that ends up getting the party nomination is well-known way ahead of time, based on which candidate does best overall in the caucuses and primaries, and the fact that most of the delegates are pledged and bound to cast their ballot for whichever candidate got the most votes in the state. </a:t>
            </a:r>
            <a:br>
              <a:rPr lang="en-US" sz="3200" dirty="0" smtClean="0"/>
            </a:br>
            <a:r>
              <a:rPr lang="en-US" sz="3200" dirty="0" smtClean="0"/>
              <a:t/>
            </a:r>
            <a:br>
              <a:rPr lang="en-US" sz="3200" dirty="0"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57</a:t>
            </a:fld>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a:bodyPr>
          <a:lstStyle/>
          <a:p>
            <a:r>
              <a:rPr lang="en-US" sz="4000" dirty="0" smtClean="0"/>
              <a:t/>
            </a:r>
            <a:br>
              <a:rPr lang="en-US" sz="4000" dirty="0" smtClean="0"/>
            </a:br>
            <a:r>
              <a:rPr lang="en-US" sz="4000" dirty="0" smtClean="0"/>
              <a:t/>
            </a:r>
            <a:br>
              <a:rPr lang="en-US" sz="4000" dirty="0" smtClean="0"/>
            </a:br>
            <a:r>
              <a:rPr lang="en-US" sz="4000" dirty="0" smtClean="0"/>
              <a:t>                                 </a:t>
            </a:r>
            <a:br>
              <a:rPr lang="en-US" sz="4000" dirty="0" smtClean="0"/>
            </a:br>
            <a:r>
              <a:rPr lang="en-US" sz="3200" dirty="0" smtClean="0"/>
              <a:t> The national party conventions are thus more of a traditional formality anymore, but candidates still participate because it’s a great opportunity to capitalize on all of the media attention.</a:t>
            </a:r>
            <a:br>
              <a:rPr lang="en-US" sz="3200" dirty="0" smtClean="0"/>
            </a:br>
            <a:r>
              <a:rPr lang="en-US" sz="3200" dirty="0" smtClean="0"/>
              <a:t/>
            </a:r>
            <a:br>
              <a:rPr lang="en-US" sz="3200" dirty="0"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58</a:t>
            </a:fld>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4000" dirty="0" smtClean="0"/>
              <a:t/>
            </a:r>
            <a:br>
              <a:rPr lang="en-US" sz="4000" dirty="0" smtClean="0"/>
            </a:br>
            <a:r>
              <a:rPr lang="en-US" sz="4000" dirty="0" smtClean="0"/>
              <a:t/>
            </a:r>
            <a:br>
              <a:rPr lang="en-US" sz="4000" dirty="0" smtClean="0"/>
            </a:br>
            <a:r>
              <a:rPr lang="en-US" sz="4000" dirty="0" smtClean="0"/>
              <a:t>                                 </a:t>
            </a:r>
            <a:br>
              <a:rPr lang="en-US" sz="4000" dirty="0" smtClean="0"/>
            </a:br>
            <a:r>
              <a:rPr lang="en-US" sz="4000" dirty="0" smtClean="0"/>
              <a:t>After the party has nominated (chosen) their candidate for the White House, the party nominee will give their acceptance speech.  In many cases the nominee will go ahead and announce his Vice Presidential running mate.</a:t>
            </a:r>
            <a:br>
              <a:rPr lang="en-US" sz="4000" dirty="0" smtClean="0"/>
            </a:br>
            <a:r>
              <a:rPr lang="en-US" sz="4000" dirty="0" smtClean="0"/>
              <a:t/>
            </a:r>
            <a:br>
              <a:rPr lang="en-US" sz="4000" dirty="0" smtClean="0"/>
            </a:br>
            <a:r>
              <a:rPr lang="en-US" sz="4000" dirty="0" smtClean="0"/>
              <a:t>The winner of the party’s  nomination (the presidential candidate) actually casts a vote for his Vice Presidential running mate (the nominee has one vote).</a:t>
            </a:r>
            <a:r>
              <a:rPr lang="en-US" sz="3200" dirty="0" smtClean="0"/>
              <a:t/>
            </a:r>
            <a:br>
              <a:rPr lang="en-US" sz="3200" dirty="0"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59</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a:bodyPr>
          <a:lstStyle/>
          <a:p>
            <a:r>
              <a:rPr lang="en-US" dirty="0" smtClean="0"/>
              <a:t>Examples of Extraordinary Majority:</a:t>
            </a:r>
            <a:br>
              <a:rPr lang="en-US" dirty="0" smtClean="0"/>
            </a:br>
            <a:r>
              <a:rPr lang="en-US" dirty="0" smtClean="0"/>
              <a:t/>
            </a:r>
            <a:br>
              <a:rPr lang="en-US" dirty="0" smtClean="0"/>
            </a:br>
            <a:r>
              <a:rPr lang="en-US" dirty="0" smtClean="0"/>
              <a:t>Congress can override a Presidential veto with </a:t>
            </a:r>
            <a:r>
              <a:rPr lang="en-US" u="sng" dirty="0" smtClean="0"/>
              <a:t>2/3 vote</a:t>
            </a:r>
            <a:r>
              <a:rPr lang="en-US" dirty="0" smtClean="0"/>
              <a:t> (~66%) of both houses.</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6</a:t>
            </a:fld>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4000" dirty="0" smtClean="0"/>
              <a:t/>
            </a:r>
            <a:br>
              <a:rPr lang="en-US" sz="4000" dirty="0" smtClean="0"/>
            </a:br>
            <a:r>
              <a:rPr lang="en-US" sz="4000" dirty="0" smtClean="0"/>
              <a:t/>
            </a:r>
            <a:br>
              <a:rPr lang="en-US" sz="4000" dirty="0" smtClean="0"/>
            </a:br>
            <a:r>
              <a:rPr lang="en-US" sz="4000" dirty="0" smtClean="0"/>
              <a:t>                                 </a:t>
            </a:r>
            <a:br>
              <a:rPr lang="en-US" sz="4000" dirty="0" smtClean="0"/>
            </a:br>
            <a:r>
              <a:rPr lang="en-US" sz="4000" dirty="0" smtClean="0"/>
              <a:t>The 12</a:t>
            </a:r>
            <a:r>
              <a:rPr lang="en-US" sz="4000" baseline="30000" dirty="0" smtClean="0"/>
              <a:t>th</a:t>
            </a:r>
            <a:r>
              <a:rPr lang="en-US" sz="4000" dirty="0" smtClean="0"/>
              <a:t> Amendment</a:t>
            </a:r>
            <a:br>
              <a:rPr lang="en-US" sz="4000" dirty="0" smtClean="0"/>
            </a:br>
            <a:r>
              <a:rPr lang="en-US" sz="4000" dirty="0" smtClean="0"/>
              <a:t/>
            </a:r>
            <a:br>
              <a:rPr lang="en-US" sz="4000" dirty="0" smtClean="0"/>
            </a:br>
            <a:r>
              <a:rPr lang="en-US" sz="4000" dirty="0" smtClean="0"/>
              <a:t>The President and Vice President must run for office together.</a:t>
            </a:r>
            <a:br>
              <a:rPr lang="en-US" sz="4000" dirty="0" smtClean="0"/>
            </a:br>
            <a:r>
              <a:rPr lang="en-US" sz="4000" dirty="0" smtClean="0"/>
              <a:t/>
            </a:r>
            <a:br>
              <a:rPr lang="en-US" sz="4000" dirty="0" smtClean="0"/>
            </a:br>
            <a:r>
              <a:rPr lang="en-US" sz="3200" dirty="0" smtClean="0"/>
              <a:t/>
            </a:r>
            <a:br>
              <a:rPr lang="en-US" sz="3200" dirty="0"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60</a:t>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a:bodyPr>
          <a:lstStyle/>
          <a:p>
            <a:r>
              <a:rPr lang="en-US" sz="4000" dirty="0" smtClean="0"/>
              <a:t/>
            </a:r>
            <a:br>
              <a:rPr lang="en-US" sz="4000" dirty="0" smtClean="0"/>
            </a:br>
            <a:r>
              <a:rPr lang="en-US" sz="4000" dirty="0" smtClean="0"/>
              <a:t/>
            </a:r>
            <a:br>
              <a:rPr lang="en-US" sz="4000" dirty="0" smtClean="0"/>
            </a:br>
            <a:r>
              <a:rPr lang="en-US" sz="4000" dirty="0" smtClean="0"/>
              <a:t>                                 </a:t>
            </a:r>
            <a:br>
              <a:rPr lang="en-US" sz="4000" dirty="0" smtClean="0"/>
            </a:br>
            <a:r>
              <a:rPr lang="en-US" sz="3200" dirty="0" smtClean="0"/>
              <a:t> After the party conventions conclude, the second phase of the presidential campaign begins:  the election campaign.</a:t>
            </a:r>
            <a:br>
              <a:rPr lang="en-US" sz="3200" dirty="0"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61</a:t>
            </a:fld>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4000" dirty="0" smtClean="0"/>
              <a:t/>
            </a:r>
            <a:br>
              <a:rPr lang="en-US" sz="4000" dirty="0" smtClean="0"/>
            </a:br>
            <a:r>
              <a:rPr lang="en-US" sz="4000" dirty="0" smtClean="0"/>
              <a:t/>
            </a:r>
            <a:br>
              <a:rPr lang="en-US" sz="4000" dirty="0" smtClean="0"/>
            </a:br>
            <a:r>
              <a:rPr lang="en-US" sz="4000" dirty="0" smtClean="0"/>
              <a:t>                                 </a:t>
            </a:r>
            <a:br>
              <a:rPr lang="en-US" sz="4000" dirty="0" smtClean="0"/>
            </a:br>
            <a:r>
              <a:rPr lang="en-US" sz="3200" dirty="0" smtClean="0"/>
              <a:t> From July/August – November the presidential candidates will campaign for the November general election.  </a:t>
            </a:r>
            <a:br>
              <a:rPr lang="en-US" sz="3200" dirty="0" smtClean="0"/>
            </a:br>
            <a:r>
              <a:rPr lang="en-US" sz="3200" dirty="0" smtClean="0"/>
              <a:t/>
            </a:r>
            <a:br>
              <a:rPr lang="en-US" sz="3200" dirty="0" smtClean="0"/>
            </a:br>
            <a:r>
              <a:rPr lang="en-US" sz="3200" dirty="0" smtClean="0"/>
              <a:t>The candidates will give speeches, run ads, attend fund raisers and, very importantly, engage in public debates.   </a:t>
            </a:r>
            <a:br>
              <a:rPr lang="en-US" sz="3200" dirty="0" smtClean="0"/>
            </a:br>
            <a:r>
              <a:rPr lang="en-US" sz="3200" dirty="0" smtClean="0"/>
              <a:t/>
            </a:r>
            <a:br>
              <a:rPr lang="en-US" sz="3200" dirty="0" smtClean="0"/>
            </a:br>
            <a:r>
              <a:rPr lang="en-US" sz="3200" dirty="0" smtClean="0"/>
              <a:t>They will spend more time in certain states than in others (based on how many electoral votes the state is worth, political trends, and poll results). </a:t>
            </a:r>
            <a:br>
              <a:rPr lang="en-US" sz="3200" dirty="0"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62</a:t>
            </a:fld>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a:bodyPr>
          <a:lstStyle/>
          <a:p>
            <a:r>
              <a:rPr lang="en-US" sz="4000" dirty="0" smtClean="0"/>
              <a:t/>
            </a:r>
            <a:br>
              <a:rPr lang="en-US" sz="4000" dirty="0" smtClean="0"/>
            </a:br>
            <a:r>
              <a:rPr lang="en-US" sz="4000" dirty="0" smtClean="0"/>
              <a:t/>
            </a:r>
            <a:br>
              <a:rPr lang="en-US" sz="4000" dirty="0" smtClean="0"/>
            </a:br>
            <a:r>
              <a:rPr lang="en-US" sz="4000" dirty="0" smtClean="0"/>
              <a:t>                                 </a:t>
            </a:r>
            <a:br>
              <a:rPr lang="en-US" sz="4000" dirty="0" smtClean="0"/>
            </a:br>
            <a:r>
              <a:rPr lang="en-US" sz="3200" dirty="0" smtClean="0"/>
              <a:t> The Nonpartisan Commission on Presidential Debates determines the dates, locations and format of the presidential debates and the vice presidential debates.</a:t>
            </a:r>
            <a:br>
              <a:rPr lang="en-US" sz="3200" dirty="0"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63</a:t>
            </a:fld>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4000" dirty="0" smtClean="0"/>
              <a:t/>
            </a:r>
            <a:br>
              <a:rPr lang="en-US" sz="4000" dirty="0" smtClean="0"/>
            </a:br>
            <a:r>
              <a:rPr lang="en-US" sz="4000" dirty="0" smtClean="0"/>
              <a:t/>
            </a:r>
            <a:br>
              <a:rPr lang="en-US" sz="4000" dirty="0" smtClean="0"/>
            </a:br>
            <a:r>
              <a:rPr lang="en-US" sz="4000" dirty="0" smtClean="0"/>
              <a:t>                                 </a:t>
            </a:r>
            <a:br>
              <a:rPr lang="en-US" sz="4000" dirty="0" smtClean="0"/>
            </a:br>
            <a:r>
              <a:rPr lang="en-US" sz="4000" dirty="0" smtClean="0"/>
              <a:t>Under the Commission’s rules third parties are not able to participate in the debates unless they average 15% or more on the polls  used by the commission for calculating participation, </a:t>
            </a:r>
            <a:r>
              <a:rPr lang="en-US" sz="4000" i="1" dirty="0" smtClean="0"/>
              <a:t>and</a:t>
            </a:r>
            <a:r>
              <a:rPr lang="en-US" sz="4000" dirty="0" smtClean="0"/>
              <a:t> they must be on the ballots in enough states to feasibly be able to win enough electoral votes to win the presidency.</a:t>
            </a:r>
            <a:r>
              <a:rPr lang="en-US" sz="3200" dirty="0" smtClean="0"/>
              <a:t/>
            </a:r>
            <a:br>
              <a:rPr lang="en-US" sz="3200" dirty="0"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64</a:t>
            </a:fld>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4000" dirty="0" smtClean="0"/>
              <a:t/>
            </a:r>
            <a:br>
              <a:rPr lang="en-US" sz="4000" dirty="0" smtClean="0"/>
            </a:br>
            <a:r>
              <a:rPr lang="en-US" sz="4000" dirty="0" smtClean="0"/>
              <a:t/>
            </a:r>
            <a:br>
              <a:rPr lang="en-US" sz="4000" dirty="0" smtClean="0"/>
            </a:br>
            <a:r>
              <a:rPr lang="en-US" sz="4000" dirty="0" smtClean="0"/>
              <a:t>                                 </a:t>
            </a:r>
            <a:br>
              <a:rPr lang="en-US" sz="4000" dirty="0" smtClean="0"/>
            </a:br>
            <a:r>
              <a:rPr lang="en-US" sz="3200" dirty="0" smtClean="0"/>
              <a:t> The presidential election is held on the first Tuesday following the first Monday in November.  The election is considered “national” (i.e., all states participate at once, unlike the staggered elections that took place in the campaign for nomination), but really it’s a state election for the President.   </a:t>
            </a:r>
            <a:br>
              <a:rPr lang="en-US" sz="3200" dirty="0"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65</a:t>
            </a:fld>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4000" dirty="0" smtClean="0"/>
              <a:t/>
            </a:r>
            <a:br>
              <a:rPr lang="en-US" sz="4000" dirty="0" smtClean="0"/>
            </a:br>
            <a:r>
              <a:rPr lang="en-US" sz="4000" dirty="0" smtClean="0"/>
              <a:t/>
            </a:r>
            <a:br>
              <a:rPr lang="en-US" sz="4000" dirty="0" smtClean="0"/>
            </a:br>
            <a:r>
              <a:rPr lang="en-US" sz="4000" dirty="0" smtClean="0"/>
              <a:t>Elections are held in every state and the candidates compete for the number of electoral votes each state is worth.  </a:t>
            </a:r>
            <a:br>
              <a:rPr lang="en-US" sz="4000" dirty="0" smtClean="0"/>
            </a:br>
            <a:r>
              <a:rPr lang="en-US" sz="4000" dirty="0" smtClean="0"/>
              <a:t/>
            </a:r>
            <a:br>
              <a:rPr lang="en-US" sz="4000" dirty="0" smtClean="0"/>
            </a:br>
            <a:r>
              <a:rPr lang="en-US" sz="4000" dirty="0" smtClean="0"/>
              <a:t>The winner of the state’s electoral votes is the candidate that gets the most votes in the state (plurality or majority).</a:t>
            </a:r>
            <a:r>
              <a:rPr lang="en-US" sz="3200" dirty="0" smtClean="0"/>
              <a:t/>
            </a:r>
            <a:br>
              <a:rPr lang="en-US" sz="3200" dirty="0"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66</a:t>
            </a:fld>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4000" dirty="0" smtClean="0"/>
              <a:t/>
            </a:r>
            <a:br>
              <a:rPr lang="en-US" sz="4000" dirty="0" smtClean="0"/>
            </a:br>
            <a:r>
              <a:rPr lang="en-US" sz="4000" dirty="0" smtClean="0"/>
              <a:t/>
            </a:r>
            <a:br>
              <a:rPr lang="en-US" sz="4000" dirty="0" smtClean="0"/>
            </a:br>
            <a:r>
              <a:rPr lang="en-US" sz="4000" dirty="0" smtClean="0"/>
              <a:t>The number of electoral votes is based on the number of U.S. House and Senate members from that state:</a:t>
            </a:r>
            <a:br>
              <a:rPr lang="en-US" sz="4000" dirty="0" smtClean="0"/>
            </a:br>
            <a:r>
              <a:rPr lang="en-US" sz="4000" dirty="0" smtClean="0"/>
              <a:t/>
            </a:r>
            <a:br>
              <a:rPr lang="en-US" sz="4000" dirty="0" smtClean="0"/>
            </a:br>
            <a:r>
              <a:rPr lang="en-US" sz="4000" dirty="0" smtClean="0"/>
              <a:t>WV = 5 electoral votes (2 Senators and 3 members in the House of Representatives) </a:t>
            </a:r>
            <a:r>
              <a:rPr lang="en-US" sz="3200" dirty="0" smtClean="0"/>
              <a:t/>
            </a:r>
            <a:br>
              <a:rPr lang="en-US" sz="3200" dirty="0"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67</a:t>
            </a:fld>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4000" dirty="0" smtClean="0"/>
              <a:t/>
            </a:r>
            <a:br>
              <a:rPr lang="en-US" sz="4000" dirty="0" smtClean="0"/>
            </a:br>
            <a:r>
              <a:rPr lang="en-US" sz="4000" dirty="0" smtClean="0"/>
              <a:t/>
            </a:r>
            <a:br>
              <a:rPr lang="en-US" sz="4000" dirty="0" smtClean="0"/>
            </a:br>
            <a:r>
              <a:rPr lang="en-US" sz="4000" dirty="0" smtClean="0"/>
              <a:t>Most states award their electoral votes on a winner-take-all basis.   So whomever wins Ohio gets all 20 electoral votes.</a:t>
            </a:r>
            <a:br>
              <a:rPr lang="en-US" sz="4000" dirty="0" smtClean="0"/>
            </a:br>
            <a:r>
              <a:rPr lang="en-US" sz="4000" dirty="0" smtClean="0"/>
              <a:t/>
            </a:r>
            <a:br>
              <a:rPr lang="en-US" sz="4000" dirty="0" smtClean="0"/>
            </a:br>
            <a:r>
              <a:rPr lang="en-US" sz="4000" dirty="0" smtClean="0"/>
              <a:t>Nebraska splits their electoral votes proportionally (4 and 1 in the 2008 election)</a:t>
            </a:r>
            <a:r>
              <a:rPr lang="en-US" sz="3200" dirty="0" smtClean="0"/>
              <a:t/>
            </a:r>
            <a:br>
              <a:rPr lang="en-US" sz="3200" dirty="0"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68</a:t>
            </a:fld>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4000" dirty="0" smtClean="0"/>
              <a:t/>
            </a:r>
            <a:br>
              <a:rPr lang="en-US" sz="4000" dirty="0" smtClean="0"/>
            </a:br>
            <a:r>
              <a:rPr lang="en-US" sz="4000" dirty="0" smtClean="0"/>
              <a:t/>
            </a:r>
            <a:br>
              <a:rPr lang="en-US" sz="4000" dirty="0" smtClean="0"/>
            </a:br>
            <a:r>
              <a:rPr lang="en-US" sz="4000" dirty="0" smtClean="0"/>
              <a:t>                                 </a:t>
            </a:r>
            <a:br>
              <a:rPr lang="en-US" sz="4000" dirty="0" smtClean="0"/>
            </a:br>
            <a:r>
              <a:rPr lang="en-US" sz="3200" dirty="0" smtClean="0"/>
              <a:t> The candidate who obtains 270 electoral votes wins the presidency.</a:t>
            </a:r>
            <a:br>
              <a:rPr lang="en-US" sz="3200" dirty="0" smtClean="0"/>
            </a:br>
            <a:r>
              <a:rPr lang="en-US" sz="3200" dirty="0" smtClean="0"/>
              <a:t/>
            </a:r>
            <a:br>
              <a:rPr lang="en-US" sz="3200" dirty="0" smtClean="0"/>
            </a:br>
            <a:r>
              <a:rPr lang="en-US" sz="3200" dirty="0" smtClean="0"/>
              <a:t>Why the number 270?  Because it’s a majority of all 538 electoral votes available:</a:t>
            </a:r>
            <a:br>
              <a:rPr lang="en-US" sz="3200" dirty="0" smtClean="0"/>
            </a:br>
            <a:r>
              <a:rPr lang="en-US" sz="3200" dirty="0" smtClean="0"/>
              <a:t/>
            </a:r>
            <a:br>
              <a:rPr lang="en-US" sz="3200" dirty="0" smtClean="0"/>
            </a:br>
            <a:r>
              <a:rPr lang="en-US" sz="3200" dirty="0" smtClean="0"/>
              <a:t>435 House + 100 Senate + 3 D.C. = 538 / 2 = 269</a:t>
            </a:r>
            <a:br>
              <a:rPr lang="en-US" sz="3200" dirty="0"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69</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a:bodyPr>
          <a:lstStyle/>
          <a:p>
            <a:r>
              <a:rPr lang="en-US" dirty="0" smtClean="0"/>
              <a:t> Examples of Extraordinary Majority: </a:t>
            </a:r>
            <a:br>
              <a:rPr lang="en-US" dirty="0" smtClean="0"/>
            </a:br>
            <a:r>
              <a:rPr lang="en-US" dirty="0" smtClean="0"/>
              <a:t/>
            </a:r>
            <a:br>
              <a:rPr lang="en-US" dirty="0" smtClean="0"/>
            </a:br>
            <a:r>
              <a:rPr lang="en-US" dirty="0" smtClean="0"/>
              <a:t>A constitutional amendment is proposed in Congress and both houses must pass it by </a:t>
            </a:r>
            <a:r>
              <a:rPr lang="en-US" u="sng" dirty="0" smtClean="0"/>
              <a:t>2/3 vote</a:t>
            </a:r>
            <a:r>
              <a:rPr lang="en-US" dirty="0" smtClean="0"/>
              <a:t>; or</a:t>
            </a:r>
            <a:br>
              <a:rPr lang="en-US" dirty="0" smtClean="0"/>
            </a:br>
            <a:r>
              <a:rPr lang="en-US" dirty="0" smtClean="0"/>
              <a:t> Congress can call a convention at the request of the legislatures in </a:t>
            </a:r>
            <a:r>
              <a:rPr lang="en-US" u="sng" dirty="0" smtClean="0"/>
              <a:t>2/3 of the states</a:t>
            </a:r>
            <a:r>
              <a:rPr lang="en-US" dirty="0" smtClean="0"/>
              <a:t>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7</a:t>
            </a:fld>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4000" dirty="0" smtClean="0"/>
              <a:t/>
            </a:r>
            <a:br>
              <a:rPr lang="en-US" sz="4000" dirty="0" smtClean="0"/>
            </a:br>
            <a:r>
              <a:rPr lang="en-US" sz="4000" dirty="0" smtClean="0"/>
              <a:t/>
            </a:r>
            <a:br>
              <a:rPr lang="en-US" sz="4000" dirty="0" smtClean="0"/>
            </a:br>
            <a:r>
              <a:rPr lang="en-US" sz="4000" dirty="0" smtClean="0"/>
              <a:t>                                 </a:t>
            </a:r>
            <a:br>
              <a:rPr lang="en-US" sz="4000" dirty="0" smtClean="0"/>
            </a:br>
            <a:r>
              <a:rPr lang="en-US" sz="2700" dirty="0" smtClean="0"/>
              <a:t> A Note on the 10 Year Census</a:t>
            </a:r>
            <a:br>
              <a:rPr lang="en-US" sz="2700" dirty="0" smtClean="0"/>
            </a:br>
            <a:r>
              <a:rPr lang="en-US" sz="2700" dirty="0" smtClean="0"/>
              <a:t/>
            </a:r>
            <a:br>
              <a:rPr lang="en-US" sz="2700" dirty="0" smtClean="0"/>
            </a:br>
            <a:r>
              <a:rPr lang="en-US" sz="2700" dirty="0" smtClean="0"/>
              <a:t>How do we know the number of total electoral votes?  The number of Senators always remains the same, but the House of Representatives is based on population.</a:t>
            </a:r>
            <a:br>
              <a:rPr lang="en-US" sz="2700" dirty="0" smtClean="0"/>
            </a:br>
            <a:r>
              <a:rPr lang="en-US" sz="2700" dirty="0" smtClean="0"/>
              <a:t/>
            </a:r>
            <a:br>
              <a:rPr lang="en-US" sz="2700" dirty="0" smtClean="0"/>
            </a:br>
            <a:r>
              <a:rPr lang="en-US" sz="2700" dirty="0" smtClean="0"/>
              <a:t> The census tells us about population changes, which can increase or decrease the number of representatives a state has in the House. </a:t>
            </a:r>
            <a:br>
              <a:rPr lang="en-US" sz="2700" dirty="0" smtClean="0"/>
            </a:br>
            <a:r>
              <a:rPr lang="en-US" sz="2700" dirty="0" smtClean="0"/>
              <a:t/>
            </a:r>
            <a:br>
              <a:rPr lang="en-US" sz="2700" dirty="0" smtClean="0"/>
            </a:br>
            <a:r>
              <a:rPr lang="en-US" sz="2700" dirty="0" smtClean="0"/>
              <a:t>Thus, as population changes, over time the number of electoral college votes will change.   However, the number of Representatives has not changed since 1911.</a:t>
            </a:r>
            <a:r>
              <a:rPr lang="en-US" sz="3200" dirty="0" smtClean="0"/>
              <a:t/>
            </a:r>
            <a:br>
              <a:rPr lang="en-US" sz="3200" dirty="0"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70</a:t>
            </a:fld>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4000" dirty="0" smtClean="0"/>
              <a:t/>
            </a:r>
            <a:br>
              <a:rPr lang="en-US" sz="4000" dirty="0" smtClean="0"/>
            </a:br>
            <a:r>
              <a:rPr lang="en-US" sz="4000" dirty="0" smtClean="0"/>
              <a:t/>
            </a:r>
            <a:br>
              <a:rPr lang="en-US" sz="4000" dirty="0" smtClean="0"/>
            </a:br>
            <a:r>
              <a:rPr lang="en-US" sz="4000" dirty="0" smtClean="0"/>
              <a:t>                                 </a:t>
            </a:r>
            <a:br>
              <a:rPr lang="en-US" sz="4000" dirty="0" smtClean="0"/>
            </a:br>
            <a:r>
              <a:rPr lang="en-US" sz="3200" dirty="0" smtClean="0"/>
              <a:t>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After the General Election:</a:t>
            </a:r>
            <a:br>
              <a:rPr lang="en-US" sz="3200" dirty="0" smtClean="0"/>
            </a:br>
            <a:r>
              <a:rPr lang="en-US" sz="3200" dirty="0" smtClean="0"/>
              <a:t/>
            </a:r>
            <a:br>
              <a:rPr lang="en-US" sz="3200" dirty="0" smtClean="0"/>
            </a:br>
            <a:r>
              <a:rPr lang="en-US" sz="3200" dirty="0" smtClean="0"/>
              <a:t>On the first Monday after the second Wednesday in December the electors of each state meets at the state capitol and casts their ballots for the president.</a:t>
            </a:r>
            <a:br>
              <a:rPr lang="en-US" sz="3200" dirty="0" smtClean="0"/>
            </a:br>
            <a:r>
              <a:rPr lang="en-US" sz="3200" dirty="0" smtClean="0"/>
              <a:t/>
            </a:r>
            <a:br>
              <a:rPr lang="en-US" sz="3200" dirty="0" smtClean="0"/>
            </a:br>
            <a:r>
              <a:rPr lang="en-US" sz="3200" dirty="0" smtClean="0"/>
              <a:t>They send their ballots to Washington to be counted.  In early January Congress counts the electoral ballots and declares who won the presidency (even though by then it is a well-known fact who won).</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71</a:t>
            </a:fld>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4000" dirty="0" smtClean="0"/>
              <a:t/>
            </a:r>
            <a:br>
              <a:rPr lang="en-US" sz="4000" dirty="0" smtClean="0"/>
            </a:br>
            <a:r>
              <a:rPr lang="en-US" sz="4000" dirty="0" smtClean="0"/>
              <a:t/>
            </a:r>
            <a:br>
              <a:rPr lang="en-US" sz="4000" dirty="0" smtClean="0"/>
            </a:br>
            <a:r>
              <a:rPr lang="en-US" sz="4000" dirty="0" smtClean="0"/>
              <a:t>                                 </a:t>
            </a:r>
            <a:br>
              <a:rPr lang="en-US" sz="4000" dirty="0" smtClean="0"/>
            </a:br>
            <a:r>
              <a:rPr lang="en-US" sz="4000" dirty="0" smtClean="0"/>
              <a:t>Most electors from the electoral college will cast their ballot for the candidate that won their respective state.  </a:t>
            </a:r>
            <a:br>
              <a:rPr lang="en-US" sz="4000" dirty="0" smtClean="0"/>
            </a:br>
            <a:r>
              <a:rPr lang="en-US" sz="4000" dirty="0" smtClean="0"/>
              <a:t/>
            </a:r>
            <a:br>
              <a:rPr lang="en-US" sz="4000" dirty="0" smtClean="0"/>
            </a:br>
            <a:r>
              <a:rPr lang="en-US" sz="4000" dirty="0" smtClean="0"/>
              <a:t>Although they are free to vote for the other candidate, as your textbook points out, no “faithless voter” has ever altered the outcome of a presidential election.</a:t>
            </a:r>
            <a:r>
              <a:rPr lang="en-US" sz="3200" dirty="0" smtClean="0"/>
              <a:t/>
            </a:r>
            <a:br>
              <a:rPr lang="en-US" sz="3200" dirty="0"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72</a:t>
            </a:fld>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a:bodyPr>
          <a:lstStyle/>
          <a:p>
            <a:r>
              <a:rPr lang="en-US" sz="3200" dirty="0" smtClean="0"/>
              <a:t>     Most electors will cast their ballot for the candidate that their state voted for because they don’t want to offend their constituency and get thrown out of office (i.e., not re-elected).</a:t>
            </a:r>
            <a:br>
              <a:rPr lang="en-US" sz="3200" dirty="0" smtClean="0"/>
            </a:br>
            <a:r>
              <a:rPr lang="en-US" sz="3200" dirty="0" smtClean="0"/>
              <a:t/>
            </a:r>
            <a:br>
              <a:rPr lang="en-US" sz="3200" dirty="0" smtClean="0"/>
            </a:br>
            <a:r>
              <a:rPr lang="en-US" sz="3200" dirty="0" smtClean="0"/>
              <a:t>Thus, a “faithless voter” is very.</a:t>
            </a:r>
            <a:endParaRPr lang="en-US" sz="3200"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73</a:t>
            </a:fld>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a:bodyPr>
          <a:lstStyle/>
          <a:p>
            <a:r>
              <a:rPr lang="en-US" sz="4000" dirty="0" smtClean="0"/>
              <a:t/>
            </a:r>
            <a:br>
              <a:rPr lang="en-US" sz="4000" dirty="0" smtClean="0"/>
            </a:br>
            <a:r>
              <a:rPr lang="en-US" sz="4000" dirty="0" smtClean="0"/>
              <a:t/>
            </a:r>
            <a:br>
              <a:rPr lang="en-US" sz="4000" dirty="0" smtClean="0"/>
            </a:br>
            <a:r>
              <a:rPr lang="en-US" sz="4000" dirty="0" smtClean="0"/>
              <a:t>                                 </a:t>
            </a:r>
            <a:br>
              <a:rPr lang="en-US" sz="4000" dirty="0" smtClean="0"/>
            </a:br>
            <a:r>
              <a:rPr lang="en-US" sz="3200" dirty="0" smtClean="0"/>
              <a:t> Side Note:  If no candidate gets a majority of the electoral votes then the House of Representatives chooses who wins by voting on the top 3 candidates.  The chances are extremely remote, but it has happened twice in our nation’s history.</a:t>
            </a:r>
            <a:br>
              <a:rPr lang="en-US" sz="3200" dirty="0"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74</a:t>
            </a:fld>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a:bodyPr>
          <a:lstStyle/>
          <a:p>
            <a:r>
              <a:rPr lang="en-US" sz="4000" dirty="0" smtClean="0"/>
              <a:t/>
            </a:r>
            <a:br>
              <a:rPr lang="en-US" sz="4000" dirty="0" smtClean="0"/>
            </a:br>
            <a:r>
              <a:rPr lang="en-US" sz="4000" dirty="0" smtClean="0"/>
              <a:t/>
            </a:r>
            <a:br>
              <a:rPr lang="en-US" sz="4000" dirty="0" smtClean="0"/>
            </a:br>
            <a:r>
              <a:rPr lang="en-US" sz="3200" dirty="0" smtClean="0"/>
              <a:t>There has been only one person in U.S. history to serve as Vice President and President, but was never elected to either position.  Who?</a:t>
            </a:r>
            <a:br>
              <a:rPr lang="en-US" sz="3200" dirty="0"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75</a:t>
            </a:fld>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4000" dirty="0" smtClean="0"/>
              <a:t/>
            </a:r>
            <a:br>
              <a:rPr lang="en-US" sz="4000" dirty="0" smtClean="0"/>
            </a:br>
            <a:r>
              <a:rPr lang="en-US" sz="4000" dirty="0" smtClean="0"/>
              <a:t/>
            </a:r>
            <a:br>
              <a:rPr lang="en-US" sz="4000" dirty="0" smtClean="0"/>
            </a:br>
            <a:r>
              <a:rPr lang="en-US" sz="4000" dirty="0" smtClean="0"/>
              <a:t>                                 </a:t>
            </a:r>
            <a:br>
              <a:rPr lang="en-US" sz="4000" dirty="0" smtClean="0"/>
            </a:br>
            <a:r>
              <a:rPr lang="en-US" sz="3100" dirty="0" smtClean="0"/>
              <a:t>Why is Washington D.C. worth 3 electoral votes</a:t>
            </a:r>
            <a:br>
              <a:rPr lang="en-US" sz="3100" dirty="0" smtClean="0"/>
            </a:br>
            <a:r>
              <a:rPr lang="en-US" sz="3100" dirty="0" smtClean="0"/>
              <a:t>(when it has no Senators or Representatives)?</a:t>
            </a:r>
            <a:r>
              <a:rPr lang="en-US" sz="3200" dirty="0" smtClean="0"/>
              <a:t/>
            </a:r>
            <a:br>
              <a:rPr lang="en-US" sz="3200" dirty="0" smtClean="0"/>
            </a:br>
            <a:r>
              <a:rPr lang="en-US" sz="3200" dirty="0" smtClean="0"/>
              <a:t/>
            </a:r>
            <a:br>
              <a:rPr lang="en-US" sz="3200" dirty="0" smtClean="0"/>
            </a:br>
            <a:r>
              <a:rPr lang="en-US" sz="3200" dirty="0" smtClean="0"/>
              <a:t>The 23</a:t>
            </a:r>
            <a:r>
              <a:rPr lang="en-US" sz="3200" baseline="30000" dirty="0" smtClean="0"/>
              <a:t>rd</a:t>
            </a:r>
            <a:r>
              <a:rPr lang="en-US" sz="3200" dirty="0" smtClean="0"/>
              <a:t> Amendment was passed so that the citizens of Washington D.C. would be represented in Congress.  Otherwise, it would constitute taxation without representation.</a:t>
            </a:r>
            <a:br>
              <a:rPr lang="en-US" sz="3200" dirty="0" smtClean="0"/>
            </a:br>
            <a:r>
              <a:rPr lang="en-US" sz="3200" dirty="0" smtClean="0"/>
              <a:t/>
            </a:r>
            <a:br>
              <a:rPr lang="en-US" sz="3200" dirty="0"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76</a:t>
            </a:fld>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sz="4000" dirty="0" smtClean="0"/>
              <a:t/>
            </a:r>
            <a:br>
              <a:rPr lang="en-US" sz="4000" dirty="0" smtClean="0"/>
            </a:br>
            <a:r>
              <a:rPr lang="en-US" sz="4000" dirty="0" smtClean="0"/>
              <a:t/>
            </a:r>
            <a:br>
              <a:rPr lang="en-US" sz="4000" dirty="0" smtClean="0"/>
            </a:br>
            <a:r>
              <a:rPr lang="en-US" sz="4000" dirty="0" smtClean="0"/>
              <a:t>                                 </a:t>
            </a:r>
            <a:br>
              <a:rPr lang="en-US" sz="4000" dirty="0" smtClean="0"/>
            </a:br>
            <a:r>
              <a:rPr lang="en-US" sz="3600" dirty="0" smtClean="0"/>
              <a:t>Last Part of Chapter 9 (Money in U.S. Elections)</a:t>
            </a:r>
            <a:br>
              <a:rPr lang="en-US" sz="3600" dirty="0" smtClean="0"/>
            </a:br>
            <a:r>
              <a:rPr lang="en-US" sz="3600" dirty="0" smtClean="0"/>
              <a:t/>
            </a:r>
            <a:br>
              <a:rPr lang="en-US" sz="3600" dirty="0" smtClean="0"/>
            </a:br>
            <a:r>
              <a:rPr lang="en-US" sz="3600" dirty="0" smtClean="0"/>
              <a:t>In Previous Lectures We Have Already Discussed:</a:t>
            </a:r>
            <a:r>
              <a:rPr lang="en-US" sz="4000" dirty="0" smtClean="0"/>
              <a:t/>
            </a:r>
            <a:br>
              <a:rPr lang="en-US" sz="4000" dirty="0" smtClean="0"/>
            </a:br>
            <a:r>
              <a:rPr lang="en-US" sz="4000" dirty="0" smtClean="0"/>
              <a:t/>
            </a:r>
            <a:br>
              <a:rPr lang="en-US" sz="4000" dirty="0" smtClean="0"/>
            </a:br>
            <a:r>
              <a:rPr lang="en-US" sz="3600" dirty="0" smtClean="0"/>
              <a:t>Federal Elections Campaign Act</a:t>
            </a:r>
            <a:br>
              <a:rPr lang="en-US" sz="3600" dirty="0" smtClean="0"/>
            </a:br>
            <a:r>
              <a:rPr lang="en-US" sz="3600" dirty="0" smtClean="0"/>
              <a:t>Federal Elections Commission</a:t>
            </a:r>
            <a:br>
              <a:rPr lang="en-US" sz="3600" dirty="0" smtClean="0"/>
            </a:br>
            <a:r>
              <a:rPr lang="en-US" sz="3600" dirty="0" smtClean="0"/>
              <a:t>BCRA (McCain-Feingold Act)</a:t>
            </a:r>
            <a:br>
              <a:rPr lang="en-US" sz="3600" dirty="0" smtClean="0"/>
            </a:br>
            <a:r>
              <a:rPr lang="en-US" sz="3600" dirty="0" smtClean="0"/>
              <a:t>Soft Money</a:t>
            </a:r>
            <a:br>
              <a:rPr lang="en-US" sz="3600" dirty="0" smtClean="0"/>
            </a:br>
            <a:r>
              <a:rPr lang="en-US" sz="3600" dirty="0" smtClean="0"/>
              <a:t>Hard Money</a:t>
            </a:r>
            <a:br>
              <a:rPr lang="en-US" sz="3600" dirty="0" smtClean="0"/>
            </a:br>
            <a:r>
              <a:rPr lang="en-US" sz="3600" dirty="0" smtClean="0"/>
              <a:t>Political Action Committees (PACs)</a:t>
            </a:r>
            <a:br>
              <a:rPr lang="en-US" sz="3600" dirty="0" smtClean="0"/>
            </a:br>
            <a:r>
              <a:rPr lang="en-US" sz="3600" dirty="0" smtClean="0"/>
              <a:t>527 Organizations</a:t>
            </a:r>
            <a:br>
              <a:rPr lang="en-US" sz="3600" dirty="0" smtClean="0"/>
            </a:br>
            <a:r>
              <a:rPr lang="en-US" sz="3600" dirty="0" smtClean="0"/>
              <a:t>501(c)(3) and 501(c)(4) Originations</a:t>
            </a:r>
            <a:br>
              <a:rPr lang="en-US" sz="3600" dirty="0" smtClean="0"/>
            </a:br>
            <a:r>
              <a:rPr lang="en-US" sz="3200" dirty="0" smtClean="0"/>
              <a:t/>
            </a:r>
            <a:br>
              <a:rPr lang="en-US" sz="3200" dirty="0"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77</a:t>
            </a:fld>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pPr algn="l"/>
            <a:r>
              <a:rPr lang="en-US" sz="3200" dirty="0" smtClean="0"/>
              <a:t>                       </a:t>
            </a:r>
            <a:br>
              <a:rPr lang="en-US" sz="3200" dirty="0" smtClean="0"/>
            </a:br>
            <a:r>
              <a:rPr lang="en-US" sz="3200" dirty="0" smtClean="0"/>
              <a:t/>
            </a:r>
            <a:br>
              <a:rPr lang="en-US" sz="3200" dirty="0" smtClean="0"/>
            </a:br>
            <a:r>
              <a:rPr lang="en-US" sz="3200" dirty="0" smtClean="0"/>
              <a:t>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t>
            </a:r>
            <a:br>
              <a:rPr lang="en-US" sz="3200" dirty="0" smtClean="0"/>
            </a:br>
            <a:r>
              <a:rPr lang="en-US" sz="3200" dirty="0" smtClean="0"/>
              <a:t>                             Expenditure Differences</a:t>
            </a:r>
            <a:br>
              <a:rPr lang="en-US" sz="3200" dirty="0" smtClean="0"/>
            </a:br>
            <a:r>
              <a:rPr lang="en-US" sz="3200" dirty="0" smtClean="0"/>
              <a:t> </a:t>
            </a:r>
            <a:r>
              <a:rPr lang="en-US" sz="3100" dirty="0" smtClean="0"/>
              <a:t>Political Spending Can Be Divided into Two Different Types</a:t>
            </a:r>
            <a:r>
              <a:rPr lang="en-US" sz="3200" dirty="0" smtClean="0"/>
              <a:t/>
            </a:r>
            <a:br>
              <a:rPr lang="en-US" sz="3200" dirty="0" smtClean="0"/>
            </a:br>
            <a:r>
              <a:rPr lang="en-US" sz="3200" dirty="0" smtClean="0"/>
              <a:t/>
            </a:r>
            <a:br>
              <a:rPr lang="en-US" sz="3200" dirty="0" smtClean="0"/>
            </a:br>
            <a:r>
              <a:rPr lang="en-US" sz="3200" u="sng" dirty="0" smtClean="0"/>
              <a:t>Money Given to a Candidate or Party</a:t>
            </a:r>
            <a:r>
              <a:rPr lang="en-US" sz="3200" dirty="0" smtClean="0"/>
              <a:t>:</a:t>
            </a:r>
            <a:br>
              <a:rPr lang="en-US" sz="3200" dirty="0" smtClean="0"/>
            </a:br>
            <a:r>
              <a:rPr lang="en-US" sz="3200" dirty="0" smtClean="0"/>
              <a:t>-Direct contributions to candidate (hard money)</a:t>
            </a:r>
            <a:br>
              <a:rPr lang="en-US" sz="3200" dirty="0" smtClean="0"/>
            </a:br>
            <a:r>
              <a:rPr lang="en-US" sz="3200" dirty="0" smtClean="0"/>
              <a:t>-Indirect contributions to party (soft money)</a:t>
            </a:r>
            <a:br>
              <a:rPr lang="en-US" sz="3200" dirty="0" smtClean="0"/>
            </a:br>
            <a:r>
              <a:rPr lang="en-US" sz="3200" dirty="0" smtClean="0"/>
              <a:t>-Both hard and soft money heavily regulated</a:t>
            </a:r>
            <a:br>
              <a:rPr lang="en-US" sz="3200" dirty="0" smtClean="0"/>
            </a:br>
            <a:r>
              <a:rPr lang="en-US" sz="3200" dirty="0" smtClean="0"/>
              <a:t/>
            </a:r>
            <a:br>
              <a:rPr lang="en-US" sz="3200" dirty="0" smtClean="0"/>
            </a:br>
            <a:r>
              <a:rPr lang="en-US" sz="3200" u="sng" dirty="0" smtClean="0"/>
              <a:t>Money not Given to a Candidate or Party</a:t>
            </a:r>
            <a:r>
              <a:rPr lang="en-US" sz="3200" dirty="0" smtClean="0"/>
              <a:t>:</a:t>
            </a:r>
            <a:br>
              <a:rPr lang="en-US" sz="3200" dirty="0" smtClean="0"/>
            </a:br>
            <a:r>
              <a:rPr lang="en-US" sz="3200" dirty="0" smtClean="0"/>
              <a:t>-AKA Independent expenditures (ads, commercials)</a:t>
            </a:r>
            <a:br>
              <a:rPr lang="en-US" sz="3200" dirty="0" smtClean="0"/>
            </a:br>
            <a:r>
              <a:rPr lang="en-US" sz="3200" dirty="0" smtClean="0"/>
              <a:t>-No candidate or party gets the money</a:t>
            </a:r>
            <a:br>
              <a:rPr lang="en-US" sz="3200" dirty="0" smtClean="0"/>
            </a:br>
            <a:r>
              <a:rPr lang="en-US" sz="3200" dirty="0" smtClean="0"/>
              <a:t>-No limitations on dollar amount</a:t>
            </a:r>
            <a:br>
              <a:rPr lang="en-US" sz="3200" dirty="0" smtClean="0"/>
            </a:br>
            <a:r>
              <a:rPr lang="en-US" sz="3200" dirty="0" smtClean="0"/>
              <a:t>-No limitations (now) on time frame before election</a:t>
            </a:r>
            <a:br>
              <a:rPr lang="en-US" sz="3200" dirty="0" smtClean="0"/>
            </a:br>
            <a:r>
              <a:rPr lang="en-US" sz="3200" dirty="0" smtClean="0"/>
              <a:t>-Regulations on disclosure of content source</a:t>
            </a:r>
            <a:br>
              <a:rPr lang="en-US" sz="3200" dirty="0" smtClean="0"/>
            </a:br>
            <a:r>
              <a:rPr lang="en-US" sz="3600" dirty="0" smtClean="0"/>
              <a:t/>
            </a:r>
            <a:br>
              <a:rPr lang="en-US" sz="3600" dirty="0" smtClean="0"/>
            </a:br>
            <a:r>
              <a:rPr lang="en-US" sz="3200" dirty="0" smtClean="0"/>
              <a:t/>
            </a:r>
            <a:br>
              <a:rPr lang="en-US" sz="3200" dirty="0"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78</a:t>
            </a:fld>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a:bodyPr>
          <a:lstStyle/>
          <a:p>
            <a:r>
              <a:rPr lang="en-US" sz="4000" dirty="0" smtClean="0"/>
              <a:t>                          </a:t>
            </a:r>
            <a:br>
              <a:rPr lang="en-US" sz="4000" dirty="0" smtClean="0"/>
            </a:br>
            <a:r>
              <a:rPr lang="en-US" sz="4000" dirty="0" smtClean="0"/>
              <a:t/>
            </a:r>
            <a:br>
              <a:rPr lang="en-US" sz="4000" dirty="0" smtClean="0"/>
            </a:br>
            <a:r>
              <a:rPr lang="en-US" sz="4000" dirty="0" smtClean="0"/>
              <a:t>The End.</a:t>
            </a:r>
            <a:r>
              <a:rPr lang="en-US" sz="3200" dirty="0" smtClean="0"/>
              <a:t/>
            </a:r>
            <a:br>
              <a:rPr lang="en-US" sz="3200" dirty="0"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79</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fontScale="90000"/>
          </a:bodyPr>
          <a:lstStyle/>
          <a:p>
            <a:r>
              <a:rPr lang="en-US" dirty="0" smtClean="0"/>
              <a:t/>
            </a:r>
            <a:br>
              <a:rPr lang="en-US" dirty="0" smtClean="0"/>
            </a:br>
            <a:r>
              <a:rPr lang="en-US" sz="4000" dirty="0" smtClean="0"/>
              <a:t> Examples of Extraordinary Majority: </a:t>
            </a:r>
            <a:r>
              <a:rPr lang="en-US" dirty="0" smtClean="0"/>
              <a:t/>
            </a:r>
            <a:br>
              <a:rPr lang="en-US" dirty="0" smtClean="0"/>
            </a:br>
            <a:r>
              <a:rPr lang="en-US" dirty="0" smtClean="0"/>
              <a:t/>
            </a:r>
            <a:br>
              <a:rPr lang="en-US" dirty="0" smtClean="0"/>
            </a:br>
            <a:r>
              <a:rPr lang="en-US" sz="4000" dirty="0" smtClean="0"/>
              <a:t>Two ways that the states can ratify a proposed amendment:</a:t>
            </a:r>
            <a:br>
              <a:rPr lang="en-US" sz="4000" dirty="0" smtClean="0"/>
            </a:br>
            <a:r>
              <a:rPr lang="en-US" sz="4000" dirty="0" smtClean="0"/>
              <a:t/>
            </a:r>
            <a:br>
              <a:rPr lang="en-US" sz="4000" dirty="0" smtClean="0"/>
            </a:br>
            <a:r>
              <a:rPr lang="en-US" sz="4000" dirty="0" smtClean="0"/>
              <a:t>Approval by </a:t>
            </a:r>
            <a:r>
              <a:rPr lang="en-US" sz="4000" u="sng" dirty="0" smtClean="0"/>
              <a:t>¾ of the state legislatures </a:t>
            </a:r>
            <a:r>
              <a:rPr lang="en-US" sz="4000" dirty="0" smtClean="0"/>
              <a:t> or</a:t>
            </a:r>
            <a:br>
              <a:rPr lang="en-US" sz="4000" dirty="0" smtClean="0"/>
            </a:br>
            <a:r>
              <a:rPr lang="en-US" sz="4000" dirty="0" smtClean="0"/>
              <a:t/>
            </a:r>
            <a:br>
              <a:rPr lang="en-US" sz="4000" dirty="0" smtClean="0"/>
            </a:br>
            <a:r>
              <a:rPr lang="en-US" sz="4000" dirty="0" smtClean="0"/>
              <a:t>Approval by special ratifying convention in </a:t>
            </a:r>
            <a:r>
              <a:rPr lang="en-US" sz="4000" u="sng" dirty="0" smtClean="0"/>
              <a:t>¾ of the states </a:t>
            </a:r>
            <a:r>
              <a:rPr lang="en-US" sz="4000" dirty="0" smtClean="0"/>
              <a:t/>
            </a:r>
            <a:br>
              <a:rPr lang="en-US" sz="4000" dirty="0" smtClean="0"/>
            </a:br>
            <a:r>
              <a:rPr lang="en-US" sz="4000" dirty="0" smtClean="0"/>
              <a:t/>
            </a:r>
            <a:br>
              <a:rPr lang="en-US" sz="4000" dirty="0" smtClean="0"/>
            </a:br>
            <a:r>
              <a:rPr lang="en-US" sz="4000" dirty="0" smtClean="0"/>
              <a:t>¾ = 75%</a:t>
            </a:r>
            <a:r>
              <a:rPr lang="en-US" dirty="0" smtClean="0"/>
              <a:t>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6477000"/>
          </a:xfrm>
        </p:spPr>
        <p:txBody>
          <a:bodyPr>
            <a:normAutofit/>
          </a:bodyPr>
          <a:lstStyle/>
          <a:p>
            <a:r>
              <a:rPr lang="en-US" dirty="0" smtClean="0"/>
              <a:t>Examples of Extraordinary Majority: </a:t>
            </a:r>
            <a:br>
              <a:rPr lang="en-US" dirty="0" smtClean="0"/>
            </a:br>
            <a:r>
              <a:rPr lang="en-US" sz="4000" dirty="0" smtClean="0"/>
              <a:t/>
            </a:r>
            <a:br>
              <a:rPr lang="en-US" sz="4000" dirty="0" smtClean="0"/>
            </a:br>
            <a:r>
              <a:rPr lang="en-US" sz="4000" dirty="0" smtClean="0"/>
              <a:t>Impeachment . . . </a:t>
            </a:r>
            <a:br>
              <a:rPr lang="en-US" sz="4000" dirty="0" smtClean="0"/>
            </a:br>
            <a:r>
              <a:rPr lang="en-US" sz="4000" dirty="0" smtClean="0"/>
              <a:t/>
            </a:r>
            <a:br>
              <a:rPr lang="en-US" sz="4000" dirty="0" smtClean="0"/>
            </a:br>
            <a:r>
              <a:rPr lang="en-US" sz="4000" dirty="0" smtClean="0"/>
              <a:t>Simple Majority in the House</a:t>
            </a:r>
            <a:br>
              <a:rPr lang="en-US" sz="4000" dirty="0" smtClean="0"/>
            </a:br>
            <a:r>
              <a:rPr lang="en-US" sz="4000" dirty="0" smtClean="0"/>
              <a:t>but</a:t>
            </a:r>
            <a:br>
              <a:rPr lang="en-US" sz="4000" dirty="0" smtClean="0"/>
            </a:br>
            <a:r>
              <a:rPr lang="en-US" sz="4000" dirty="0" smtClean="0"/>
              <a:t>2/3 Majority in the Senate</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19CFCAFF-E8E9-418C-ACD1-229A97EC562C}" type="slidenum">
              <a:rPr lang="en-US" smtClean="0"/>
              <a:pPr/>
              <a:t>9</a:t>
            </a:fld>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2122</TotalTime>
  <Words>141</Words>
  <Application>Microsoft Office PowerPoint</Application>
  <PresentationFormat>On-screen Show (4:3)</PresentationFormat>
  <Paragraphs>158</Paragraphs>
  <Slides>79</Slides>
  <Notes>0</Notes>
  <HiddenSlides>0</HiddenSlides>
  <MMClips>0</MMClips>
  <ScaleCrop>false</ScaleCrop>
  <HeadingPairs>
    <vt:vector size="4" baseType="variant">
      <vt:variant>
        <vt:lpstr>Theme</vt:lpstr>
      </vt:variant>
      <vt:variant>
        <vt:i4>1</vt:i4>
      </vt:variant>
      <vt:variant>
        <vt:lpstr>Slide Titles</vt:lpstr>
      </vt:variant>
      <vt:variant>
        <vt:i4>79</vt:i4>
      </vt:variant>
    </vt:vector>
  </HeadingPairs>
  <TitlesOfParts>
    <vt:vector size="80" baseType="lpstr">
      <vt:lpstr>Office Theme</vt:lpstr>
      <vt:lpstr>Chapter 9  Campaigns and Elections </vt:lpstr>
      <vt:lpstr>Plurality versus Majority  Sometimes those terms are used interchangeably, but they do mean different things.  </vt:lpstr>
      <vt:lpstr>In Election Parlance:  Majority = More than 50% of the votes  Plurality = More votes than all other candidates</vt:lpstr>
      <vt:lpstr> Simple Majority:  Most any election or contest involving only two people:  Candidate 1:    51% Candidate 2:   49%  </vt:lpstr>
      <vt:lpstr> Extraordinary Majority:  When something more than a simple majority is needed.  Usually this is not associated with elections, but does appear in other aspects of our system of government.  Examples . . .  </vt:lpstr>
      <vt:lpstr>Examples of Extraordinary Majority:  Congress can override a Presidential veto with 2/3 vote (~66%) of both houses.  </vt:lpstr>
      <vt:lpstr> Examples of Extraordinary Majority:   A constitutional amendment is proposed in Congress and both houses must pass it by 2/3 vote; or  Congress can call a convention at the request of the legislatures in 2/3 of the states  </vt:lpstr>
      <vt:lpstr>  Examples of Extraordinary Majority:   Two ways that the states can ratify a proposed amendment:  Approval by ¾ of the state legislatures  or  Approval by special ratifying convention in ¾ of the states   ¾ = 75%  </vt:lpstr>
      <vt:lpstr>Examples of Extraordinary Majority:   Impeachment . . .   Simple Majority in the House but 2/3 Majority in the Senate </vt:lpstr>
      <vt:lpstr>  Plurality:  Where no candidate gets a majority (50% or more), so the winner is the one  that gets more votes than anyone else).  Candidate 1:    35% Candidate 2:   25% Candidate 3:   40%    </vt:lpstr>
      <vt:lpstr> The U.S. Electoral System  </vt:lpstr>
      <vt:lpstr>  Fixed Terms:  Our elected officials serve for a limited period of time and when that time is up they must either run for reelection or leave office (if there are term limits for that particular office).  Members of the US House:  Serve 2 year terms Members of the US Senate:  Serve 6 year terms  </vt:lpstr>
      <vt:lpstr>  Not all offices are up for reelection at the same time.  Our federal electoral system is staggered:  All House seats are up for election every 2 years, but only 1/3 of the Senate seats are up for election at a time, and the Presidential election is held every 4 years.   </vt:lpstr>
      <vt:lpstr>  Election of U.S. Senate Seats is Based on 3 Different Classes          Article I, § 3 of the Constitution  </vt:lpstr>
      <vt:lpstr>  Term Limits  Term limits are common more on the state level than the national level.  Several states have term limits on how long their legislators and governors can remain in office.  The federal government does not have term limits on members of congress but the President can only serve two four-year terms (See the 22nd Amendment)  </vt:lpstr>
      <vt:lpstr>  It would take a constitutional amendment to place term limits on members of Congress.    States can not place term limits on U.S. Senators or U.S. House members.  This is the holding in the Supreme Court case U.S. Term Limits Inc. v. Thornton (1995)  </vt:lpstr>
      <vt:lpstr>  Winner-Take-All (sometimes called First-Past-The-Post) elections are very common to the U.S. electoral system.  The person that wins the majority or plurality wins the race (in other words, the person who comes in second gets nothing).    In some (mainly parliamentary) countries elections result in an apportionment of power to the candidates (this is called proportional representation).  </vt:lpstr>
      <vt:lpstr>  Running for Congress  </vt:lpstr>
      <vt:lpstr>  Running for Congress is extremely expensive.  Elections for the House of Representatives typically costs upwards of a million dollars.  Senate elections cost many millions of dollars.  </vt:lpstr>
      <vt:lpstr>  Why the Difference in Costs?  Candidates for a House seat need only campaign in a specific district (a handful of counties in a particular state).  Candidates for a Senate seat however must campaign for votes across the entire state.  </vt:lpstr>
      <vt:lpstr>  Incumbents (already elected officials) tend to enjoy a high rate of reelection, especially in the House of Representatives (over 90%).    Turnover is higher in the Senate than in the House.  </vt:lpstr>
      <vt:lpstr>           U.S. House Incumbents Reelected (1960 – 2008)  </vt:lpstr>
      <vt:lpstr>  Incumbents have the advantage of established name recognition, popularity, and it’s easier for them to raise money from donors than it is for their lesser known challengers.  </vt:lpstr>
      <vt:lpstr>  Running for the House or Senate  Every two years each seat in the House is up for election (435 seats).   Every two years 1/3 of the Senate seats are up for election (~33 seats).   Most are incumbents running for reelection.   </vt:lpstr>
      <vt:lpstr>               Running for the House or Senate  - Candidates announce their intentions to run for           their party’s nomination; - Candidates begin fund raising efforts; - Candidates begin campaigning for the primary     (speeches, campaign ads, etc.);  In the nomination phase the candidates are running  for their respective party nomination (which will be                             decided by a primary).  </vt:lpstr>
      <vt:lpstr>   Running for the House or Senate  After the campaigning for nomination the state will hold a primary (anywhere from January through September).    </vt:lpstr>
      <vt:lpstr>   Running for the House or Senate  Voters will turnout for the primary and vote for the candidate that they want to run in the November general election.  Closed Primary:  Voters can only vote for a candidate of the party that they belong to.  This is the most common.  Open Primary:  Voters can vote across party lines (cross-party voting).  Mixed Primary :  Independents can vote for Democrats or Republicans.  </vt:lpstr>
      <vt:lpstr>   Running for the House or Senate  Whichever candidate wins the majority or plurality of votes wins the party nomination and will go on to the general election in November.  </vt:lpstr>
      <vt:lpstr>                                                        Running for the House or Senate                                    Primary Election  Democrats Candidate 1 Candidate 2   Candidate 3 Candidate 4  Republican Candidate 1 Candidate 2 Candidate 3   Candidate 4  Third Party 1   Third Party 2    </vt:lpstr>
      <vt:lpstr>                                                        Running for the House or Senate                                    Primary Election  Democrats Candidate 1 Candidate 2  -------------------- Winner Candidate 3 Candidate 4  Republican Candidate 1 Candidate 2 Candidate 3  --------------------  Winner Candidate 4  Third Party 1 --------------------  Winner  Third Party 2 --------------------  Winner   </vt:lpstr>
      <vt:lpstr>   Running for the House or Senate   The candidates that won in the primary election begin campaigning for the general election in November.  The purpose of the general election is to pick an ultimate winner from the candidates who prevailed in the primary election.  </vt:lpstr>
      <vt:lpstr>   Running for the House or Senate   The winner of the general election will be the person who obtains the most votes (either a majority or a plurality).   </vt:lpstr>
      <vt:lpstr>                                                        Running for the House or Senate                                    General Election  Democrats Candidate 1 Candidate 2  -------------------- Winner   ----------          41 %          Candidate 3 Candidate 4  Republican Candidate 1 Candidate 2 Candidate 3  --------------------  Winner  ----------           49 %   ------------ Winner Candidate 4  Third Party 1 --------------------  Winner  ----------             8 %  Third Party 2 --------------------  Winner  ----------             2 %   </vt:lpstr>
      <vt:lpstr>                                                        Running for the House or Senate                                    General Election  Democrats Candidate 1 Candidate 2  -------------------- Winner   ----------          38 %          Candidate 3 Candidate 4  Republican Candidate 1 Candidate 2 Candidate 3  --------------------  Winner  ----------           52 %   ------------ Winner Candidate 4  Third Party 1 --------------------  Winner  ----------             8 %  Third Party 2 --------------------  Winner  ----------             2 %   </vt:lpstr>
      <vt:lpstr>                                    The 17th Amendment  U.S. Senators are now elected directly by the people.   </vt:lpstr>
      <vt:lpstr>                                    Running for President   </vt:lpstr>
      <vt:lpstr>                                    Running for President  Campaigning for and winning the presidency differs greatly from how Congressional elections are won.   </vt:lpstr>
      <vt:lpstr>                 Steps of a Presidential Election  -  Announcing candidacy  -  Running for party nomination (primary            or caucus elections)  - Campaigning at the party convention  - Campaigning to win the general election                                   </vt:lpstr>
      <vt:lpstr>                                    Typically, a year or so before the presidential elections people begin to officially announce their candidacy.  They will develop a strategy, start the fund raising process and prepare to campaign for their party’s nomination.   </vt:lpstr>
      <vt:lpstr>                                    Several candidates will initially throw their hats into the ring for their party nomination.    In the beginning there could be upwards of a dozen candidates per party (Democrats and Republicans) all competing for their respective party nomination.    Third party candidates are different, they don’t go through the nomination process (they get on state ballots by obtaining a certain number of signatures.  This is much more difficult than the nomination process that the major parties must go through).     </vt:lpstr>
      <vt:lpstr>                                    From January through June of the election year states will hold presidential primaries or caucuses.    Most states hold primaries but some hold caucuses.  The results of these ballots will determine how many delegates will represent each candidate at the national party nominating convention (which is usually held in July or August of the election year).   </vt:lpstr>
      <vt:lpstr>                                    Caucasus:  Open forums where people show up in churches, town halls, schools, fire departments, etc.  They openly vote for a candidate (usually a showing of the hands).  Primaries:  Closed forum elections.  Ballots are cast in secret.   </vt:lpstr>
      <vt:lpstr>  In a presidential election the caucuses and primaries serve the same purpose:  to select delegates to go to the national convention.    They are simply conducted in different formats.   </vt:lpstr>
      <vt:lpstr>                                                                                      Caucus States:  Iowa Nevada Hawaii Maine Alaska Colorado Idaho Kansas Minnesota Montana North Dakota Nebraska Washington Wyoming                       (All other states hold primaries or conventions)   </vt:lpstr>
      <vt:lpstr>                                    The caucuses and primaries do not decide directly which candidate will get the party nomination.  Instead, they decide which candidate’s delegates will attend and vote at the nominating convention.   </vt:lpstr>
      <vt:lpstr>                                    The delegate selection process varies greatly from state-to-state and is very complex.   The Republicans have about 2,300 delegates and the Democrats have around 4,119   </vt:lpstr>
      <vt:lpstr>                                     Each state has a set number of delegates.  In State X the Republicans have  100 delegates and the Democrats have 200 delegates.  Apportionment of delegates depends on party rules in each state.  The party rules in State X might require a proportional system or winner-take-all system.  So, the Democratic candidate that wins the most votes in State X might get all 200 delegates (winner-take-all) or the delegates might be divide proportionally among all the Democratic candidates.   </vt:lpstr>
      <vt:lpstr>                                    Depending on the state law and particular party rules, when voters cast their ballots for a candidate in a presidential caucus or primary, the resulting delegates may be “bound” or “pledged” (obligated to vote for the candidate that the people picked) or “unpledged” (free to vote for someone other than whom the people picked).    </vt:lpstr>
      <vt:lpstr>                                    Each major party (Democrats and Republicans) have both “pledged” and “unpledged” delegates.  The most common are “pledged” delegates.    </vt:lpstr>
      <vt:lpstr>                                    The Democratic Party has “super delegates”  who are party leaders.  Their votes at the nominating convention is worth more than the average delegate’s vote.  Super delegates are unpledged and can vote as they wish.  The Republican Party does not have super delegates.   </vt:lpstr>
      <vt:lpstr>                                     Iowa Caucus and New Hampshire Primary  The state law of Iowa requires that it be the first state to hold a presidential caucus.  The state law of New Hampshire requires that it be the first to hold a presidential primary.   </vt:lpstr>
      <vt:lpstr>                                     The Iowa Caucus is held early in the presidential election year.  The 2012 Iowa Caucus is set for February 6, 2012.  Candidates will typically campaign heavily at the Iowa Caucus because historically the outcome will determine the fate of many candidates.  The media and the nation watch the Iowa Caucus closely.  A candidate that does well in the Iowa Caucuses is likely to go on to campaign in other states.  If a candidate gets trounced in Iowa, that usually spells defeat for that particular person’s campaign.    Thus the Iowa Caucus is a great barometer of what will happen later in the election.   </vt:lpstr>
      <vt:lpstr>                                     The New Hampshire primary is also held early in the presidential election year.  The 2012 New Hampshire primary is set for January 24, 2012.  The media and the nation watches the New Hampshire primary nearly as closely as they do the Iowa Caucus, and for the same reasons:  those candidates that do well tend to have better luck campaigning in other states afterwards.  Those who don’t tend to get defeated early on.     </vt:lpstr>
      <vt:lpstr>                                              Other State Primaries and Caucuses then Follow                              Iowa and New Hampshire  The 2008 Calendar:  January 3  -   Iowa Caucus January 5 -   Wyoming Caucus January 8 -   New Hampshire Primary January 15 -   Michigan Primary January 19 -   Nevada Caucus January 26 -   South Carolina Primary January 29 -   Florida Primary February 1 -   Maine Caucus February 5 -   Super Tuesday (~23 state caucuses/primaries)      </vt:lpstr>
      <vt:lpstr>                                     Once the primaries and caucuses are over, both parties (Democrats and Republicans) will hold their national party convention.  The purpose of the national party convention is to pick the presidential nominee, vice presidential nominee and decide on a party platform.    </vt:lpstr>
      <vt:lpstr>   At the party’s national convention a candidate needs a majority of that party’s delegates to be nominated.     </vt:lpstr>
      <vt:lpstr>                                     The delegates that we send to the party conventions will cast their ballots for which candidate will get the official party nomination.  Most are pledged votes, some are left to the discretion of the delegate.  In actuality, the person that ends up getting the party nomination is well-known way ahead of time, based on which candidate does best overall in the caucuses and primaries, and the fact that most of the delegates are pledged and bound to cast their ballot for whichever candidate got the most votes in the state.     </vt:lpstr>
      <vt:lpstr>                                     The national party conventions are thus more of a traditional formality anymore, but candidates still participate because it’s a great opportunity to capitalize on all of the media attention.    </vt:lpstr>
      <vt:lpstr>                                    After the party has nominated (chosen) their candidate for the White House, the party nominee will give their acceptance speech.  In many cases the nominee will go ahead and announce his Vice Presidential running mate.  The winner of the party’s  nomination (the presidential candidate) actually casts a vote for his Vice Presidential running mate (the nominee has one vote).   </vt:lpstr>
      <vt:lpstr>                                    The 12th Amendment  The President and Vice President must run for office together.     </vt:lpstr>
      <vt:lpstr>                                     After the party conventions conclude, the second phase of the presidential campaign begins:  the election campaign.   </vt:lpstr>
      <vt:lpstr>                                     From July/August – November the presidential candidates will campaign for the November general election.    The candidates will give speeches, run ads, attend fund raisers and, very importantly, engage in public debates.     They will spend more time in certain states than in others (based on how many electoral votes the state is worth, political trends, and poll results).    </vt:lpstr>
      <vt:lpstr>                                     The Nonpartisan Commission on Presidential Debates determines the dates, locations and format of the presidential debates and the vice presidential debates.   </vt:lpstr>
      <vt:lpstr>                                    Under the Commission’s rules third parties are not able to participate in the debates unless they average 15% or more on the polls  used by the commission for calculating participation, and they must be on the ballots in enough states to feasibly be able to win enough electoral votes to win the presidency.   </vt:lpstr>
      <vt:lpstr>                                     The presidential election is held on the first Tuesday following the first Monday in November.  The election is considered “national” (i.e., all states participate at once, unlike the staggered elections that took place in the campaign for nomination), but really it’s a state election for the President.      </vt:lpstr>
      <vt:lpstr>  Elections are held in every state and the candidates compete for the number of electoral votes each state is worth.    The winner of the state’s electoral votes is the candidate that gets the most votes in the state (plurality or majority).   </vt:lpstr>
      <vt:lpstr>  The number of electoral votes is based on the number of U.S. House and Senate members from that state:  WV = 5 electoral votes (2 Senators and 3 members in the House of Representatives)    </vt:lpstr>
      <vt:lpstr>  Most states award their electoral votes on a winner-take-all basis.   So whomever wins Ohio gets all 20 electoral votes.  Nebraska splits their electoral votes proportionally (4 and 1 in the 2008 election)   </vt:lpstr>
      <vt:lpstr>                                     The candidate who obtains 270 electoral votes wins the presidency.  Why the number 270?  Because it’s a majority of all 538 electoral votes available:  435 House + 100 Senate + 3 D.C. = 538 / 2 = 269   </vt:lpstr>
      <vt:lpstr>                                     A Note on the 10 Year Census  How do we know the number of total electoral votes?  The number of Senators always remains the same, but the House of Representatives is based on population.   The census tells us about population changes, which can increase or decrease the number of representatives a state has in the House.   Thus, as population changes, over time the number of electoral college votes will change.   However, the number of Representatives has not changed since 1911.   </vt:lpstr>
      <vt:lpstr>                                        After the General Election:  On the first Monday after the second Wednesday in December the electors of each state meets at the state capitol and casts their ballots for the president.  They send their ballots to Washington to be counted.  In early January Congress counts the electoral ballots and declares who won the presidency (even though by then it is a well-known fact who won).       </vt:lpstr>
      <vt:lpstr>                                    Most electors from the electoral college will cast their ballot for the candidate that won their respective state.    Although they are free to vote for the other candidate, as your textbook points out, no “faithless voter” has ever altered the outcome of a presidential election.   </vt:lpstr>
      <vt:lpstr>     Most electors will cast their ballot for the candidate that their state voted for because they don’t want to offend their constituency and get thrown out of office (i.e., not re-elected).  Thus, a “faithless voter” is very.</vt:lpstr>
      <vt:lpstr>                                     Side Note:  If no candidate gets a majority of the electoral votes then the House of Representatives chooses who wins by voting on the top 3 candidates.  The chances are extremely remote, but it has happened twice in our nation’s history.   </vt:lpstr>
      <vt:lpstr>  There has been only one person in U.S. history to serve as Vice President and President, but was never elected to either position.  Who?   </vt:lpstr>
      <vt:lpstr>                                    Why is Washington D.C. worth 3 electoral votes (when it has no Senators or Representatives)?  The 23rd Amendment was passed so that the citizens of Washington D.C. would be represented in Congress.  Otherwise, it would constitute taxation without representation.    </vt:lpstr>
      <vt:lpstr>                                    Last Part of Chapter 9 (Money in U.S. Elections)  In Previous Lectures We Have Already Discussed:  Federal Elections Campaign Act Federal Elections Commission BCRA (McCain-Feingold Act) Soft Money Hard Money Political Action Committees (PACs) 527 Organizations 501(c)(3) and 501(c)(4) Originations    </vt:lpstr>
      <vt:lpstr>                                                                                                                   Expenditure Differences  Political Spending Can Be Divided into Two Different Types  Money Given to a Candidate or Party: -Direct contributions to candidate (hard money) -Indirect contributions to party (soft money) -Both hard and soft money heavily regulated  Money not Given to a Candidate or Party: -AKA Independent expenditures (ads, commercials) -No candidate or party gets the money -No limitations on dollar amount -No limitations (now) on time frame before election -Regulations on disclosure of content source     </vt:lpstr>
      <vt:lpstr>                            The End.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American Federal Government September 14, 2010  Chapters 5 and 6</dc:title>
  <dc:creator>My Computer</dc:creator>
  <cp:lastModifiedBy>My Computer</cp:lastModifiedBy>
  <cp:revision>271</cp:revision>
  <dcterms:created xsi:type="dcterms:W3CDTF">2010-09-09T19:42:55Z</dcterms:created>
  <dcterms:modified xsi:type="dcterms:W3CDTF">2011-08-15T18:27:07Z</dcterms:modified>
</cp:coreProperties>
</file>