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20" y="-58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B375C1-E98B-49DF-90BF-B1396A6992BD}" type="datetimeFigureOut">
              <a:rPr lang="en-US" smtClean="0"/>
              <a:t>6/10/2012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1BE75B-2B50-410D-8D25-E689801C3501}" type="slidenum">
              <a:rPr lang="en-US" smtClean="0"/>
              <a:t>‹#›</a:t>
            </a:fld>
            <a:endParaRPr lang="en-US"/>
          </a:p>
        </p:txBody>
      </p:sp>
    </p:spTree>
    <p:extLst>
      <p:ext uri="{BB962C8B-B14F-4D97-AF65-F5344CB8AC3E}">
        <p14:creationId xmlns:p14="http://schemas.microsoft.com/office/powerpoint/2010/main" val="3844485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B375C1-E98B-49DF-90BF-B1396A6992BD}" type="datetimeFigureOut">
              <a:rPr lang="en-US" smtClean="0"/>
              <a:t>6/10/2012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1BE75B-2B50-410D-8D25-E689801C3501}" type="slidenum">
              <a:rPr lang="en-US" smtClean="0"/>
              <a:t>‹#›</a:t>
            </a:fld>
            <a:endParaRPr lang="en-US"/>
          </a:p>
        </p:txBody>
      </p:sp>
    </p:spTree>
    <p:extLst>
      <p:ext uri="{BB962C8B-B14F-4D97-AF65-F5344CB8AC3E}">
        <p14:creationId xmlns:p14="http://schemas.microsoft.com/office/powerpoint/2010/main" val="1940122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B375C1-E98B-49DF-90BF-B1396A6992BD}" type="datetimeFigureOut">
              <a:rPr lang="en-US" smtClean="0"/>
              <a:t>6/10/2012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1BE75B-2B50-410D-8D25-E689801C3501}" type="slidenum">
              <a:rPr lang="en-US" smtClean="0"/>
              <a:t>‹#›</a:t>
            </a:fld>
            <a:endParaRPr lang="en-US"/>
          </a:p>
        </p:txBody>
      </p:sp>
    </p:spTree>
    <p:extLst>
      <p:ext uri="{BB962C8B-B14F-4D97-AF65-F5344CB8AC3E}">
        <p14:creationId xmlns:p14="http://schemas.microsoft.com/office/powerpoint/2010/main" val="917975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B375C1-E98B-49DF-90BF-B1396A6992BD}" type="datetimeFigureOut">
              <a:rPr lang="en-US" smtClean="0"/>
              <a:t>6/10/2012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1BE75B-2B50-410D-8D25-E689801C3501}" type="slidenum">
              <a:rPr lang="en-US" smtClean="0"/>
              <a:t>‹#›</a:t>
            </a:fld>
            <a:endParaRPr lang="en-US"/>
          </a:p>
        </p:txBody>
      </p:sp>
    </p:spTree>
    <p:extLst>
      <p:ext uri="{BB962C8B-B14F-4D97-AF65-F5344CB8AC3E}">
        <p14:creationId xmlns:p14="http://schemas.microsoft.com/office/powerpoint/2010/main" val="1740644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375C1-E98B-49DF-90BF-B1396A6992BD}" type="datetimeFigureOut">
              <a:rPr lang="en-US" smtClean="0"/>
              <a:t>6/10/2012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1BE75B-2B50-410D-8D25-E689801C3501}" type="slidenum">
              <a:rPr lang="en-US" smtClean="0"/>
              <a:t>‹#›</a:t>
            </a:fld>
            <a:endParaRPr lang="en-US"/>
          </a:p>
        </p:txBody>
      </p:sp>
    </p:spTree>
    <p:extLst>
      <p:ext uri="{BB962C8B-B14F-4D97-AF65-F5344CB8AC3E}">
        <p14:creationId xmlns:p14="http://schemas.microsoft.com/office/powerpoint/2010/main" val="2347028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B375C1-E98B-49DF-90BF-B1396A6992BD}" type="datetimeFigureOut">
              <a:rPr lang="en-US" smtClean="0"/>
              <a:t>6/10/2012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1BE75B-2B50-410D-8D25-E689801C3501}" type="slidenum">
              <a:rPr lang="en-US" smtClean="0"/>
              <a:t>‹#›</a:t>
            </a:fld>
            <a:endParaRPr lang="en-US"/>
          </a:p>
        </p:txBody>
      </p:sp>
    </p:spTree>
    <p:extLst>
      <p:ext uri="{BB962C8B-B14F-4D97-AF65-F5344CB8AC3E}">
        <p14:creationId xmlns:p14="http://schemas.microsoft.com/office/powerpoint/2010/main" val="4167039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B375C1-E98B-49DF-90BF-B1396A6992BD}" type="datetimeFigureOut">
              <a:rPr lang="en-US" smtClean="0"/>
              <a:t>6/10/2012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1BE75B-2B50-410D-8D25-E689801C3501}" type="slidenum">
              <a:rPr lang="en-US" smtClean="0"/>
              <a:t>‹#›</a:t>
            </a:fld>
            <a:endParaRPr lang="en-US"/>
          </a:p>
        </p:txBody>
      </p:sp>
    </p:spTree>
    <p:extLst>
      <p:ext uri="{BB962C8B-B14F-4D97-AF65-F5344CB8AC3E}">
        <p14:creationId xmlns:p14="http://schemas.microsoft.com/office/powerpoint/2010/main" val="2997990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B375C1-E98B-49DF-90BF-B1396A6992BD}" type="datetimeFigureOut">
              <a:rPr lang="en-US" smtClean="0"/>
              <a:t>6/10/2012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1BE75B-2B50-410D-8D25-E689801C3501}" type="slidenum">
              <a:rPr lang="en-US" smtClean="0"/>
              <a:t>‹#›</a:t>
            </a:fld>
            <a:endParaRPr lang="en-US"/>
          </a:p>
        </p:txBody>
      </p:sp>
    </p:spTree>
    <p:extLst>
      <p:ext uri="{BB962C8B-B14F-4D97-AF65-F5344CB8AC3E}">
        <p14:creationId xmlns:p14="http://schemas.microsoft.com/office/powerpoint/2010/main" val="3895381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B375C1-E98B-49DF-90BF-B1396A6992BD}" type="datetimeFigureOut">
              <a:rPr lang="en-US" smtClean="0"/>
              <a:t>6/10/2012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1BE75B-2B50-410D-8D25-E689801C3501}" type="slidenum">
              <a:rPr lang="en-US" smtClean="0"/>
              <a:t>‹#›</a:t>
            </a:fld>
            <a:endParaRPr lang="en-US"/>
          </a:p>
        </p:txBody>
      </p:sp>
    </p:spTree>
    <p:extLst>
      <p:ext uri="{BB962C8B-B14F-4D97-AF65-F5344CB8AC3E}">
        <p14:creationId xmlns:p14="http://schemas.microsoft.com/office/powerpoint/2010/main" val="1699693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B375C1-E98B-49DF-90BF-B1396A6992BD}" type="datetimeFigureOut">
              <a:rPr lang="en-US" smtClean="0"/>
              <a:t>6/10/2012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1BE75B-2B50-410D-8D25-E689801C3501}" type="slidenum">
              <a:rPr lang="en-US" smtClean="0"/>
              <a:t>‹#›</a:t>
            </a:fld>
            <a:endParaRPr lang="en-US"/>
          </a:p>
        </p:txBody>
      </p:sp>
    </p:spTree>
    <p:extLst>
      <p:ext uri="{BB962C8B-B14F-4D97-AF65-F5344CB8AC3E}">
        <p14:creationId xmlns:p14="http://schemas.microsoft.com/office/powerpoint/2010/main" val="3762099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B375C1-E98B-49DF-90BF-B1396A6992BD}" type="datetimeFigureOut">
              <a:rPr lang="en-US" smtClean="0"/>
              <a:t>6/10/2012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1BE75B-2B50-410D-8D25-E689801C3501}" type="slidenum">
              <a:rPr lang="en-US" smtClean="0"/>
              <a:t>‹#›</a:t>
            </a:fld>
            <a:endParaRPr lang="en-US"/>
          </a:p>
        </p:txBody>
      </p:sp>
    </p:spTree>
    <p:extLst>
      <p:ext uri="{BB962C8B-B14F-4D97-AF65-F5344CB8AC3E}">
        <p14:creationId xmlns:p14="http://schemas.microsoft.com/office/powerpoint/2010/main" val="126844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B375C1-E98B-49DF-90BF-B1396A6992BD}" type="datetimeFigureOut">
              <a:rPr lang="en-US" smtClean="0"/>
              <a:t>6/10/2012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1BE75B-2B50-410D-8D25-E689801C3501}" type="slidenum">
              <a:rPr lang="en-US" smtClean="0"/>
              <a:t>‹#›</a:t>
            </a:fld>
            <a:endParaRPr lang="en-US"/>
          </a:p>
        </p:txBody>
      </p:sp>
    </p:spTree>
    <p:extLst>
      <p:ext uri="{BB962C8B-B14F-4D97-AF65-F5344CB8AC3E}">
        <p14:creationId xmlns:p14="http://schemas.microsoft.com/office/powerpoint/2010/main" val="324075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Cadden’s</a:t>
            </a:r>
            <a:r>
              <a:rPr lang="en-US" dirty="0" smtClean="0"/>
              <a:t> Intro to Children’s Lit &amp; Theory</a:t>
            </a:r>
            <a:endParaRPr lang="en-US" dirty="0"/>
          </a:p>
        </p:txBody>
      </p:sp>
      <p:sp>
        <p:nvSpPr>
          <p:cNvPr id="3" name="Subtitle 2"/>
          <p:cNvSpPr>
            <a:spLocks noGrp="1"/>
          </p:cNvSpPr>
          <p:nvPr>
            <p:ph type="subTitle" idx="1"/>
          </p:nvPr>
        </p:nvSpPr>
        <p:spPr/>
        <p:txBody>
          <a:bodyPr/>
          <a:lstStyle/>
          <a:p>
            <a:r>
              <a:rPr lang="en-US" dirty="0" smtClean="0"/>
              <a:t>A recap of the most thoughtful parts.</a:t>
            </a:r>
            <a:endParaRPr lang="en-US" dirty="0"/>
          </a:p>
        </p:txBody>
      </p:sp>
    </p:spTree>
    <p:extLst>
      <p:ext uri="{BB962C8B-B14F-4D97-AF65-F5344CB8AC3E}">
        <p14:creationId xmlns:p14="http://schemas.microsoft.com/office/powerpoint/2010/main" val="3529788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Jack </a:t>
            </a:r>
            <a:r>
              <a:rPr lang="en-US" dirty="0" err="1" smtClean="0"/>
              <a:t>Zipes</a:t>
            </a:r>
            <a:r>
              <a:rPr lang="en-US" dirty="0" smtClean="0"/>
              <a:t>: The brilliant argumentative SOB</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In chapter 3 of his book </a:t>
            </a:r>
            <a:r>
              <a:rPr lang="en-US" i="1" dirty="0"/>
              <a:t>Sticks and Stones</a:t>
            </a:r>
            <a:r>
              <a:rPr lang="en-US" dirty="0"/>
              <a:t>, “Why Children’s Literature Does Not Exist,” </a:t>
            </a:r>
            <a:r>
              <a:rPr lang="en-US" dirty="0" err="1"/>
              <a:t>Zipes</a:t>
            </a:r>
            <a:r>
              <a:rPr lang="en-US" dirty="0"/>
              <a:t> turns to Marxism to claim that “‘children’ and ‘childhood’ are social constructs that have been determined by socioeconomic conditions and have different meanings for different cultures. Thus the concept of children’s literature is also imaginary” (40</a:t>
            </a:r>
            <a:r>
              <a:rPr lang="en-US" dirty="0" smtClean="0"/>
              <a:t>)</a:t>
            </a:r>
          </a:p>
          <a:p>
            <a:pPr marL="0" indent="0">
              <a:buNone/>
            </a:pPr>
            <a:endParaRPr lang="en-US" dirty="0"/>
          </a:p>
          <a:p>
            <a:pPr marL="0" indent="0">
              <a:buNone/>
            </a:pPr>
            <a:r>
              <a:rPr lang="en-US" dirty="0" smtClean="0"/>
              <a:t>*What do you think? Does Children’s Literature exist?</a:t>
            </a:r>
            <a:endParaRPr lang="en-US" dirty="0"/>
          </a:p>
          <a:p>
            <a:pPr marL="0" indent="0">
              <a:buNone/>
            </a:pPr>
            <a:endParaRPr lang="en-US" dirty="0"/>
          </a:p>
        </p:txBody>
      </p:sp>
    </p:spTree>
    <p:extLst>
      <p:ext uri="{BB962C8B-B14F-4D97-AF65-F5344CB8AC3E}">
        <p14:creationId xmlns:p14="http://schemas.microsoft.com/office/powerpoint/2010/main" val="1200185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Peritext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The </a:t>
            </a:r>
            <a:r>
              <a:rPr lang="en-US" dirty="0" err="1"/>
              <a:t>peritext</a:t>
            </a:r>
            <a:r>
              <a:rPr lang="en-US" dirty="0"/>
              <a:t> is a good example of an aspect of narrative theory of special interest to those who study children’s literature exactly </a:t>
            </a:r>
            <a:r>
              <a:rPr lang="en-US" i="1" dirty="0"/>
              <a:t>because </a:t>
            </a:r>
            <a:r>
              <a:rPr lang="en-US" dirty="0"/>
              <a:t>it has so much to do with assumptions about the implied reader, itself a central concern in children’s literature. </a:t>
            </a:r>
            <a:r>
              <a:rPr lang="en-US" dirty="0" smtClean="0"/>
              <a:t>(p. viii)</a:t>
            </a:r>
          </a:p>
          <a:p>
            <a:pPr marL="0" indent="0">
              <a:buNone/>
            </a:pPr>
            <a:endParaRPr lang="en-US" dirty="0"/>
          </a:p>
          <a:p>
            <a:pPr marL="0" indent="0">
              <a:buNone/>
            </a:pPr>
            <a:r>
              <a:rPr lang="en-US" dirty="0" smtClean="0"/>
              <a:t>* </a:t>
            </a:r>
            <a:r>
              <a:rPr lang="en-US" dirty="0" err="1" smtClean="0"/>
              <a:t>Peritext</a:t>
            </a:r>
            <a:r>
              <a:rPr lang="en-US" dirty="0" smtClean="0"/>
              <a:t> is what comes before and after the actual story in a book.</a:t>
            </a:r>
            <a:endParaRPr lang="en-US" dirty="0"/>
          </a:p>
        </p:txBody>
      </p:sp>
    </p:spTree>
    <p:extLst>
      <p:ext uri="{BB962C8B-B14F-4D97-AF65-F5344CB8AC3E}">
        <p14:creationId xmlns:p14="http://schemas.microsoft.com/office/powerpoint/2010/main" val="3504784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read or not to read the intro…</a:t>
            </a:r>
            <a:endParaRPr lang="en-US" dirty="0"/>
          </a:p>
        </p:txBody>
      </p:sp>
      <p:sp>
        <p:nvSpPr>
          <p:cNvPr id="3" name="Content Placeholder 2"/>
          <p:cNvSpPr>
            <a:spLocks noGrp="1"/>
          </p:cNvSpPr>
          <p:nvPr>
            <p:ph idx="1"/>
          </p:nvPr>
        </p:nvSpPr>
        <p:spPr>
          <a:xfrm>
            <a:off x="457200" y="1600200"/>
            <a:ext cx="8229600" cy="5029200"/>
          </a:xfrm>
        </p:spPr>
        <p:txBody>
          <a:bodyPr>
            <a:normAutofit fontScale="62500" lnSpcReduction="20000"/>
          </a:bodyPr>
          <a:lstStyle/>
          <a:p>
            <a:pPr marL="0" indent="0">
              <a:buNone/>
            </a:pPr>
            <a:r>
              <a:rPr lang="en-US" dirty="0"/>
              <a:t>As I was taking my kids to school one day, my then seven</a:t>
            </a:r>
            <a:r>
              <a:rPr lang="en-US" dirty="0" smtClean="0"/>
              <a:t>­ year-old </a:t>
            </a:r>
            <a:r>
              <a:rPr lang="en-US" dirty="0"/>
              <a:t>daughter interrupted her reading of Barbie’s </a:t>
            </a:r>
            <a:r>
              <a:rPr lang="en-US" i="1" dirty="0" err="1"/>
              <a:t>Fairytopia</a:t>
            </a:r>
            <a:r>
              <a:rPr lang="en-US" i="1" dirty="0"/>
              <a:t> </a:t>
            </a:r>
            <a:r>
              <a:rPr lang="en-US" dirty="0"/>
              <a:t>to ask, “Dad, what does “I—n—t—r—o—d—u—” </a:t>
            </a:r>
          </a:p>
          <a:p>
            <a:pPr marL="0" indent="0">
              <a:buNone/>
            </a:pPr>
            <a:r>
              <a:rPr lang="en-US" dirty="0"/>
              <a:t>“It spells ‘Introduction.’” </a:t>
            </a:r>
          </a:p>
          <a:p>
            <a:pPr marL="0" indent="0">
              <a:buNone/>
            </a:pPr>
            <a:r>
              <a:rPr lang="en-US" dirty="0"/>
              <a:t>“What’s that?” </a:t>
            </a:r>
          </a:p>
          <a:p>
            <a:pPr marL="0" indent="0">
              <a:buNone/>
            </a:pPr>
            <a:r>
              <a:rPr lang="en-US" dirty="0"/>
              <a:t>“Well, that’s the part of the book that explains things that you might want to know before you read so you’ll understand what you read better.” </a:t>
            </a:r>
          </a:p>
          <a:p>
            <a:pPr marL="0" indent="0">
              <a:buNone/>
            </a:pPr>
            <a:r>
              <a:rPr lang="en-US" dirty="0"/>
              <a:t>“Oh . . . I guess I won’t read it, then.” </a:t>
            </a:r>
          </a:p>
          <a:p>
            <a:pPr marL="0" indent="0">
              <a:buNone/>
            </a:pPr>
            <a:r>
              <a:rPr lang="en-US" dirty="0"/>
              <a:t>“Why not?” </a:t>
            </a:r>
          </a:p>
          <a:p>
            <a:pPr marL="0" indent="0">
              <a:buNone/>
            </a:pPr>
            <a:r>
              <a:rPr lang="en-US" dirty="0"/>
              <a:t>“I don’t want to spoil it.” </a:t>
            </a:r>
          </a:p>
          <a:p>
            <a:pPr marL="0" indent="0">
              <a:buNone/>
            </a:pPr>
            <a:endParaRPr lang="en-US" dirty="0" smtClean="0"/>
          </a:p>
          <a:p>
            <a:pPr marL="0" indent="0">
              <a:buNone/>
            </a:pPr>
            <a:r>
              <a:rPr lang="en-US" dirty="0" smtClean="0"/>
              <a:t>And </a:t>
            </a:r>
            <a:r>
              <a:rPr lang="en-US" dirty="0"/>
              <a:t>so she didn’t. Harry Shaw points out that for child readers, “being coerced into playing a role [as a reader] is different from being forced into an actual state of </a:t>
            </a:r>
            <a:r>
              <a:rPr lang="en-US" dirty="0" smtClean="0"/>
              <a:t>belief.”  </a:t>
            </a:r>
            <a:r>
              <a:rPr lang="en-US" dirty="0"/>
              <a:t>And it seems clear that my daughter was neither coerced by the impetus of the </a:t>
            </a:r>
            <a:r>
              <a:rPr lang="en-US" dirty="0" err="1"/>
              <a:t>peritext</a:t>
            </a:r>
            <a:r>
              <a:rPr lang="en-US" dirty="0"/>
              <a:t> nor a believer in its authority. She read about the Barbie</a:t>
            </a:r>
            <a:r>
              <a:rPr lang="en-US" dirty="0" smtClean="0"/>
              <a:t>­-clone </a:t>
            </a:r>
            <a:r>
              <a:rPr lang="en-US" dirty="0"/>
              <a:t>fairies of </a:t>
            </a:r>
            <a:r>
              <a:rPr lang="en-US" i="1" dirty="0" err="1"/>
              <a:t>Fairytopia</a:t>
            </a:r>
            <a:r>
              <a:rPr lang="en-US" i="1" dirty="0"/>
              <a:t> </a:t>
            </a:r>
            <a:r>
              <a:rPr lang="en-US" dirty="0"/>
              <a:t>without a concern in the world for what the nice person who wrote the introduction might have wanted her to know. </a:t>
            </a:r>
            <a:r>
              <a:rPr lang="en-US" dirty="0" smtClean="0"/>
              <a:t> (viii)</a:t>
            </a:r>
            <a:endParaRPr lang="en-US" dirty="0"/>
          </a:p>
        </p:txBody>
      </p:sp>
    </p:spTree>
    <p:extLst>
      <p:ext uri="{BB962C8B-B14F-4D97-AF65-F5344CB8AC3E}">
        <p14:creationId xmlns:p14="http://schemas.microsoft.com/office/powerpoint/2010/main" val="2941929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Huh?</a:t>
            </a:r>
            <a:endParaRPr lang="en-US" dirty="0"/>
          </a:p>
        </p:txBody>
      </p:sp>
      <p:sp>
        <p:nvSpPr>
          <p:cNvPr id="3" name="Content Placeholder 2"/>
          <p:cNvSpPr>
            <a:spLocks noGrp="1"/>
          </p:cNvSpPr>
          <p:nvPr>
            <p:ph idx="1"/>
          </p:nvPr>
        </p:nvSpPr>
        <p:spPr/>
        <p:txBody>
          <a:bodyPr/>
          <a:lstStyle/>
          <a:p>
            <a:pPr marL="0" indent="0">
              <a:buNone/>
            </a:pPr>
            <a:r>
              <a:rPr lang="en-US" dirty="0" smtClean="0"/>
              <a:t>…</a:t>
            </a:r>
            <a:r>
              <a:rPr lang="en-US" dirty="0" err="1" smtClean="0"/>
              <a:t>peritext</a:t>
            </a:r>
            <a:r>
              <a:rPr lang="en-US" dirty="0" smtClean="0"/>
              <a:t> </a:t>
            </a:r>
            <a:r>
              <a:rPr lang="en-US" dirty="0"/>
              <a:t>is often the measure of what the author and the publisher in combination believe to be true about the audience(s) of a children’s book. </a:t>
            </a:r>
            <a:r>
              <a:rPr lang="en-US" dirty="0" smtClean="0"/>
              <a:t>(ix)</a:t>
            </a:r>
          </a:p>
          <a:p>
            <a:pPr marL="0" indent="0">
              <a:buNone/>
            </a:pPr>
            <a:endParaRPr lang="en-US" dirty="0"/>
          </a:p>
          <a:p>
            <a:pPr marL="0" indent="0">
              <a:buNone/>
            </a:pPr>
            <a:r>
              <a:rPr lang="en-US" dirty="0" smtClean="0"/>
              <a:t>*This means that an author chooses how he writes his intro as a means to determine </a:t>
            </a:r>
            <a:r>
              <a:rPr lang="en-US" i="1" dirty="0" smtClean="0"/>
              <a:t>where the story begins</a:t>
            </a:r>
            <a:r>
              <a:rPr lang="en-US" dirty="0" smtClean="0"/>
              <a:t>. </a:t>
            </a:r>
            <a:endParaRPr lang="en-US" dirty="0"/>
          </a:p>
        </p:txBody>
      </p:sp>
    </p:spTree>
    <p:extLst>
      <p:ext uri="{BB962C8B-B14F-4D97-AF65-F5344CB8AC3E}">
        <p14:creationId xmlns:p14="http://schemas.microsoft.com/office/powerpoint/2010/main" val="2706514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Harris Burdick</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Sometimes, children </a:t>
            </a:r>
            <a:r>
              <a:rPr lang="en-US" i="1" dirty="0"/>
              <a:t>are </a:t>
            </a:r>
            <a:r>
              <a:rPr lang="en-US" dirty="0"/>
              <a:t>given information in introductions that is necessary in order to understand what’s to come. </a:t>
            </a:r>
            <a:endParaRPr lang="en-US" dirty="0" smtClean="0"/>
          </a:p>
          <a:p>
            <a:pPr marL="0" indent="0">
              <a:buNone/>
            </a:pPr>
            <a:endParaRPr lang="en-US" dirty="0"/>
          </a:p>
          <a:p>
            <a:pPr marL="0" indent="0">
              <a:buNone/>
            </a:pPr>
            <a:r>
              <a:rPr lang="en-US" dirty="0" smtClean="0"/>
              <a:t>The </a:t>
            </a:r>
            <a:r>
              <a:rPr lang="en-US" dirty="0"/>
              <a:t>introduction to Chris Van </a:t>
            </a:r>
            <a:r>
              <a:rPr lang="en-US" dirty="0" err="1"/>
              <a:t>Allsburg’s</a:t>
            </a:r>
            <a:r>
              <a:rPr lang="en-US" dirty="0"/>
              <a:t> picture book </a:t>
            </a:r>
            <a:r>
              <a:rPr lang="en-US" i="1" dirty="0"/>
              <a:t>The Mysteries of Harris Burdick </a:t>
            </a:r>
            <a:r>
              <a:rPr lang="en-US" dirty="0"/>
              <a:t>tells us that the individual pictures accompa­nied by a title and an opening line of story (for example, “Archie Smith, Boy Wonder” is followed by “A tiny voice asked, ‘Is he the one?’”) were left with a publisher by a mysterious man named Harris Burdick who promised to return with the rest of the stories the next day, but he never returned. </a:t>
            </a:r>
            <a:endParaRPr lang="en-US" dirty="0" smtClean="0"/>
          </a:p>
          <a:p>
            <a:pPr marL="0" indent="0">
              <a:buNone/>
            </a:pPr>
            <a:endParaRPr lang="en-US" dirty="0"/>
          </a:p>
          <a:p>
            <a:pPr marL="0" indent="0">
              <a:buNone/>
            </a:pPr>
            <a:r>
              <a:rPr lang="en-US" dirty="0" smtClean="0"/>
              <a:t>For </a:t>
            </a:r>
            <a:r>
              <a:rPr lang="en-US" dirty="0"/>
              <a:t>a reader to begin with the first picture and page of scant writing only to turn the page to an unrelated picture and written text would likely result in confusion. Here, then, the implied reader of Van </a:t>
            </a:r>
            <a:r>
              <a:rPr lang="en-US" dirty="0" err="1"/>
              <a:t>Allsburg’s</a:t>
            </a:r>
            <a:r>
              <a:rPr lang="en-US" dirty="0"/>
              <a:t> book is assumed to be a reader of introductions. </a:t>
            </a:r>
            <a:r>
              <a:rPr lang="en-US" dirty="0" smtClean="0"/>
              <a:t>(x)</a:t>
            </a:r>
            <a:endParaRPr lang="en-US" dirty="0"/>
          </a:p>
        </p:txBody>
      </p:sp>
    </p:spTree>
    <p:extLst>
      <p:ext uri="{BB962C8B-B14F-4D97-AF65-F5344CB8AC3E}">
        <p14:creationId xmlns:p14="http://schemas.microsoft.com/office/powerpoint/2010/main" val="3107392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Where should we learn children’s literature?</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Children’s literature is a bit unusual as a genre and an academic discipline. </a:t>
            </a:r>
            <a:endParaRPr lang="en-US" dirty="0" smtClean="0"/>
          </a:p>
          <a:p>
            <a:pPr marL="0" indent="0">
              <a:buNone/>
            </a:pPr>
            <a:endParaRPr lang="en-US" dirty="0"/>
          </a:p>
          <a:p>
            <a:pPr marL="0" indent="0">
              <a:buNone/>
            </a:pPr>
            <a:r>
              <a:rPr lang="en-US" dirty="0" smtClean="0"/>
              <a:t>Not </a:t>
            </a:r>
            <a:r>
              <a:rPr lang="en-US" dirty="0"/>
              <a:t>only is the study often claimed by one of three disciplinary camps in different departments (though it is some­times practiced by more than one department on more fortunate campuses), it is a bit unusual within the course construction models of most departments of English</a:t>
            </a:r>
            <a:r>
              <a:rPr lang="en-US" dirty="0" smtClean="0"/>
              <a:t>.</a:t>
            </a:r>
          </a:p>
          <a:p>
            <a:pPr marL="0" indent="0">
              <a:buNone/>
            </a:pPr>
            <a:endParaRPr lang="en-US" dirty="0"/>
          </a:p>
          <a:p>
            <a:pPr marL="0" indent="0">
              <a:buNone/>
            </a:pPr>
            <a:r>
              <a:rPr lang="en-US" dirty="0" smtClean="0"/>
              <a:t>Courses </a:t>
            </a:r>
            <a:r>
              <a:rPr lang="en-US" dirty="0"/>
              <a:t>tend to be delin­eated by </a:t>
            </a:r>
            <a:r>
              <a:rPr lang="en-US" dirty="0" err="1"/>
              <a:t>textuality</a:t>
            </a:r>
            <a:r>
              <a:rPr lang="en-US" dirty="0"/>
              <a:t> (genres like poetry, short fiction, the novel), </a:t>
            </a:r>
            <a:r>
              <a:rPr lang="en-US" dirty="0" err="1"/>
              <a:t>subtextuality</a:t>
            </a:r>
            <a:r>
              <a:rPr lang="en-US" dirty="0"/>
              <a:t> (travel literature, monsters, and other themes), or </a:t>
            </a:r>
            <a:r>
              <a:rPr lang="en-US" dirty="0" err="1"/>
              <a:t>contextuality</a:t>
            </a:r>
            <a:r>
              <a:rPr lang="en-US" dirty="0"/>
              <a:t> (the literature of a place or a people—the demo­graphics of race, gender, ethnicity, nation). </a:t>
            </a:r>
            <a:endParaRPr lang="en-US" dirty="0" smtClean="0"/>
          </a:p>
          <a:p>
            <a:pPr marL="0" indent="0">
              <a:buNone/>
            </a:pPr>
            <a:endParaRPr lang="en-US" dirty="0"/>
          </a:p>
          <a:p>
            <a:pPr marL="0" indent="0">
              <a:buNone/>
            </a:pPr>
            <a:r>
              <a:rPr lang="en-US" dirty="0" smtClean="0"/>
              <a:t>As </a:t>
            </a:r>
            <a:r>
              <a:rPr lang="en-US" dirty="0"/>
              <a:t>a course and genre defined in a contextual way, children’s literature is, to quote a favorite “Sesame Street” song, “not like the others.” </a:t>
            </a:r>
            <a:r>
              <a:rPr lang="en-US" dirty="0" smtClean="0"/>
              <a:t>(xiii-xiv)</a:t>
            </a:r>
            <a:endParaRPr lang="en-US" dirty="0"/>
          </a:p>
          <a:p>
            <a:pPr marL="0" indent="0">
              <a:buNone/>
            </a:pPr>
            <a:endParaRPr lang="en-US" dirty="0"/>
          </a:p>
        </p:txBody>
      </p:sp>
    </p:spTree>
    <p:extLst>
      <p:ext uri="{BB962C8B-B14F-4D97-AF65-F5344CB8AC3E}">
        <p14:creationId xmlns:p14="http://schemas.microsoft.com/office/powerpoint/2010/main" val="1616495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Keep school out of books?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Maria </a:t>
            </a:r>
            <a:r>
              <a:rPr lang="en-US" dirty="0" err="1"/>
              <a:t>Nikolajeva</a:t>
            </a:r>
            <a:r>
              <a:rPr lang="en-US" dirty="0"/>
              <a:t> notes that “the principal difference between research on children’s literature and general literary criticism [. . .] is that children’s literature has from the very beginning been related to pedagog­ics” (</a:t>
            </a:r>
            <a:r>
              <a:rPr lang="en-US" i="1" dirty="0"/>
              <a:t>Children’s Literature Comes of Age </a:t>
            </a:r>
            <a:r>
              <a:rPr lang="en-US" dirty="0"/>
              <a:t>3), and so much of the early critical work in children’s literature was in the context of literacy. (</a:t>
            </a:r>
            <a:r>
              <a:rPr lang="en-US" dirty="0" smtClean="0"/>
              <a:t>xvi)</a:t>
            </a:r>
          </a:p>
          <a:p>
            <a:pPr marL="0" indent="0">
              <a:buNone/>
            </a:pPr>
            <a:endParaRPr lang="en-US" dirty="0"/>
          </a:p>
          <a:p>
            <a:pPr marL="0" indent="0">
              <a:buNone/>
            </a:pPr>
            <a:r>
              <a:rPr lang="en-US" dirty="0" smtClean="0"/>
              <a:t>*The importance of this note about </a:t>
            </a:r>
            <a:r>
              <a:rPr lang="en-US" dirty="0" err="1" smtClean="0"/>
              <a:t>Nikolajeva</a:t>
            </a:r>
            <a:r>
              <a:rPr lang="en-US" dirty="0" smtClean="0"/>
              <a:t> lies in the idea that children’s books are only meant for school. Of course, this is not true. Therefore, we must acknowledge the many ways one can study children’s literature instead of automatically tying it to learning language arts in school.</a:t>
            </a:r>
            <a:endParaRPr lang="en-US" dirty="0"/>
          </a:p>
          <a:p>
            <a:pPr marL="0" indent="0">
              <a:buNone/>
            </a:pPr>
            <a:endParaRPr lang="en-US" dirty="0"/>
          </a:p>
        </p:txBody>
      </p:sp>
    </p:spTree>
    <p:extLst>
      <p:ext uri="{BB962C8B-B14F-4D97-AF65-F5344CB8AC3E}">
        <p14:creationId xmlns:p14="http://schemas.microsoft.com/office/powerpoint/2010/main" val="3216116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Several ways to think about children’s literature:</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 </a:t>
            </a:r>
            <a:r>
              <a:rPr lang="en-US" dirty="0" smtClean="0"/>
              <a:t>“…children’s </a:t>
            </a:r>
            <a:r>
              <a:rPr lang="en-US" dirty="0"/>
              <a:t>literature is not simple. It is often more sophisticated than we have </a:t>
            </a:r>
            <a:r>
              <a:rPr lang="en-US" dirty="0" smtClean="0"/>
              <a:t>allowed.” </a:t>
            </a:r>
          </a:p>
          <a:p>
            <a:pPr marL="0" indent="0">
              <a:buNone/>
            </a:pPr>
            <a:endParaRPr lang="en-US" dirty="0"/>
          </a:p>
          <a:p>
            <a:pPr marL="0" indent="0">
              <a:buNone/>
            </a:pPr>
            <a:r>
              <a:rPr lang="en-US" dirty="0" smtClean="0"/>
              <a:t>Peter </a:t>
            </a:r>
            <a:r>
              <a:rPr lang="en-US" dirty="0" err="1"/>
              <a:t>Neumeyer</a:t>
            </a:r>
            <a:r>
              <a:rPr lang="en-US" dirty="0"/>
              <a:t> argued in 1987 that “children’s literature as an academic field is about as childish as </a:t>
            </a:r>
            <a:r>
              <a:rPr lang="en-US" dirty="0" smtClean="0"/>
              <a:t>pediatrics.”  </a:t>
            </a:r>
          </a:p>
          <a:p>
            <a:pPr marL="0" indent="0">
              <a:buNone/>
            </a:pPr>
            <a:endParaRPr lang="en-US" dirty="0"/>
          </a:p>
          <a:p>
            <a:pPr marL="0" indent="0">
              <a:buNone/>
            </a:pPr>
            <a:r>
              <a:rPr lang="en-US" dirty="0" smtClean="0"/>
              <a:t>A </a:t>
            </a:r>
            <a:r>
              <a:rPr lang="en-US" dirty="0"/>
              <a:t>cautious Peter Hunt writes in 1990 that he “would like to think that the cause of children’s literature is now won, and that its academic status is secure, but to very many readers it will be a new and questionable discipline, and its critical development needs to be laid </a:t>
            </a:r>
            <a:r>
              <a:rPr lang="en-US" dirty="0" smtClean="0"/>
              <a:t>out.” </a:t>
            </a:r>
            <a:endParaRPr lang="en-US" dirty="0"/>
          </a:p>
        </p:txBody>
      </p:sp>
    </p:spTree>
    <p:extLst>
      <p:ext uri="{BB962C8B-B14F-4D97-AF65-F5344CB8AC3E}">
        <p14:creationId xmlns:p14="http://schemas.microsoft.com/office/powerpoint/2010/main" val="3081354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great Perry </a:t>
            </a:r>
            <a:r>
              <a:rPr lang="en-US" dirty="0" err="1" smtClean="0"/>
              <a:t>Nodelman</a:t>
            </a:r>
            <a:r>
              <a:rPr lang="en-US" dirty="0" smtClean="0"/>
              <a:t>: Father of Children’s Literature Theory</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 </a:t>
            </a:r>
            <a:r>
              <a:rPr lang="en-US" dirty="0"/>
              <a:t>“We may conclude that the similarity of good children’s books to each other makes children’s fiction different from adult fiction—different enough that it requires its own interpretive approach. [. . .] Or we may reach quite a dif­ferent, and, to my mind, more sensible conclusion—that, in fact, children’s fiction is less significantly a special sort of fiction than a serious challenge to conventional ideas about interpretation and distinctiveness” </a:t>
            </a:r>
            <a:r>
              <a:rPr lang="en-US" dirty="0" smtClean="0"/>
              <a:t>(xviii) ~Perry </a:t>
            </a:r>
            <a:r>
              <a:rPr lang="en-US" dirty="0" err="1" smtClean="0"/>
              <a:t>Nodelman</a:t>
            </a:r>
            <a:endParaRPr lang="en-US" dirty="0"/>
          </a:p>
          <a:p>
            <a:pPr marL="0" indent="0">
              <a:buNone/>
            </a:pPr>
            <a:endParaRPr lang="en-US" dirty="0"/>
          </a:p>
        </p:txBody>
      </p:sp>
    </p:spTree>
    <p:extLst>
      <p:ext uri="{BB962C8B-B14F-4D97-AF65-F5344CB8AC3E}">
        <p14:creationId xmlns:p14="http://schemas.microsoft.com/office/powerpoint/2010/main" val="245476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1059</Words>
  <Application>Microsoft Office PowerPoint</Application>
  <PresentationFormat>On-screen Show (4:3)</PresentationFormat>
  <Paragraphs>50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Cadden’s Intro to Children’s Lit &amp; Theory</vt:lpstr>
      <vt:lpstr>What is Peritext?</vt:lpstr>
      <vt:lpstr>To read or not to read the intro…</vt:lpstr>
      <vt:lpstr>Huh?</vt:lpstr>
      <vt:lpstr>Case study: Harris Burdick</vt:lpstr>
      <vt:lpstr>Where should we learn children’s literature?</vt:lpstr>
      <vt:lpstr>Keep school out of books?</vt:lpstr>
      <vt:lpstr>Several ways to think about children’s literature:</vt:lpstr>
      <vt:lpstr>The great Perry Nodelman: Father of Children’s Literature Theory</vt:lpstr>
      <vt:lpstr>Jack Zipes: The brilliant argumentative SOB</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Cadden’s Intro to Children’s Lit &amp; Theory</dc:title>
  <dc:creator>ABC</dc:creator>
  <cp:lastModifiedBy>ABC</cp:lastModifiedBy>
  <cp:revision>2</cp:revision>
  <dcterms:created xsi:type="dcterms:W3CDTF">2012-06-10T19:06:11Z</dcterms:created>
  <dcterms:modified xsi:type="dcterms:W3CDTF">2012-06-10T19:18:00Z</dcterms:modified>
</cp:coreProperties>
</file>