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5d7c8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5d7c8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5d7c85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5d7c85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5d7c85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5d7c85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5d7c85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5d7c85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5d7c85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65d7c85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5d7c85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5d7c85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Review and Testing Overview</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SPP 400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Thus Far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Authentication</a:t>
            </a:r>
            <a:endParaRPr/>
          </a:p>
          <a:p>
            <a:pPr indent="-342900" lvl="0" marL="457200" rtl="0" algn="l">
              <a:spcBef>
                <a:spcPts val="0"/>
              </a:spcBef>
              <a:spcAft>
                <a:spcPts val="0"/>
              </a:spcAft>
              <a:buSzPts val="1800"/>
              <a:buChar char="●"/>
            </a:pPr>
            <a:r>
              <a:rPr lang="en"/>
              <a:t>Patients and Procedures </a:t>
            </a:r>
            <a:endParaRPr/>
          </a:p>
          <a:p>
            <a:pPr indent="-342900" lvl="0" marL="457200" rtl="0" algn="l">
              <a:spcBef>
                <a:spcPts val="0"/>
              </a:spcBef>
              <a:spcAft>
                <a:spcPts val="0"/>
              </a:spcAft>
              <a:buSzPts val="1800"/>
              <a:buChar char="●"/>
            </a:pPr>
            <a:r>
              <a:rPr lang="en"/>
              <a:t>Roadmaps used as common procedure templates</a:t>
            </a:r>
            <a:endParaRPr/>
          </a:p>
          <a:p>
            <a:pPr indent="-342900" lvl="0" marL="457200" rtl="0" algn="l">
              <a:spcBef>
                <a:spcPts val="0"/>
              </a:spcBef>
              <a:spcAft>
                <a:spcPts val="0"/>
              </a:spcAft>
              <a:buSzPts val="1800"/>
              <a:buChar char="●"/>
            </a:pPr>
            <a:r>
              <a:rPr lang="en"/>
              <a:t>Each patient has a separately maintained set of procedures</a:t>
            </a:r>
            <a:endParaRPr/>
          </a:p>
          <a:p>
            <a:pPr indent="-342900" lvl="0" marL="457200" rtl="0" algn="l">
              <a:spcBef>
                <a:spcPts val="0"/>
              </a:spcBef>
              <a:spcAft>
                <a:spcPts val="0"/>
              </a:spcAft>
              <a:buSzPts val="1800"/>
              <a:buChar char="●"/>
            </a:pPr>
            <a:r>
              <a:rPr lang="en"/>
              <a:t>Every procedure has an associated time goal, and progress towards meeting this goal is monitored (Complete/In Progress, Ahead/Behind Schedule)</a:t>
            </a:r>
            <a:endParaRPr/>
          </a:p>
          <a:p>
            <a:pPr indent="-342900" lvl="0" marL="457200" rtl="0" algn="l">
              <a:spcBef>
                <a:spcPts val="0"/>
              </a:spcBef>
              <a:spcAft>
                <a:spcPts val="0"/>
              </a:spcAft>
              <a:buSzPts val="1800"/>
              <a:buChar char="●"/>
            </a:pPr>
            <a:r>
              <a:rPr lang="en"/>
              <a:t>AWS is fixed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Remaining Work</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BDD Overhaul</a:t>
            </a:r>
            <a:endParaRPr/>
          </a:p>
          <a:p>
            <a:pPr indent="-342900" lvl="0" marL="457200" rtl="0" algn="l">
              <a:spcBef>
                <a:spcPts val="0"/>
              </a:spcBef>
              <a:spcAft>
                <a:spcPts val="0"/>
              </a:spcAft>
              <a:buSzPts val="1800"/>
              <a:buChar char="●"/>
            </a:pPr>
            <a:r>
              <a:rPr lang="en"/>
              <a:t>A few analytics features</a:t>
            </a:r>
            <a:endParaRPr/>
          </a:p>
          <a:p>
            <a:pPr indent="-342900" lvl="0" marL="457200" rtl="0" algn="l">
              <a:spcBef>
                <a:spcPts val="0"/>
              </a:spcBef>
              <a:spcAft>
                <a:spcPts val="0"/>
              </a:spcAft>
              <a:buSzPts val="1800"/>
              <a:buChar char="●"/>
            </a:pPr>
            <a:r>
              <a:rPr lang="en"/>
              <a:t>Scheduling</a:t>
            </a:r>
            <a:endParaRPr/>
          </a:p>
          <a:p>
            <a:pPr indent="0" lvl="0" marL="0" rtl="0" algn="l">
              <a:spcBef>
                <a:spcPts val="1600"/>
              </a:spcBef>
              <a:spcAft>
                <a:spcPts val="1600"/>
              </a:spcAft>
              <a:buNone/>
            </a:pPr>
            <a:r>
              <a:rPr lang="en"/>
              <a:t>We are meeting with our product owner this week so there will likely be some small changes that will need to be made to ensure </a:t>
            </a:r>
            <a:r>
              <a:rPr lang="en"/>
              <a:t>satisfaction</a:t>
            </a:r>
            <a:r>
              <a:rPr lang="en"/>
              <a:t>. These additional stories will be written up in the changelog and added to Sprint 6’s backlog.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has our process been working...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Discord as our main mode of communication has decreased dependencies and individual’s impediments. Using separate channels for topics helps us organize and transcribe into our meetings into our documentation.</a:t>
            </a:r>
            <a:endParaRPr/>
          </a:p>
          <a:p>
            <a:pPr indent="-342900" lvl="0" marL="457200" rtl="0" algn="l">
              <a:spcBef>
                <a:spcPts val="0"/>
              </a:spcBef>
              <a:spcAft>
                <a:spcPts val="0"/>
              </a:spcAft>
              <a:buSzPts val="1800"/>
              <a:buChar char="●"/>
            </a:pPr>
            <a:r>
              <a:rPr lang="en"/>
              <a:t>24 hour pull request policy has increased the accuracy of our burndowns and minimized the time issues sit unassigned.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Overall</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C0 Code coverage: 96%</a:t>
            </a:r>
            <a:endParaRPr/>
          </a:p>
          <a:p>
            <a:pPr indent="-317500" lvl="1" marL="914400" rtl="0" algn="l">
              <a:spcBef>
                <a:spcPts val="0"/>
              </a:spcBef>
              <a:spcAft>
                <a:spcPts val="0"/>
              </a:spcAft>
              <a:buSzPts val="1400"/>
              <a:buChar char="○"/>
            </a:pPr>
            <a:r>
              <a:rPr lang="en"/>
              <a:t>143 unit tests</a:t>
            </a:r>
            <a:br>
              <a:rPr lang="en"/>
            </a:br>
            <a:endParaRPr/>
          </a:p>
          <a:p>
            <a:pPr indent="-342900" lvl="0" marL="457200" marR="0" rtl="0" algn="l">
              <a:lnSpc>
                <a:spcPct val="115000"/>
              </a:lnSpc>
              <a:spcBef>
                <a:spcPts val="0"/>
              </a:spcBef>
              <a:spcAft>
                <a:spcPts val="0"/>
              </a:spcAft>
              <a:buClr>
                <a:schemeClr val="accent3"/>
              </a:buClr>
              <a:buSzPts val="1800"/>
              <a:buFont typeface="Proxima Nova"/>
              <a:buChar char="●"/>
            </a:pPr>
            <a:r>
              <a:rPr lang="en"/>
              <a:t>BDD Testing</a:t>
            </a:r>
            <a:endParaRPr/>
          </a:p>
          <a:p>
            <a:pPr indent="-342900" lvl="1" marL="914400" marR="0" rtl="0" algn="l">
              <a:lnSpc>
                <a:spcPct val="115000"/>
              </a:lnSpc>
              <a:spcBef>
                <a:spcPts val="0"/>
              </a:spcBef>
              <a:spcAft>
                <a:spcPts val="0"/>
              </a:spcAft>
              <a:buClr>
                <a:schemeClr val="accent3"/>
              </a:buClr>
              <a:buSzPts val="1800"/>
              <a:buFont typeface="Proxima Nova"/>
              <a:buChar char="○"/>
            </a:pPr>
            <a:r>
              <a:rPr lang="en"/>
              <a:t>Beginning stages, a few tests written</a:t>
            </a:r>
            <a:endParaRPr/>
          </a:p>
          <a:p>
            <a:pPr indent="-342900" lvl="1" marL="914400" marR="0" rtl="0" algn="l">
              <a:lnSpc>
                <a:spcPct val="115000"/>
              </a:lnSpc>
              <a:spcBef>
                <a:spcPts val="0"/>
              </a:spcBef>
              <a:spcAft>
                <a:spcPts val="0"/>
              </a:spcAft>
              <a:buClr>
                <a:schemeClr val="accent3"/>
              </a:buClr>
              <a:buSzPts val="1800"/>
              <a:buFont typeface="Proxima Nova"/>
              <a:buChar char="○"/>
            </a:pPr>
            <a:r>
              <a:rPr lang="en"/>
              <a:t>Log-in, Some navigation bar testing, soon to be expanded</a:t>
            </a:r>
            <a:br>
              <a:rPr lang="en"/>
            </a:br>
            <a:endParaRPr/>
          </a:p>
          <a:p>
            <a:pPr indent="-342900" lvl="0" marL="457200" marR="0" rtl="0" algn="l">
              <a:lnSpc>
                <a:spcPct val="115000"/>
              </a:lnSpc>
              <a:spcBef>
                <a:spcPts val="0"/>
              </a:spcBef>
              <a:spcAft>
                <a:spcPts val="0"/>
              </a:spcAft>
              <a:buSzPts val="1800"/>
              <a:buChar char="●"/>
            </a:pPr>
            <a:r>
              <a:rPr lang="en"/>
              <a:t>Acceptance Testing: Dr. Horwitz and Friends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Testing and Unit testing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primary functionality of our app has been built following TDD practices </a:t>
            </a:r>
            <a:endParaRPr/>
          </a:p>
          <a:p>
            <a:pPr indent="-317500" lvl="1" marL="914400" rtl="0" algn="l">
              <a:spcBef>
                <a:spcPts val="0"/>
              </a:spcBef>
              <a:spcAft>
                <a:spcPts val="0"/>
              </a:spcAft>
              <a:buSzPts val="1400"/>
              <a:buChar char="○"/>
            </a:pPr>
            <a:r>
              <a:rPr lang="en"/>
              <a:t>Write test that fails, make test pass, refactor, repeat.</a:t>
            </a:r>
            <a:endParaRPr/>
          </a:p>
          <a:p>
            <a:pPr indent="-342900" lvl="0" marL="457200" rtl="0" algn="l">
              <a:spcBef>
                <a:spcPts val="0"/>
              </a:spcBef>
              <a:spcAft>
                <a:spcPts val="0"/>
              </a:spcAft>
              <a:buSzPts val="1800"/>
              <a:buChar char="●"/>
            </a:pPr>
            <a:r>
              <a:rPr lang="en"/>
              <a:t>Each unit test aims to test a function</a:t>
            </a:r>
            <a:endParaRPr/>
          </a:p>
          <a:p>
            <a:pPr indent="-317500" lvl="1" marL="914400" rtl="0" algn="l">
              <a:spcBef>
                <a:spcPts val="0"/>
              </a:spcBef>
              <a:spcAft>
                <a:spcPts val="0"/>
              </a:spcAft>
              <a:buSzPts val="1400"/>
              <a:buChar char="○"/>
            </a:pPr>
            <a:r>
              <a:rPr lang="en"/>
              <a:t>One test for happy path, one for sad as a starting goal</a:t>
            </a:r>
            <a:endParaRPr/>
          </a:p>
          <a:p>
            <a:pPr indent="-317500" lvl="1" marL="914400" rtl="0" algn="l">
              <a:spcBef>
                <a:spcPts val="0"/>
              </a:spcBef>
              <a:spcAft>
                <a:spcPts val="0"/>
              </a:spcAft>
              <a:buSzPts val="1400"/>
              <a:buChar char="○"/>
            </a:pPr>
            <a:r>
              <a:rPr lang="en"/>
              <a:t>Lines that aren’t hit are examined further to see what is lacking in the testing, and that path of the function is also tested</a:t>
            </a:r>
            <a:endParaRPr/>
          </a:p>
          <a:p>
            <a:pPr indent="-317500" lvl="1" marL="914400" rtl="0" algn="l">
              <a:spcBef>
                <a:spcPts val="0"/>
              </a:spcBef>
              <a:spcAft>
                <a:spcPts val="0"/>
              </a:spcAft>
              <a:buSzPts val="1400"/>
              <a:buChar char="○"/>
            </a:pPr>
            <a:r>
              <a:rPr lang="en"/>
              <a:t>Test for correct page navigation, or data output depending on what is relevant for each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BDD testing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Evan and Alex will be performing an overhaul on the BDD as a whole.</a:t>
            </a:r>
            <a:endParaRPr/>
          </a:p>
          <a:p>
            <a:pPr indent="-342900" lvl="0" marL="457200" rtl="0" algn="l">
              <a:spcBef>
                <a:spcPts val="0"/>
              </a:spcBef>
              <a:spcAft>
                <a:spcPts val="0"/>
              </a:spcAft>
              <a:buSzPts val="1800"/>
              <a:buChar char="●"/>
            </a:pPr>
            <a:r>
              <a:rPr lang="en"/>
              <a:t>We expect to hit all of the “happy” paths by the end of the semester.</a:t>
            </a:r>
            <a:endParaRPr/>
          </a:p>
          <a:p>
            <a:pPr indent="-342900" lvl="0" marL="457200" rtl="0" algn="l">
              <a:spcBef>
                <a:spcPts val="0"/>
              </a:spcBef>
              <a:spcAft>
                <a:spcPts val="0"/>
              </a:spcAft>
              <a:buSzPts val="1800"/>
              <a:buChar char="●"/>
            </a:pPr>
            <a:r>
              <a:rPr lang="en"/>
              <a:t>There will likely be some sad paths that we will miss but as long as our statements in the feature files are clear, teams in the future can cover any holes.</a:t>
            </a:r>
            <a:endParaRPr/>
          </a:p>
          <a:p>
            <a:pPr indent="-342900" lvl="0" marL="457200" rtl="0" algn="l">
              <a:spcBef>
                <a:spcPts val="0"/>
              </a:spcBef>
              <a:spcAft>
                <a:spcPts val="0"/>
              </a:spcAft>
              <a:buSzPts val="1800"/>
              <a:buChar char="●"/>
            </a:pPr>
            <a:r>
              <a:rPr lang="en"/>
              <a:t>We have a section within our User Manual for setting up the BDD environment and headless browsers.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