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vo"/>
      <p:regular r:id="rId13"/>
      <p:bold r:id="rId14"/>
      <p:italic r:id="rId15"/>
      <p:boldItalic r:id="rId16"/>
    </p:embeddedFont>
    <p:embeddedFont>
      <p:font typeface="Roboto Condensed"/>
      <p:regular r:id="rId17"/>
      <p:bold r:id="rId18"/>
      <p:italic r:id="rId19"/>
      <p:boldItalic r:id="rId20"/>
    </p:embeddedFont>
    <p:embeddedFont>
      <p:font typeface="Roboto Condensed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CondensedLight-bold.fntdata"/><Relationship Id="rId10" Type="http://schemas.openxmlformats.org/officeDocument/2006/relationships/slide" Target="slides/slide5.xml"/><Relationship Id="rId21" Type="http://schemas.openxmlformats.org/officeDocument/2006/relationships/font" Target="fonts/RobotoCondensedLight-regular.fntdata"/><Relationship Id="rId13" Type="http://schemas.openxmlformats.org/officeDocument/2006/relationships/font" Target="fonts/Arvo-regular.fntdata"/><Relationship Id="rId24" Type="http://schemas.openxmlformats.org/officeDocument/2006/relationships/font" Target="fonts/RobotoCondensed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Condensed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vo-italic.fntdata"/><Relationship Id="rId14" Type="http://schemas.openxmlformats.org/officeDocument/2006/relationships/font" Target="fonts/Arvo-bold.fntdata"/><Relationship Id="rId17" Type="http://schemas.openxmlformats.org/officeDocument/2006/relationships/font" Target="fonts/RobotoCondensed-regular.fntdata"/><Relationship Id="rId16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bf2c2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bf2c2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bf2c21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bf2c21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bf2c21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bf2c21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bf2c21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bf2c21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bf2c21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bf2c21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1bf2c21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1bf2c21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3" name="Google Shape;18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 #2</a:t>
            </a:r>
            <a:endParaRPr/>
          </a:p>
        </p:txBody>
      </p:sp>
      <p:sp>
        <p:nvSpPr>
          <p:cNvPr id="193" name="Google Shape;193;p12"/>
          <p:cNvSpPr txBox="1"/>
          <p:nvPr>
            <p:ph idx="4294967295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SPP400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Successes (Retrospective)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14275" y="1327350"/>
            <a:ext cx="76329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Steady burndown rate, all issues completed</a:t>
            </a:r>
            <a:endParaRPr/>
          </a:p>
          <a:p>
            <a:pPr indent="-4381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Helped out by 24 hour pull request 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Improved code coverage, up to 95% from 92%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Scrums more frequent and effective through discord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Failures (Retrospective)</a:t>
            </a:r>
            <a:endParaRPr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617750" y="1327350"/>
            <a:ext cx="79368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Poorly defined minimum viable product at the beginning of the sprint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issues were poorly defined (dependencies)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BDD was not taken as seriously as it should have been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and Burndown Report</a:t>
            </a:r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6500"/>
            <a:ext cx="4910467" cy="275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5900"/>
            <a:ext cx="91440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Sprint 3 (Retrospective)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Better defined issues and minimum viable product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Further develop BDD testing 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Better week 1 burndown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Accomplishments</a:t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295450" y="1327350"/>
            <a:ext cx="84471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up index pages for patients and procedures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Table view of each patient and procedure, links to their individual pages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Updating and deletion of patients and procedures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Follow a link from the patient/procedure profile to access a page where information can be edited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up  navigation bar with desired pageflow links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current iteration </a:t>
            </a:r>
            <a:endParaRPr/>
          </a:p>
        </p:txBody>
      </p:sp>
      <p:pic>
        <p:nvPicPr>
          <p:cNvPr id="230" name="Google Shape;2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1175"/>
            <a:ext cx="3916526" cy="19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475" y="1299013"/>
            <a:ext cx="3916526" cy="195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125" y="3246178"/>
            <a:ext cx="3863745" cy="19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