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61" r:id="rId2"/>
    <p:sldId id="257" r:id="rId3"/>
    <p:sldId id="258" r:id="rId4"/>
    <p:sldId id="259" r:id="rId5"/>
    <p:sldId id="263" r:id="rId6"/>
    <p:sldId id="260" r:id="rId7"/>
    <p:sldId id="262" r:id="rId8"/>
    <p:sldId id="280" r:id="rId9"/>
    <p:sldId id="283" r:id="rId10"/>
    <p:sldId id="282" r:id="rId11"/>
    <p:sldId id="279" r:id="rId12"/>
    <p:sldId id="284" r:id="rId13"/>
    <p:sldId id="285" r:id="rId14"/>
    <p:sldId id="286" r:id="rId15"/>
    <p:sldId id="287" r:id="rId16"/>
    <p:sldId id="288" r:id="rId17"/>
    <p:sldId id="289" r:id="rId18"/>
    <p:sldId id="290" r:id="rId19"/>
    <p:sldId id="291" r:id="rId20"/>
    <p:sldId id="296" r:id="rId21"/>
    <p:sldId id="298" r:id="rId22"/>
    <p:sldId id="294" r:id="rId23"/>
    <p:sldId id="299" r:id="rId24"/>
    <p:sldId id="308" r:id="rId25"/>
    <p:sldId id="300" r:id="rId26"/>
    <p:sldId id="305" r:id="rId27"/>
    <p:sldId id="304" r:id="rId28"/>
    <p:sldId id="307" r:id="rId29"/>
    <p:sldId id="302" r:id="rId30"/>
    <p:sldId id="30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D300"/>
    <a:srgbClr val="FFF5B9"/>
    <a:srgbClr val="FFDE15"/>
    <a:srgbClr val="191B27"/>
    <a:srgbClr val="242834"/>
    <a:srgbClr val="FFC9C9"/>
    <a:srgbClr val="FBC1CC"/>
    <a:srgbClr val="F1133B"/>
    <a:srgbClr val="303546"/>
    <a:srgbClr val="3B42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D47E8C-B9B9-49A9-B496-90E5BD05CCEC}" v="43" dt="2024-07-16T23:31:28.6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5" autoAdjust="0"/>
    <p:restoredTop sz="94510" autoAdjust="0"/>
  </p:normalViewPr>
  <p:slideViewPr>
    <p:cSldViewPr snapToGrid="0">
      <p:cViewPr varScale="1">
        <p:scale>
          <a:sx n="69" d="100"/>
          <a:sy n="69" d="100"/>
        </p:scale>
        <p:origin x="106"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yle Stanford" userId="568b1630b8ec5778" providerId="LiveId" clId="{85D47E8C-B9B9-49A9-B496-90E5BD05CCEC}"/>
    <pc:docChg chg="undo custSel addSld delSld modSld">
      <pc:chgData name="Kyle Stanford" userId="568b1630b8ec5778" providerId="LiveId" clId="{85D47E8C-B9B9-49A9-B496-90E5BD05CCEC}" dt="2024-07-16T23:53:06.914" v="11269" actId="1076"/>
      <pc:docMkLst>
        <pc:docMk/>
      </pc:docMkLst>
      <pc:sldChg chg="addSp modSp mod">
        <pc:chgData name="Kyle Stanford" userId="568b1630b8ec5778" providerId="LiveId" clId="{85D47E8C-B9B9-49A9-B496-90E5BD05CCEC}" dt="2024-07-16T03:24:00.429" v="9313" actId="20577"/>
        <pc:sldMkLst>
          <pc:docMk/>
          <pc:sldMk cId="13289593" sldId="257"/>
        </pc:sldMkLst>
        <pc:spChg chg="add mod">
          <ac:chgData name="Kyle Stanford" userId="568b1630b8ec5778" providerId="LiveId" clId="{85D47E8C-B9B9-49A9-B496-90E5BD05CCEC}" dt="2024-07-16T03:23:45.758" v="9311" actId="1076"/>
          <ac:spMkLst>
            <pc:docMk/>
            <pc:sldMk cId="13289593" sldId="257"/>
            <ac:spMk id="3" creationId="{958E3536-49E7-A940-EFF8-A184082E634B}"/>
          </ac:spMkLst>
        </pc:spChg>
        <pc:spChg chg="mod">
          <ac:chgData name="Kyle Stanford" userId="568b1630b8ec5778" providerId="LiveId" clId="{85D47E8C-B9B9-49A9-B496-90E5BD05CCEC}" dt="2024-07-16T03:23:08.175" v="9306" actId="1076"/>
          <ac:spMkLst>
            <pc:docMk/>
            <pc:sldMk cId="13289593" sldId="257"/>
            <ac:spMk id="6" creationId="{11B78E49-9C15-523A-42E7-3D175125FB09}"/>
          </ac:spMkLst>
        </pc:spChg>
        <pc:spChg chg="mod">
          <ac:chgData name="Kyle Stanford" userId="568b1630b8ec5778" providerId="LiveId" clId="{85D47E8C-B9B9-49A9-B496-90E5BD05CCEC}" dt="2024-07-16T03:24:00.429" v="9313" actId="20577"/>
          <ac:spMkLst>
            <pc:docMk/>
            <pc:sldMk cId="13289593" sldId="257"/>
            <ac:spMk id="7" creationId="{FEE8E2CC-5AEE-FA40-65EC-742C41529640}"/>
          </ac:spMkLst>
        </pc:spChg>
        <pc:spChg chg="mod">
          <ac:chgData name="Kyle Stanford" userId="568b1630b8ec5778" providerId="LiveId" clId="{85D47E8C-B9B9-49A9-B496-90E5BD05CCEC}" dt="2024-07-16T03:23:23.476" v="9308" actId="1076"/>
          <ac:spMkLst>
            <pc:docMk/>
            <pc:sldMk cId="13289593" sldId="257"/>
            <ac:spMk id="8" creationId="{C718E62C-C283-9DEC-A89A-A2442A0B2DAA}"/>
          </ac:spMkLst>
        </pc:spChg>
        <pc:spChg chg="mod">
          <ac:chgData name="Kyle Stanford" userId="568b1630b8ec5778" providerId="LiveId" clId="{85D47E8C-B9B9-49A9-B496-90E5BD05CCEC}" dt="2024-07-16T03:23:30.530" v="9309" actId="1076"/>
          <ac:spMkLst>
            <pc:docMk/>
            <pc:sldMk cId="13289593" sldId="257"/>
            <ac:spMk id="9" creationId="{D7F049B5-4A31-6202-F057-ED86AB984973}"/>
          </ac:spMkLst>
        </pc:spChg>
        <pc:spChg chg="mod">
          <ac:chgData name="Kyle Stanford" userId="568b1630b8ec5778" providerId="LiveId" clId="{85D47E8C-B9B9-49A9-B496-90E5BD05CCEC}" dt="2024-07-16T03:23:38.689" v="9310" actId="1076"/>
          <ac:spMkLst>
            <pc:docMk/>
            <pc:sldMk cId="13289593" sldId="257"/>
            <ac:spMk id="10" creationId="{CB86D230-6F28-EB3C-930E-ECD13226E8D8}"/>
          </ac:spMkLst>
        </pc:spChg>
        <pc:picChg chg="add mod">
          <ac:chgData name="Kyle Stanford" userId="568b1630b8ec5778" providerId="LiveId" clId="{85D47E8C-B9B9-49A9-B496-90E5BD05CCEC}" dt="2024-07-16T03:22:38.992" v="9296" actId="1076"/>
          <ac:picMkLst>
            <pc:docMk/>
            <pc:sldMk cId="13289593" sldId="257"/>
            <ac:picMk id="4" creationId="{6C9C86F5-F2A7-FABD-DF33-9F7C1C32502A}"/>
          </ac:picMkLst>
        </pc:picChg>
        <pc:picChg chg="mod">
          <ac:chgData name="Kyle Stanford" userId="568b1630b8ec5778" providerId="LiveId" clId="{85D47E8C-B9B9-49A9-B496-90E5BD05CCEC}" dt="2024-07-16T03:22:47.665" v="9297" actId="465"/>
          <ac:picMkLst>
            <pc:docMk/>
            <pc:sldMk cId="13289593" sldId="257"/>
            <ac:picMk id="18" creationId="{C81AB213-9F21-2508-B330-2FA8C327CBB5}"/>
          </ac:picMkLst>
        </pc:picChg>
        <pc:picChg chg="mod">
          <ac:chgData name="Kyle Stanford" userId="568b1630b8ec5778" providerId="LiveId" clId="{85D47E8C-B9B9-49A9-B496-90E5BD05CCEC}" dt="2024-07-16T03:22:47.665" v="9297" actId="465"/>
          <ac:picMkLst>
            <pc:docMk/>
            <pc:sldMk cId="13289593" sldId="257"/>
            <ac:picMk id="20" creationId="{EF0F7EC5-88D5-4518-A54C-E63B449409B6}"/>
          </ac:picMkLst>
        </pc:picChg>
        <pc:picChg chg="mod">
          <ac:chgData name="Kyle Stanford" userId="568b1630b8ec5778" providerId="LiveId" clId="{85D47E8C-B9B9-49A9-B496-90E5BD05CCEC}" dt="2024-07-16T03:22:47.665" v="9297" actId="465"/>
          <ac:picMkLst>
            <pc:docMk/>
            <pc:sldMk cId="13289593" sldId="257"/>
            <ac:picMk id="22" creationId="{368EE5B7-9FEC-35B0-DBED-3DB8235C9B48}"/>
          </ac:picMkLst>
        </pc:picChg>
        <pc:picChg chg="mod">
          <ac:chgData name="Kyle Stanford" userId="568b1630b8ec5778" providerId="LiveId" clId="{85D47E8C-B9B9-49A9-B496-90E5BD05CCEC}" dt="2024-07-16T03:22:47.665" v="9297" actId="465"/>
          <ac:picMkLst>
            <pc:docMk/>
            <pc:sldMk cId="13289593" sldId="257"/>
            <ac:picMk id="24" creationId="{A9BB5F25-B032-33AC-93D6-DC2B37B58007}"/>
          </ac:picMkLst>
        </pc:picChg>
      </pc:sldChg>
      <pc:sldChg chg="modSp mod">
        <pc:chgData name="Kyle Stanford" userId="568b1630b8ec5778" providerId="LiveId" clId="{85D47E8C-B9B9-49A9-B496-90E5BD05CCEC}" dt="2024-07-15T22:55:07.260" v="73" actId="20577"/>
        <pc:sldMkLst>
          <pc:docMk/>
          <pc:sldMk cId="2614858608" sldId="262"/>
        </pc:sldMkLst>
        <pc:spChg chg="mod">
          <ac:chgData name="Kyle Stanford" userId="568b1630b8ec5778" providerId="LiveId" clId="{85D47E8C-B9B9-49A9-B496-90E5BD05CCEC}" dt="2024-07-15T22:55:07.260" v="73" actId="20577"/>
          <ac:spMkLst>
            <pc:docMk/>
            <pc:sldMk cId="2614858608" sldId="262"/>
            <ac:spMk id="17" creationId="{8E6E89FF-5495-E303-D7BD-D04E47CBCCED}"/>
          </ac:spMkLst>
        </pc:spChg>
      </pc:sldChg>
      <pc:sldChg chg="modSp mod">
        <pc:chgData name="Kyle Stanford" userId="568b1630b8ec5778" providerId="LiveId" clId="{85D47E8C-B9B9-49A9-B496-90E5BD05CCEC}" dt="2024-07-16T03:30:46.419" v="9382" actId="404"/>
        <pc:sldMkLst>
          <pc:docMk/>
          <pc:sldMk cId="555637798" sldId="287"/>
        </pc:sldMkLst>
        <pc:spChg chg="mod">
          <ac:chgData name="Kyle Stanford" userId="568b1630b8ec5778" providerId="LiveId" clId="{85D47E8C-B9B9-49A9-B496-90E5BD05CCEC}" dt="2024-07-16T03:30:46.419" v="9382" actId="404"/>
          <ac:spMkLst>
            <pc:docMk/>
            <pc:sldMk cId="555637798" sldId="287"/>
            <ac:spMk id="33" creationId="{D33F66F0-EECC-A033-EDF3-DBE77DE1F044}"/>
          </ac:spMkLst>
        </pc:spChg>
      </pc:sldChg>
      <pc:sldChg chg="addSp delSp modSp mod">
        <pc:chgData name="Kyle Stanford" userId="568b1630b8ec5778" providerId="LiveId" clId="{85D47E8C-B9B9-49A9-B496-90E5BD05CCEC}" dt="2024-07-16T03:20:10.588" v="9225" actId="207"/>
        <pc:sldMkLst>
          <pc:docMk/>
          <pc:sldMk cId="2260385513" sldId="299"/>
        </pc:sldMkLst>
        <pc:spChg chg="mod">
          <ac:chgData name="Kyle Stanford" userId="568b1630b8ec5778" providerId="LiveId" clId="{85D47E8C-B9B9-49A9-B496-90E5BD05CCEC}" dt="2024-07-16T00:07:03.279" v="1038" actId="208"/>
          <ac:spMkLst>
            <pc:docMk/>
            <pc:sldMk cId="2260385513" sldId="299"/>
            <ac:spMk id="12" creationId="{FF405827-C605-CDFF-72E5-05CEC4835501}"/>
          </ac:spMkLst>
        </pc:spChg>
        <pc:spChg chg="mod">
          <ac:chgData name="Kyle Stanford" userId="568b1630b8ec5778" providerId="LiveId" clId="{85D47E8C-B9B9-49A9-B496-90E5BD05CCEC}" dt="2024-07-16T00:07:14.361" v="1040" actId="208"/>
          <ac:spMkLst>
            <pc:docMk/>
            <pc:sldMk cId="2260385513" sldId="299"/>
            <ac:spMk id="13" creationId="{676DDD4F-EA8F-EFB5-6A75-8579E4E35DF4}"/>
          </ac:spMkLst>
        </pc:spChg>
        <pc:spChg chg="add del mod">
          <ac:chgData name="Kyle Stanford" userId="568b1630b8ec5778" providerId="LiveId" clId="{85D47E8C-B9B9-49A9-B496-90E5BD05CCEC}" dt="2024-07-15T23:52:51.614" v="1017" actId="478"/>
          <ac:spMkLst>
            <pc:docMk/>
            <pc:sldMk cId="2260385513" sldId="299"/>
            <ac:spMk id="14" creationId="{8B2445D3-5BDB-C09B-E211-9DA390760F17}"/>
          </ac:spMkLst>
        </pc:spChg>
        <pc:spChg chg="mod">
          <ac:chgData name="Kyle Stanford" userId="568b1630b8ec5778" providerId="LiveId" clId="{85D47E8C-B9B9-49A9-B496-90E5BD05CCEC}" dt="2024-07-16T00:07:14.361" v="1040" actId="208"/>
          <ac:spMkLst>
            <pc:docMk/>
            <pc:sldMk cId="2260385513" sldId="299"/>
            <ac:spMk id="16" creationId="{FF361195-BFE2-E3D0-C5B4-BDA9074C323C}"/>
          </ac:spMkLst>
        </pc:spChg>
        <pc:spChg chg="mod">
          <ac:chgData name="Kyle Stanford" userId="568b1630b8ec5778" providerId="LiveId" clId="{85D47E8C-B9B9-49A9-B496-90E5BD05CCEC}" dt="2024-07-15T22:54:53.707" v="65" actId="20577"/>
          <ac:spMkLst>
            <pc:docMk/>
            <pc:sldMk cId="2260385513" sldId="299"/>
            <ac:spMk id="17" creationId="{8E6E89FF-5495-E303-D7BD-D04E47CBCCED}"/>
          </ac:spMkLst>
        </pc:spChg>
        <pc:spChg chg="mod">
          <ac:chgData name="Kyle Stanford" userId="568b1630b8ec5778" providerId="LiveId" clId="{85D47E8C-B9B9-49A9-B496-90E5BD05CCEC}" dt="2024-07-16T00:07:25.858" v="1043" actId="207"/>
          <ac:spMkLst>
            <pc:docMk/>
            <pc:sldMk cId="2260385513" sldId="299"/>
            <ac:spMk id="26" creationId="{BD49558D-88C0-9C86-1A85-E3CD305C7F90}"/>
          </ac:spMkLst>
        </pc:spChg>
        <pc:spChg chg="mod">
          <ac:chgData name="Kyle Stanford" userId="568b1630b8ec5778" providerId="LiveId" clId="{85D47E8C-B9B9-49A9-B496-90E5BD05CCEC}" dt="2024-07-16T00:07:28.283" v="1044" actId="207"/>
          <ac:spMkLst>
            <pc:docMk/>
            <pc:sldMk cId="2260385513" sldId="299"/>
            <ac:spMk id="27" creationId="{9091BA3E-6921-1259-CD9A-3C0609D72CAC}"/>
          </ac:spMkLst>
        </pc:spChg>
        <pc:spChg chg="mod">
          <ac:chgData name="Kyle Stanford" userId="568b1630b8ec5778" providerId="LiveId" clId="{85D47E8C-B9B9-49A9-B496-90E5BD05CCEC}" dt="2024-07-16T00:07:34.578" v="1046" actId="207"/>
          <ac:spMkLst>
            <pc:docMk/>
            <pc:sldMk cId="2260385513" sldId="299"/>
            <ac:spMk id="28" creationId="{6DB5E907-B803-9AF9-B674-32467E30951A}"/>
          </ac:spMkLst>
        </pc:spChg>
        <pc:spChg chg="mod">
          <ac:chgData name="Kyle Stanford" userId="568b1630b8ec5778" providerId="LiveId" clId="{85D47E8C-B9B9-49A9-B496-90E5BD05CCEC}" dt="2024-07-16T00:07:48.806" v="1047" actId="208"/>
          <ac:spMkLst>
            <pc:docMk/>
            <pc:sldMk cId="2260385513" sldId="299"/>
            <ac:spMk id="32" creationId="{4D74E3A1-5F4F-01F5-9226-C1A28B372A86}"/>
          </ac:spMkLst>
        </pc:spChg>
        <pc:spChg chg="mod">
          <ac:chgData name="Kyle Stanford" userId="568b1630b8ec5778" providerId="LiveId" clId="{85D47E8C-B9B9-49A9-B496-90E5BD05CCEC}" dt="2024-07-16T03:20:10.588" v="9225" actId="207"/>
          <ac:spMkLst>
            <pc:docMk/>
            <pc:sldMk cId="2260385513" sldId="299"/>
            <ac:spMk id="33" creationId="{D33F66F0-EECC-A033-EDF3-DBE77DE1F044}"/>
          </ac:spMkLst>
        </pc:spChg>
        <pc:picChg chg="add del mod">
          <ac:chgData name="Kyle Stanford" userId="568b1630b8ec5778" providerId="LiveId" clId="{85D47E8C-B9B9-49A9-B496-90E5BD05CCEC}" dt="2024-07-15T22:54:15.743" v="40" actId="478"/>
          <ac:picMkLst>
            <pc:docMk/>
            <pc:sldMk cId="2260385513" sldId="299"/>
            <ac:picMk id="3" creationId="{BCD135A7-35D5-F770-8945-44692B68AD35}"/>
          </ac:picMkLst>
        </pc:picChg>
        <pc:picChg chg="add mod">
          <ac:chgData name="Kyle Stanford" userId="568b1630b8ec5778" providerId="LiveId" clId="{85D47E8C-B9B9-49A9-B496-90E5BD05CCEC}" dt="2024-07-16T00:06:39.830" v="1036" actId="207"/>
          <ac:picMkLst>
            <pc:docMk/>
            <pc:sldMk cId="2260385513" sldId="299"/>
            <ac:picMk id="4" creationId="{1637B082-D771-609E-8BFB-8273AAE33071}"/>
          </ac:picMkLst>
        </pc:picChg>
        <pc:picChg chg="add mod">
          <ac:chgData name="Kyle Stanford" userId="568b1630b8ec5778" providerId="LiveId" clId="{85D47E8C-B9B9-49A9-B496-90E5BD05CCEC}" dt="2024-07-15T22:57:16.055" v="82"/>
          <ac:picMkLst>
            <pc:docMk/>
            <pc:sldMk cId="2260385513" sldId="299"/>
            <ac:picMk id="5" creationId="{D5AC6CC9-60D2-FCA4-3E50-552FDB39650C}"/>
          </ac:picMkLst>
        </pc:picChg>
        <pc:picChg chg="add mod">
          <ac:chgData name="Kyle Stanford" userId="568b1630b8ec5778" providerId="LiveId" clId="{85D47E8C-B9B9-49A9-B496-90E5BD05CCEC}" dt="2024-07-15T22:57:16.055" v="82"/>
          <ac:picMkLst>
            <pc:docMk/>
            <pc:sldMk cId="2260385513" sldId="299"/>
            <ac:picMk id="6" creationId="{66E02420-327D-1612-A1E3-8FC024450070}"/>
          </ac:picMkLst>
        </pc:picChg>
        <pc:picChg chg="add mod">
          <ac:chgData name="Kyle Stanford" userId="568b1630b8ec5778" providerId="LiveId" clId="{85D47E8C-B9B9-49A9-B496-90E5BD05CCEC}" dt="2024-07-15T22:57:16.055" v="82"/>
          <ac:picMkLst>
            <pc:docMk/>
            <pc:sldMk cId="2260385513" sldId="299"/>
            <ac:picMk id="7" creationId="{458183E8-176F-94E8-C89A-A31201AB72EA}"/>
          </ac:picMkLst>
        </pc:picChg>
        <pc:picChg chg="add mod">
          <ac:chgData name="Kyle Stanford" userId="568b1630b8ec5778" providerId="LiveId" clId="{85D47E8C-B9B9-49A9-B496-90E5BD05CCEC}" dt="2024-07-15T22:57:54.547" v="84" actId="1076"/>
          <ac:picMkLst>
            <pc:docMk/>
            <pc:sldMk cId="2260385513" sldId="299"/>
            <ac:picMk id="8" creationId="{643194FC-7311-3F4E-14C0-CD2A4C3D770F}"/>
          </ac:picMkLst>
        </pc:picChg>
        <pc:cxnChg chg="mod">
          <ac:chgData name="Kyle Stanford" userId="568b1630b8ec5778" providerId="LiveId" clId="{85D47E8C-B9B9-49A9-B496-90E5BD05CCEC}" dt="2024-07-16T00:07:03.279" v="1038" actId="208"/>
          <ac:cxnSpMkLst>
            <pc:docMk/>
            <pc:sldMk cId="2260385513" sldId="299"/>
            <ac:cxnSpMk id="9" creationId="{C0739F79-2929-7F4A-1102-15544FF11DCF}"/>
          </ac:cxnSpMkLst>
        </pc:cxnChg>
        <pc:cxnChg chg="mod">
          <ac:chgData name="Kyle Stanford" userId="568b1630b8ec5778" providerId="LiveId" clId="{85D47E8C-B9B9-49A9-B496-90E5BD05CCEC}" dt="2024-07-16T00:07:03.279" v="1038" actId="208"/>
          <ac:cxnSpMkLst>
            <pc:docMk/>
            <pc:sldMk cId="2260385513" sldId="299"/>
            <ac:cxnSpMk id="10" creationId="{EF1ECB84-80CD-1DBC-B7EF-534EE3247105}"/>
          </ac:cxnSpMkLst>
        </pc:cxnChg>
        <pc:cxnChg chg="mod">
          <ac:chgData name="Kyle Stanford" userId="568b1630b8ec5778" providerId="LiveId" clId="{85D47E8C-B9B9-49A9-B496-90E5BD05CCEC}" dt="2024-07-16T00:07:03.279" v="1038" actId="208"/>
          <ac:cxnSpMkLst>
            <pc:docMk/>
            <pc:sldMk cId="2260385513" sldId="299"/>
            <ac:cxnSpMk id="11" creationId="{B07EC3B2-BC3A-C11A-889A-BB9D9AFF0779}"/>
          </ac:cxnSpMkLst>
        </pc:cxnChg>
      </pc:sldChg>
      <pc:sldChg chg="addSp delSp modSp mod">
        <pc:chgData name="Kyle Stanford" userId="568b1630b8ec5778" providerId="LiveId" clId="{85D47E8C-B9B9-49A9-B496-90E5BD05CCEC}" dt="2024-07-16T02:02:23.583" v="4901" actId="1036"/>
        <pc:sldMkLst>
          <pc:docMk/>
          <pc:sldMk cId="4033009323" sldId="300"/>
        </pc:sldMkLst>
        <pc:spChg chg="mod">
          <ac:chgData name="Kyle Stanford" userId="568b1630b8ec5778" providerId="LiveId" clId="{85D47E8C-B9B9-49A9-B496-90E5BD05CCEC}" dt="2024-07-16T01:57:23.422" v="4887" actId="1076"/>
          <ac:spMkLst>
            <pc:docMk/>
            <pc:sldMk cId="4033009323" sldId="300"/>
            <ac:spMk id="4" creationId="{1B89BF6F-06E2-7EA1-4EFD-5284248D90A4}"/>
          </ac:spMkLst>
        </pc:spChg>
        <pc:spChg chg="del mod">
          <ac:chgData name="Kyle Stanford" userId="568b1630b8ec5778" providerId="LiveId" clId="{85D47E8C-B9B9-49A9-B496-90E5BD05CCEC}" dt="2024-07-16T00:15:22.699" v="1092" actId="478"/>
          <ac:spMkLst>
            <pc:docMk/>
            <pc:sldMk cId="4033009323" sldId="300"/>
            <ac:spMk id="6" creationId="{2B7B82B9-0ED2-F98F-A050-14B14405215D}"/>
          </ac:spMkLst>
        </pc:spChg>
        <pc:spChg chg="mod">
          <ac:chgData name="Kyle Stanford" userId="568b1630b8ec5778" providerId="LiveId" clId="{85D47E8C-B9B9-49A9-B496-90E5BD05CCEC}" dt="2024-07-16T01:57:23.422" v="4887" actId="1076"/>
          <ac:spMkLst>
            <pc:docMk/>
            <pc:sldMk cId="4033009323" sldId="300"/>
            <ac:spMk id="7" creationId="{C329F8A2-D9D3-C711-D417-3C2E878431E4}"/>
          </ac:spMkLst>
        </pc:spChg>
        <pc:spChg chg="del mod">
          <ac:chgData name="Kyle Stanford" userId="568b1630b8ec5778" providerId="LiveId" clId="{85D47E8C-B9B9-49A9-B496-90E5BD05CCEC}" dt="2024-07-16T01:20:42.396" v="3063" actId="478"/>
          <ac:spMkLst>
            <pc:docMk/>
            <pc:sldMk cId="4033009323" sldId="300"/>
            <ac:spMk id="8" creationId="{6A0EB15B-493D-54A4-081D-D3A7C1647184}"/>
          </ac:spMkLst>
        </pc:spChg>
        <pc:spChg chg="mod">
          <ac:chgData name="Kyle Stanford" userId="568b1630b8ec5778" providerId="LiveId" clId="{85D47E8C-B9B9-49A9-B496-90E5BD05CCEC}" dt="2024-07-16T01:57:23.422" v="4887" actId="1076"/>
          <ac:spMkLst>
            <pc:docMk/>
            <pc:sldMk cId="4033009323" sldId="300"/>
            <ac:spMk id="9" creationId="{F57D22D1-8278-8B5A-650F-B592F74876D7}"/>
          </ac:spMkLst>
        </pc:spChg>
        <pc:spChg chg="mod">
          <ac:chgData name="Kyle Stanford" userId="568b1630b8ec5778" providerId="LiveId" clId="{85D47E8C-B9B9-49A9-B496-90E5BD05CCEC}" dt="2024-07-16T01:57:23.422" v="4887" actId="1076"/>
          <ac:spMkLst>
            <pc:docMk/>
            <pc:sldMk cId="4033009323" sldId="300"/>
            <ac:spMk id="10" creationId="{96821713-D397-96C6-F406-6D9AA0A91A75}"/>
          </ac:spMkLst>
        </pc:spChg>
        <pc:spChg chg="add mod ord">
          <ac:chgData name="Kyle Stanford" userId="568b1630b8ec5778" providerId="LiveId" clId="{85D47E8C-B9B9-49A9-B496-90E5BD05CCEC}" dt="2024-07-16T02:02:23.583" v="4901" actId="1036"/>
          <ac:spMkLst>
            <pc:docMk/>
            <pc:sldMk cId="4033009323" sldId="300"/>
            <ac:spMk id="16" creationId="{F51475B7-0310-8FFE-D543-FCE6372B8C1D}"/>
          </ac:spMkLst>
        </pc:spChg>
        <pc:spChg chg="add del mod">
          <ac:chgData name="Kyle Stanford" userId="568b1630b8ec5778" providerId="LiveId" clId="{85D47E8C-B9B9-49A9-B496-90E5BD05CCEC}" dt="2024-07-16T01:56:44.869" v="4886" actId="478"/>
          <ac:spMkLst>
            <pc:docMk/>
            <pc:sldMk cId="4033009323" sldId="300"/>
            <ac:spMk id="17" creationId="{33CA264A-95B3-5003-F199-44836D26A867}"/>
          </ac:spMkLst>
        </pc:spChg>
        <pc:spChg chg="add del mod">
          <ac:chgData name="Kyle Stanford" userId="568b1630b8ec5778" providerId="LiveId" clId="{85D47E8C-B9B9-49A9-B496-90E5BD05CCEC}" dt="2024-07-16T01:56:44.869" v="4886" actId="478"/>
          <ac:spMkLst>
            <pc:docMk/>
            <pc:sldMk cId="4033009323" sldId="300"/>
            <ac:spMk id="18" creationId="{AE7C58C3-4981-05C5-BA01-BF245A9B0FAB}"/>
          </ac:spMkLst>
        </pc:spChg>
        <pc:spChg chg="add del mod">
          <ac:chgData name="Kyle Stanford" userId="568b1630b8ec5778" providerId="LiveId" clId="{85D47E8C-B9B9-49A9-B496-90E5BD05CCEC}" dt="2024-07-16T01:56:44.869" v="4886" actId="478"/>
          <ac:spMkLst>
            <pc:docMk/>
            <pc:sldMk cId="4033009323" sldId="300"/>
            <ac:spMk id="19" creationId="{040DE592-58E4-73F3-6D15-E15850DBCF1F}"/>
          </ac:spMkLst>
        </pc:spChg>
        <pc:spChg chg="add del mod">
          <ac:chgData name="Kyle Stanford" userId="568b1630b8ec5778" providerId="LiveId" clId="{85D47E8C-B9B9-49A9-B496-90E5BD05CCEC}" dt="2024-07-16T01:56:44.869" v="4886" actId="478"/>
          <ac:spMkLst>
            <pc:docMk/>
            <pc:sldMk cId="4033009323" sldId="300"/>
            <ac:spMk id="20" creationId="{B2126E1F-6110-848E-FDC2-DCE26C62710E}"/>
          </ac:spMkLst>
        </pc:spChg>
        <pc:spChg chg="del mod">
          <ac:chgData name="Kyle Stanford" userId="568b1630b8ec5778" providerId="LiveId" clId="{85D47E8C-B9B9-49A9-B496-90E5BD05CCEC}" dt="2024-07-16T01:56:44.869" v="4886" actId="478"/>
          <ac:spMkLst>
            <pc:docMk/>
            <pc:sldMk cId="4033009323" sldId="300"/>
            <ac:spMk id="25" creationId="{79B6816C-B162-D0E3-8708-D1939FE61C2C}"/>
          </ac:spMkLst>
        </pc:spChg>
        <pc:spChg chg="add mod">
          <ac:chgData name="Kyle Stanford" userId="568b1630b8ec5778" providerId="LiveId" clId="{85D47E8C-B9B9-49A9-B496-90E5BD05CCEC}" dt="2024-07-16T01:57:45.017" v="4888" actId="1076"/>
          <ac:spMkLst>
            <pc:docMk/>
            <pc:sldMk cId="4033009323" sldId="300"/>
            <ac:spMk id="27" creationId="{78A7C2DF-A1B2-3CB3-66EC-72D281791A26}"/>
          </ac:spMkLst>
        </pc:spChg>
        <pc:spChg chg="add mod">
          <ac:chgData name="Kyle Stanford" userId="568b1630b8ec5778" providerId="LiveId" clId="{85D47E8C-B9B9-49A9-B496-90E5BD05CCEC}" dt="2024-07-16T02:02:23.583" v="4901" actId="1036"/>
          <ac:spMkLst>
            <pc:docMk/>
            <pc:sldMk cId="4033009323" sldId="300"/>
            <ac:spMk id="30" creationId="{DFB9A9F6-154F-D322-B3E2-8D2105CAC764}"/>
          </ac:spMkLst>
        </pc:spChg>
        <pc:spChg chg="add del mod">
          <ac:chgData name="Kyle Stanford" userId="568b1630b8ec5778" providerId="LiveId" clId="{85D47E8C-B9B9-49A9-B496-90E5BD05CCEC}" dt="2024-07-16T01:56:44.869" v="4886" actId="478"/>
          <ac:spMkLst>
            <pc:docMk/>
            <pc:sldMk cId="4033009323" sldId="300"/>
            <ac:spMk id="31" creationId="{B2774FA1-7A72-C574-4B28-9AFEC75499C5}"/>
          </ac:spMkLst>
        </pc:spChg>
        <pc:spChg chg="add del mod">
          <ac:chgData name="Kyle Stanford" userId="568b1630b8ec5778" providerId="LiveId" clId="{85D47E8C-B9B9-49A9-B496-90E5BD05CCEC}" dt="2024-07-16T01:56:44.869" v="4886" actId="478"/>
          <ac:spMkLst>
            <pc:docMk/>
            <pc:sldMk cId="4033009323" sldId="300"/>
            <ac:spMk id="34" creationId="{256A9813-451D-5868-A9A8-FF421F5FEDF3}"/>
          </ac:spMkLst>
        </pc:spChg>
        <pc:picChg chg="add mod">
          <ac:chgData name="Kyle Stanford" userId="568b1630b8ec5778" providerId="LiveId" clId="{85D47E8C-B9B9-49A9-B496-90E5BD05CCEC}" dt="2024-07-16T01:57:23.422" v="4887" actId="1076"/>
          <ac:picMkLst>
            <pc:docMk/>
            <pc:sldMk cId="4033009323" sldId="300"/>
            <ac:picMk id="3" creationId="{B1C706D8-8908-7466-610A-2BC43F741C92}"/>
          </ac:picMkLst>
        </pc:picChg>
        <pc:picChg chg="mod">
          <ac:chgData name="Kyle Stanford" userId="568b1630b8ec5778" providerId="LiveId" clId="{85D47E8C-B9B9-49A9-B496-90E5BD05CCEC}" dt="2024-07-16T01:57:23.422" v="4887" actId="1076"/>
          <ac:picMkLst>
            <pc:docMk/>
            <pc:sldMk cId="4033009323" sldId="300"/>
            <ac:picMk id="5" creationId="{7EAD4D22-DFB2-40E4-9015-02293EA8398D}"/>
          </ac:picMkLst>
        </pc:picChg>
        <pc:picChg chg="mod">
          <ac:chgData name="Kyle Stanford" userId="568b1630b8ec5778" providerId="LiveId" clId="{85D47E8C-B9B9-49A9-B496-90E5BD05CCEC}" dt="2024-07-16T01:57:23.422" v="4887" actId="1076"/>
          <ac:picMkLst>
            <pc:docMk/>
            <pc:sldMk cId="4033009323" sldId="300"/>
            <ac:picMk id="11" creationId="{9B122E4D-09D2-01E5-E118-FE23496164C8}"/>
          </ac:picMkLst>
        </pc:picChg>
        <pc:picChg chg="add del mod">
          <ac:chgData name="Kyle Stanford" userId="568b1630b8ec5778" providerId="LiveId" clId="{85D47E8C-B9B9-49A9-B496-90E5BD05CCEC}" dt="2024-07-16T01:15:28.022" v="2703" actId="478"/>
          <ac:picMkLst>
            <pc:docMk/>
            <pc:sldMk cId="4033009323" sldId="300"/>
            <ac:picMk id="12" creationId="{F4B71F3A-B9D6-0ACD-9DC2-E27BA37E4DAD}"/>
          </ac:picMkLst>
        </pc:picChg>
        <pc:picChg chg="add mod">
          <ac:chgData name="Kyle Stanford" userId="568b1630b8ec5778" providerId="LiveId" clId="{85D47E8C-B9B9-49A9-B496-90E5BD05CCEC}" dt="2024-07-16T01:57:23.422" v="4887" actId="1076"/>
          <ac:picMkLst>
            <pc:docMk/>
            <pc:sldMk cId="4033009323" sldId="300"/>
            <ac:picMk id="13" creationId="{079AE6B8-631C-A8A3-C8C5-83B9B370F362}"/>
          </ac:picMkLst>
        </pc:picChg>
        <pc:picChg chg="add mod">
          <ac:chgData name="Kyle Stanford" userId="568b1630b8ec5778" providerId="LiveId" clId="{85D47E8C-B9B9-49A9-B496-90E5BD05CCEC}" dt="2024-07-16T00:04:19.604" v="1021" actId="931"/>
          <ac:picMkLst>
            <pc:docMk/>
            <pc:sldMk cId="4033009323" sldId="300"/>
            <ac:picMk id="15" creationId="{4CA32F9A-8005-3F82-0EAB-F9C3B24BB5CE}"/>
          </ac:picMkLst>
        </pc:picChg>
        <pc:picChg chg="add del mod">
          <ac:chgData name="Kyle Stanford" userId="568b1630b8ec5778" providerId="LiveId" clId="{85D47E8C-B9B9-49A9-B496-90E5BD05CCEC}" dt="2024-07-16T01:56:44.869" v="4886" actId="478"/>
          <ac:picMkLst>
            <pc:docMk/>
            <pc:sldMk cId="4033009323" sldId="300"/>
            <ac:picMk id="21" creationId="{919A8C47-1624-F2A3-9DE5-92EF6EAF679C}"/>
          </ac:picMkLst>
        </pc:picChg>
        <pc:picChg chg="add del mod">
          <ac:chgData name="Kyle Stanford" userId="568b1630b8ec5778" providerId="LiveId" clId="{85D47E8C-B9B9-49A9-B496-90E5BD05CCEC}" dt="2024-07-16T01:56:44.869" v="4886" actId="478"/>
          <ac:picMkLst>
            <pc:docMk/>
            <pc:sldMk cId="4033009323" sldId="300"/>
            <ac:picMk id="22" creationId="{AD3F764A-C284-8805-69AE-5407D80BBCFE}"/>
          </ac:picMkLst>
        </pc:picChg>
        <pc:picChg chg="add del mod">
          <ac:chgData name="Kyle Stanford" userId="568b1630b8ec5778" providerId="LiveId" clId="{85D47E8C-B9B9-49A9-B496-90E5BD05CCEC}" dt="2024-07-16T01:27:04.206" v="3542" actId="478"/>
          <ac:picMkLst>
            <pc:docMk/>
            <pc:sldMk cId="4033009323" sldId="300"/>
            <ac:picMk id="23" creationId="{335FCD45-354B-3AB7-DFE3-EF717703384C}"/>
          </ac:picMkLst>
        </pc:picChg>
        <pc:picChg chg="add del mod">
          <ac:chgData name="Kyle Stanford" userId="568b1630b8ec5778" providerId="LiveId" clId="{85D47E8C-B9B9-49A9-B496-90E5BD05CCEC}" dt="2024-07-16T01:56:44.869" v="4886" actId="478"/>
          <ac:picMkLst>
            <pc:docMk/>
            <pc:sldMk cId="4033009323" sldId="300"/>
            <ac:picMk id="24" creationId="{ABB3BA63-E201-DCBA-F7BE-BE0EE92C0C2F}"/>
          </ac:picMkLst>
        </pc:picChg>
        <pc:picChg chg="add del mod">
          <ac:chgData name="Kyle Stanford" userId="568b1630b8ec5778" providerId="LiveId" clId="{85D47E8C-B9B9-49A9-B496-90E5BD05CCEC}" dt="2024-07-16T01:56:44.869" v="4886" actId="478"/>
          <ac:picMkLst>
            <pc:docMk/>
            <pc:sldMk cId="4033009323" sldId="300"/>
            <ac:picMk id="26" creationId="{A87EA581-795B-8DB9-F030-3E8F95DC6446}"/>
          </ac:picMkLst>
        </pc:picChg>
        <pc:picChg chg="add mod">
          <ac:chgData name="Kyle Stanford" userId="568b1630b8ec5778" providerId="LiveId" clId="{85D47E8C-B9B9-49A9-B496-90E5BD05CCEC}" dt="2024-07-16T01:57:23.422" v="4887" actId="1076"/>
          <ac:picMkLst>
            <pc:docMk/>
            <pc:sldMk cId="4033009323" sldId="300"/>
            <ac:picMk id="29" creationId="{66FAC547-8BE8-ADF3-69A2-0B9912162E2A}"/>
          </ac:picMkLst>
        </pc:picChg>
        <pc:picChg chg="add del mod">
          <ac:chgData name="Kyle Stanford" userId="568b1630b8ec5778" providerId="LiveId" clId="{85D47E8C-B9B9-49A9-B496-90E5BD05CCEC}" dt="2024-07-16T01:56:44.869" v="4886" actId="478"/>
          <ac:picMkLst>
            <pc:docMk/>
            <pc:sldMk cId="4033009323" sldId="300"/>
            <ac:picMk id="33" creationId="{CF1ABBC2-B479-3F20-FA48-768A82F9E993}"/>
          </ac:picMkLst>
        </pc:picChg>
        <pc:picChg chg="add mod">
          <ac:chgData name="Kyle Stanford" userId="568b1630b8ec5778" providerId="LiveId" clId="{85D47E8C-B9B9-49A9-B496-90E5BD05CCEC}" dt="2024-07-16T01:57:23.422" v="4887" actId="1076"/>
          <ac:picMkLst>
            <pc:docMk/>
            <pc:sldMk cId="4033009323" sldId="300"/>
            <ac:picMk id="35" creationId="{3CC3A5EF-F74D-39F7-E6BE-7B903B61DB7F}"/>
          </ac:picMkLst>
        </pc:picChg>
        <pc:picChg chg="add del mod">
          <ac:chgData name="Kyle Stanford" userId="568b1630b8ec5778" providerId="LiveId" clId="{85D47E8C-B9B9-49A9-B496-90E5BD05CCEC}" dt="2024-07-16T01:56:44.869" v="4886" actId="478"/>
          <ac:picMkLst>
            <pc:docMk/>
            <pc:sldMk cId="4033009323" sldId="300"/>
            <ac:picMk id="36" creationId="{6D96AC59-8EC9-9D46-F8CB-78FB0CD5867A}"/>
          </ac:picMkLst>
        </pc:picChg>
        <pc:cxnChg chg="mod">
          <ac:chgData name="Kyle Stanford" userId="568b1630b8ec5778" providerId="LiveId" clId="{85D47E8C-B9B9-49A9-B496-90E5BD05CCEC}" dt="2024-07-16T00:08:04.538" v="1048" actId="208"/>
          <ac:cxnSpMkLst>
            <pc:docMk/>
            <pc:sldMk cId="4033009323" sldId="300"/>
            <ac:cxnSpMk id="52" creationId="{A84643B9-5123-559B-78CE-6F3C7CAF9891}"/>
          </ac:cxnSpMkLst>
        </pc:cxnChg>
      </pc:sldChg>
      <pc:sldChg chg="del">
        <pc:chgData name="Kyle Stanford" userId="568b1630b8ec5778" providerId="LiveId" clId="{85D47E8C-B9B9-49A9-B496-90E5BD05CCEC}" dt="2024-07-16T01:48:43.334" v="4879" actId="47"/>
        <pc:sldMkLst>
          <pc:docMk/>
          <pc:sldMk cId="2161308330" sldId="301"/>
        </pc:sldMkLst>
      </pc:sldChg>
      <pc:sldChg chg="addSp delSp modSp mod">
        <pc:chgData name="Kyle Stanford" userId="568b1630b8ec5778" providerId="LiveId" clId="{85D47E8C-B9B9-49A9-B496-90E5BD05CCEC}" dt="2024-07-16T03:31:19.025" v="9384" actId="20577"/>
        <pc:sldMkLst>
          <pc:docMk/>
          <pc:sldMk cId="2700986482" sldId="302"/>
        </pc:sldMkLst>
        <pc:spChg chg="del">
          <ac:chgData name="Kyle Stanford" userId="568b1630b8ec5778" providerId="LiveId" clId="{85D47E8C-B9B9-49A9-B496-90E5BD05CCEC}" dt="2024-07-16T02:58:07.604" v="7941" actId="478"/>
          <ac:spMkLst>
            <pc:docMk/>
            <pc:sldMk cId="2700986482" sldId="302"/>
            <ac:spMk id="2" creationId="{D8B51AEF-92C5-C06A-5776-4DE61FD6392A}"/>
          </ac:spMkLst>
        </pc:spChg>
        <pc:spChg chg="del">
          <ac:chgData name="Kyle Stanford" userId="568b1630b8ec5778" providerId="LiveId" clId="{85D47E8C-B9B9-49A9-B496-90E5BD05CCEC}" dt="2024-07-16T03:07:49.839" v="8895" actId="478"/>
          <ac:spMkLst>
            <pc:docMk/>
            <pc:sldMk cId="2700986482" sldId="302"/>
            <ac:spMk id="5" creationId="{19D90AD4-BA1D-417B-6CA3-6E1F118B85E8}"/>
          </ac:spMkLst>
        </pc:spChg>
        <pc:spChg chg="mod">
          <ac:chgData name="Kyle Stanford" userId="568b1630b8ec5778" providerId="LiveId" clId="{85D47E8C-B9B9-49A9-B496-90E5BD05CCEC}" dt="2024-07-16T03:19:36.355" v="9220"/>
          <ac:spMkLst>
            <pc:docMk/>
            <pc:sldMk cId="2700986482" sldId="302"/>
            <ac:spMk id="6" creationId="{BA81B02E-0DE9-8051-6B09-2442713ADEE6}"/>
          </ac:spMkLst>
        </pc:spChg>
        <pc:spChg chg="mod">
          <ac:chgData name="Kyle Stanford" userId="568b1630b8ec5778" providerId="LiveId" clId="{85D47E8C-B9B9-49A9-B496-90E5BD05CCEC}" dt="2024-07-16T03:19:27.518" v="9219" actId="207"/>
          <ac:spMkLst>
            <pc:docMk/>
            <pc:sldMk cId="2700986482" sldId="302"/>
            <ac:spMk id="7" creationId="{D915CB75-E3C9-A715-7DEF-2CE08FA95023}"/>
          </ac:spMkLst>
        </pc:spChg>
        <pc:spChg chg="add mod">
          <ac:chgData name="Kyle Stanford" userId="568b1630b8ec5778" providerId="LiveId" clId="{85D47E8C-B9B9-49A9-B496-90E5BD05CCEC}" dt="2024-07-16T03:15:21.857" v="9203" actId="207"/>
          <ac:spMkLst>
            <pc:docMk/>
            <pc:sldMk cId="2700986482" sldId="302"/>
            <ac:spMk id="10" creationId="{73D3AA96-63A5-1678-E2DE-B5E4FCE19938}"/>
          </ac:spMkLst>
        </pc:spChg>
        <pc:spChg chg="mod">
          <ac:chgData name="Kyle Stanford" userId="568b1630b8ec5778" providerId="LiveId" clId="{85D47E8C-B9B9-49A9-B496-90E5BD05CCEC}" dt="2024-07-16T02:56:39.516" v="7902" actId="14100"/>
          <ac:spMkLst>
            <pc:docMk/>
            <pc:sldMk cId="2700986482" sldId="302"/>
            <ac:spMk id="24" creationId="{C04A4E51-FDA2-6865-77C4-D3F4CA2785B9}"/>
          </ac:spMkLst>
        </pc:spChg>
        <pc:spChg chg="mod">
          <ac:chgData name="Kyle Stanford" userId="568b1630b8ec5778" providerId="LiveId" clId="{85D47E8C-B9B9-49A9-B496-90E5BD05CCEC}" dt="2024-07-16T02:56:31.482" v="7901" actId="20577"/>
          <ac:spMkLst>
            <pc:docMk/>
            <pc:sldMk cId="2700986482" sldId="302"/>
            <ac:spMk id="25" creationId="{F9C1E828-3C23-90A5-E96F-B9738054C623}"/>
          </ac:spMkLst>
        </pc:spChg>
        <pc:spChg chg="mod">
          <ac:chgData name="Kyle Stanford" userId="568b1630b8ec5778" providerId="LiveId" clId="{85D47E8C-B9B9-49A9-B496-90E5BD05CCEC}" dt="2024-07-16T03:31:19.025" v="9384" actId="20577"/>
          <ac:spMkLst>
            <pc:docMk/>
            <pc:sldMk cId="2700986482" sldId="302"/>
            <ac:spMk id="29" creationId="{F0845D07-F9AD-18D8-EB74-D3B58685B23C}"/>
          </ac:spMkLst>
        </pc:spChg>
        <pc:picChg chg="mod">
          <ac:chgData name="Kyle Stanford" userId="568b1630b8ec5778" providerId="LiveId" clId="{85D47E8C-B9B9-49A9-B496-90E5BD05CCEC}" dt="2024-07-16T02:52:59.135" v="7695" actId="208"/>
          <ac:picMkLst>
            <pc:docMk/>
            <pc:sldMk cId="2700986482" sldId="302"/>
            <ac:picMk id="4" creationId="{FFEAB5AC-CEAD-7000-7F76-CA2AB68D6B69}"/>
          </ac:picMkLst>
        </pc:picChg>
        <pc:picChg chg="mod">
          <ac:chgData name="Kyle Stanford" userId="568b1630b8ec5778" providerId="LiveId" clId="{85D47E8C-B9B9-49A9-B496-90E5BD05CCEC}" dt="2024-07-16T03:19:43.314" v="9221"/>
          <ac:picMkLst>
            <pc:docMk/>
            <pc:sldMk cId="2700986482" sldId="302"/>
            <ac:picMk id="8" creationId="{296F2147-77BB-DDF1-A1BA-9A9FCD1ABA0D}"/>
          </ac:picMkLst>
        </pc:picChg>
        <pc:picChg chg="add mod">
          <ac:chgData name="Kyle Stanford" userId="568b1630b8ec5778" providerId="LiveId" clId="{85D47E8C-B9B9-49A9-B496-90E5BD05CCEC}" dt="2024-07-16T02:55:04.879" v="7701" actId="1076"/>
          <ac:picMkLst>
            <pc:docMk/>
            <pc:sldMk cId="2700986482" sldId="302"/>
            <ac:picMk id="9" creationId="{090D4EBC-D19D-B809-C9F3-1238C9205344}"/>
          </ac:picMkLst>
        </pc:picChg>
        <pc:cxnChg chg="mod">
          <ac:chgData name="Kyle Stanford" userId="568b1630b8ec5778" providerId="LiveId" clId="{85D47E8C-B9B9-49A9-B496-90E5BD05CCEC}" dt="2024-07-16T02:53:10.712" v="7696" actId="208"/>
          <ac:cxnSpMkLst>
            <pc:docMk/>
            <pc:sldMk cId="2700986482" sldId="302"/>
            <ac:cxnSpMk id="28" creationId="{579EC363-2725-198A-6688-8DCCD5522DCE}"/>
          </ac:cxnSpMkLst>
        </pc:cxnChg>
      </pc:sldChg>
      <pc:sldChg chg="addSp delSp modSp add mod">
        <pc:chgData name="Kyle Stanford" userId="568b1630b8ec5778" providerId="LiveId" clId="{85D47E8C-B9B9-49A9-B496-90E5BD05CCEC}" dt="2024-07-16T02:50:52.489" v="7689" actId="1038"/>
        <pc:sldMkLst>
          <pc:docMk/>
          <pc:sldMk cId="1168577337" sldId="304"/>
        </pc:sldMkLst>
        <pc:spChg chg="mod">
          <ac:chgData name="Kyle Stanford" userId="568b1630b8ec5778" providerId="LiveId" clId="{85D47E8C-B9B9-49A9-B496-90E5BD05CCEC}" dt="2024-07-16T02:30:55.979" v="6117" actId="1035"/>
          <ac:spMkLst>
            <pc:docMk/>
            <pc:sldMk cId="1168577337" sldId="304"/>
            <ac:spMk id="24" creationId="{4C75143F-8008-1C64-F41C-651ED95CC874}"/>
          </ac:spMkLst>
        </pc:spChg>
        <pc:spChg chg="mod">
          <ac:chgData name="Kyle Stanford" userId="568b1630b8ec5778" providerId="LiveId" clId="{85D47E8C-B9B9-49A9-B496-90E5BD05CCEC}" dt="2024-07-16T02:50:52.489" v="7689" actId="1038"/>
          <ac:spMkLst>
            <pc:docMk/>
            <pc:sldMk cId="1168577337" sldId="304"/>
            <ac:spMk id="28" creationId="{B0D50F72-BD99-AB09-7517-733DB1EEA9C2}"/>
          </ac:spMkLst>
        </pc:spChg>
        <pc:picChg chg="del">
          <ac:chgData name="Kyle Stanford" userId="568b1630b8ec5778" providerId="LiveId" clId="{85D47E8C-B9B9-49A9-B496-90E5BD05CCEC}" dt="2024-07-16T02:16:29.500" v="5975" actId="478"/>
          <ac:picMkLst>
            <pc:docMk/>
            <pc:sldMk cId="1168577337" sldId="304"/>
            <ac:picMk id="3" creationId="{ED6C906C-4031-6E59-4500-7C678DABF954}"/>
          </ac:picMkLst>
        </pc:picChg>
        <pc:picChg chg="add del mod">
          <ac:chgData name="Kyle Stanford" userId="568b1630b8ec5778" providerId="LiveId" clId="{85D47E8C-B9B9-49A9-B496-90E5BD05CCEC}" dt="2024-07-16T02:23:41.334" v="5978" actId="478"/>
          <ac:picMkLst>
            <pc:docMk/>
            <pc:sldMk cId="1168577337" sldId="304"/>
            <ac:picMk id="5" creationId="{2A4044DD-8509-445B-CF00-CC262B6BB2D0}"/>
          </ac:picMkLst>
        </pc:picChg>
        <pc:picChg chg="add mod">
          <ac:chgData name="Kyle Stanford" userId="568b1630b8ec5778" providerId="LiveId" clId="{85D47E8C-B9B9-49A9-B496-90E5BD05CCEC}" dt="2024-07-16T02:50:52.489" v="7689" actId="1038"/>
          <ac:picMkLst>
            <pc:docMk/>
            <pc:sldMk cId="1168577337" sldId="304"/>
            <ac:picMk id="7" creationId="{85F46811-0C45-9836-747A-727EFB1C489D}"/>
          </ac:picMkLst>
        </pc:picChg>
        <pc:picChg chg="mod">
          <ac:chgData name="Kyle Stanford" userId="568b1630b8ec5778" providerId="LiveId" clId="{85D47E8C-B9B9-49A9-B496-90E5BD05CCEC}" dt="2024-07-16T01:49:50.055" v="4881" actId="207"/>
          <ac:picMkLst>
            <pc:docMk/>
            <pc:sldMk cId="1168577337" sldId="304"/>
            <ac:picMk id="31" creationId="{9DAA6868-0BE9-6A0D-BCEF-A845D0C9C206}"/>
          </ac:picMkLst>
        </pc:picChg>
        <pc:cxnChg chg="mod">
          <ac:chgData name="Kyle Stanford" userId="568b1630b8ec5778" providerId="LiveId" clId="{85D47E8C-B9B9-49A9-B496-90E5BD05CCEC}" dt="2024-07-16T01:49:46.500" v="4880" actId="208"/>
          <ac:cxnSpMkLst>
            <pc:docMk/>
            <pc:sldMk cId="1168577337" sldId="304"/>
            <ac:cxnSpMk id="18" creationId="{11A1917E-502D-DCB3-6742-28F70981AEA4}"/>
          </ac:cxnSpMkLst>
        </pc:cxnChg>
      </pc:sldChg>
      <pc:sldChg chg="addSp delSp modSp add mod">
        <pc:chgData name="Kyle Stanford" userId="568b1630b8ec5778" providerId="LiveId" clId="{85D47E8C-B9B9-49A9-B496-90E5BD05CCEC}" dt="2024-07-16T02:10:35.928" v="5391" actId="207"/>
        <pc:sldMkLst>
          <pc:docMk/>
          <pc:sldMk cId="1943873260" sldId="305"/>
        </pc:sldMkLst>
        <pc:spChg chg="del">
          <ac:chgData name="Kyle Stanford" userId="568b1630b8ec5778" providerId="LiveId" clId="{85D47E8C-B9B9-49A9-B496-90E5BD05CCEC}" dt="2024-07-16T01:56:14.919" v="4885" actId="478"/>
          <ac:spMkLst>
            <pc:docMk/>
            <pc:sldMk cId="1943873260" sldId="305"/>
            <ac:spMk id="4" creationId="{1B89BF6F-06E2-7EA1-4EFD-5284248D90A4}"/>
          </ac:spMkLst>
        </pc:spChg>
        <pc:spChg chg="add del mod">
          <ac:chgData name="Kyle Stanford" userId="568b1630b8ec5778" providerId="LiveId" clId="{85D47E8C-B9B9-49A9-B496-90E5BD05CCEC}" dt="2024-07-16T02:03:22.746" v="4952" actId="478"/>
          <ac:spMkLst>
            <pc:docMk/>
            <pc:sldMk cId="1943873260" sldId="305"/>
            <ac:spMk id="6" creationId="{33FE2EF9-3F23-D8A8-46B8-D6DCA4EB2971}"/>
          </ac:spMkLst>
        </pc:spChg>
        <pc:spChg chg="del">
          <ac:chgData name="Kyle Stanford" userId="568b1630b8ec5778" providerId="LiveId" clId="{85D47E8C-B9B9-49A9-B496-90E5BD05CCEC}" dt="2024-07-16T01:56:14.919" v="4885" actId="478"/>
          <ac:spMkLst>
            <pc:docMk/>
            <pc:sldMk cId="1943873260" sldId="305"/>
            <ac:spMk id="7" creationId="{C329F8A2-D9D3-C711-D417-3C2E878431E4}"/>
          </ac:spMkLst>
        </pc:spChg>
        <pc:spChg chg="del">
          <ac:chgData name="Kyle Stanford" userId="568b1630b8ec5778" providerId="LiveId" clId="{85D47E8C-B9B9-49A9-B496-90E5BD05CCEC}" dt="2024-07-16T01:56:14.919" v="4885" actId="478"/>
          <ac:spMkLst>
            <pc:docMk/>
            <pc:sldMk cId="1943873260" sldId="305"/>
            <ac:spMk id="9" creationId="{F57D22D1-8278-8B5A-650F-B592F74876D7}"/>
          </ac:spMkLst>
        </pc:spChg>
        <pc:spChg chg="del">
          <ac:chgData name="Kyle Stanford" userId="568b1630b8ec5778" providerId="LiveId" clId="{85D47E8C-B9B9-49A9-B496-90E5BD05CCEC}" dt="2024-07-16T01:56:14.919" v="4885" actId="478"/>
          <ac:spMkLst>
            <pc:docMk/>
            <pc:sldMk cId="1943873260" sldId="305"/>
            <ac:spMk id="10" creationId="{96821713-D397-96C6-F406-6D9AA0A91A75}"/>
          </ac:spMkLst>
        </pc:spChg>
        <pc:spChg chg="del">
          <ac:chgData name="Kyle Stanford" userId="568b1630b8ec5778" providerId="LiveId" clId="{85D47E8C-B9B9-49A9-B496-90E5BD05CCEC}" dt="2024-07-16T01:55:59.955" v="4884" actId="478"/>
          <ac:spMkLst>
            <pc:docMk/>
            <pc:sldMk cId="1943873260" sldId="305"/>
            <ac:spMk id="16" creationId="{F51475B7-0310-8FFE-D543-FCE6372B8C1D}"/>
          </ac:spMkLst>
        </pc:spChg>
        <pc:spChg chg="mod">
          <ac:chgData name="Kyle Stanford" userId="568b1630b8ec5778" providerId="LiveId" clId="{85D47E8C-B9B9-49A9-B496-90E5BD05CCEC}" dt="2024-07-16T02:03:14.683" v="4951" actId="1036"/>
          <ac:spMkLst>
            <pc:docMk/>
            <pc:sldMk cId="1943873260" sldId="305"/>
            <ac:spMk id="17" creationId="{33CA264A-95B3-5003-F199-44836D26A867}"/>
          </ac:spMkLst>
        </pc:spChg>
        <pc:spChg chg="mod">
          <ac:chgData name="Kyle Stanford" userId="568b1630b8ec5778" providerId="LiveId" clId="{85D47E8C-B9B9-49A9-B496-90E5BD05CCEC}" dt="2024-07-16T02:03:14.683" v="4951" actId="1036"/>
          <ac:spMkLst>
            <pc:docMk/>
            <pc:sldMk cId="1943873260" sldId="305"/>
            <ac:spMk id="18" creationId="{AE7C58C3-4981-05C5-BA01-BF245A9B0FAB}"/>
          </ac:spMkLst>
        </pc:spChg>
        <pc:spChg chg="mod">
          <ac:chgData name="Kyle Stanford" userId="568b1630b8ec5778" providerId="LiveId" clId="{85D47E8C-B9B9-49A9-B496-90E5BD05CCEC}" dt="2024-07-16T02:03:14.683" v="4951" actId="1036"/>
          <ac:spMkLst>
            <pc:docMk/>
            <pc:sldMk cId="1943873260" sldId="305"/>
            <ac:spMk id="19" creationId="{040DE592-58E4-73F3-6D15-E15850DBCF1F}"/>
          </ac:spMkLst>
        </pc:spChg>
        <pc:spChg chg="mod">
          <ac:chgData name="Kyle Stanford" userId="568b1630b8ec5778" providerId="LiveId" clId="{85D47E8C-B9B9-49A9-B496-90E5BD05CCEC}" dt="2024-07-16T02:03:14.683" v="4951" actId="1036"/>
          <ac:spMkLst>
            <pc:docMk/>
            <pc:sldMk cId="1943873260" sldId="305"/>
            <ac:spMk id="20" creationId="{B2126E1F-6110-848E-FDC2-DCE26C62710E}"/>
          </ac:spMkLst>
        </pc:spChg>
        <pc:spChg chg="mod">
          <ac:chgData name="Kyle Stanford" userId="568b1630b8ec5778" providerId="LiveId" clId="{85D47E8C-B9B9-49A9-B496-90E5BD05CCEC}" dt="2024-07-16T02:05:32.812" v="5072" actId="1036"/>
          <ac:spMkLst>
            <pc:docMk/>
            <pc:sldMk cId="1943873260" sldId="305"/>
            <ac:spMk id="25" creationId="{79B6816C-B162-D0E3-8708-D1939FE61C2C}"/>
          </ac:spMkLst>
        </pc:spChg>
        <pc:spChg chg="del">
          <ac:chgData name="Kyle Stanford" userId="568b1630b8ec5778" providerId="LiveId" clId="{85D47E8C-B9B9-49A9-B496-90E5BD05CCEC}" dt="2024-07-16T01:55:59.955" v="4884" actId="478"/>
          <ac:spMkLst>
            <pc:docMk/>
            <pc:sldMk cId="1943873260" sldId="305"/>
            <ac:spMk id="27" creationId="{78A7C2DF-A1B2-3CB3-66EC-72D281791A26}"/>
          </ac:spMkLst>
        </pc:spChg>
        <pc:spChg chg="del">
          <ac:chgData name="Kyle Stanford" userId="568b1630b8ec5778" providerId="LiveId" clId="{85D47E8C-B9B9-49A9-B496-90E5BD05CCEC}" dt="2024-07-16T01:55:59.955" v="4884" actId="478"/>
          <ac:spMkLst>
            <pc:docMk/>
            <pc:sldMk cId="1943873260" sldId="305"/>
            <ac:spMk id="30" creationId="{DFB9A9F6-154F-D322-B3E2-8D2105CAC764}"/>
          </ac:spMkLst>
        </pc:spChg>
        <pc:spChg chg="mod">
          <ac:chgData name="Kyle Stanford" userId="568b1630b8ec5778" providerId="LiveId" clId="{85D47E8C-B9B9-49A9-B496-90E5BD05CCEC}" dt="2024-07-16T02:05:14.688" v="4975" actId="1035"/>
          <ac:spMkLst>
            <pc:docMk/>
            <pc:sldMk cId="1943873260" sldId="305"/>
            <ac:spMk id="31" creationId="{B2774FA1-7A72-C574-4B28-9AFEC75499C5}"/>
          </ac:spMkLst>
        </pc:spChg>
        <pc:spChg chg="mod">
          <ac:chgData name="Kyle Stanford" userId="568b1630b8ec5778" providerId="LiveId" clId="{85D47E8C-B9B9-49A9-B496-90E5BD05CCEC}" dt="2024-07-16T02:05:23.202" v="5045" actId="1035"/>
          <ac:spMkLst>
            <pc:docMk/>
            <pc:sldMk cId="1943873260" sldId="305"/>
            <ac:spMk id="34" creationId="{256A9813-451D-5868-A9A8-FF421F5FEDF3}"/>
          </ac:spMkLst>
        </pc:spChg>
        <pc:picChg chg="del">
          <ac:chgData name="Kyle Stanford" userId="568b1630b8ec5778" providerId="LiveId" clId="{85D47E8C-B9B9-49A9-B496-90E5BD05CCEC}" dt="2024-07-16T01:56:14.919" v="4885" actId="478"/>
          <ac:picMkLst>
            <pc:docMk/>
            <pc:sldMk cId="1943873260" sldId="305"/>
            <ac:picMk id="3" creationId="{B1C706D8-8908-7466-610A-2BC43F741C92}"/>
          </ac:picMkLst>
        </pc:picChg>
        <pc:picChg chg="del">
          <ac:chgData name="Kyle Stanford" userId="568b1630b8ec5778" providerId="LiveId" clId="{85D47E8C-B9B9-49A9-B496-90E5BD05CCEC}" dt="2024-07-16T01:56:14.919" v="4885" actId="478"/>
          <ac:picMkLst>
            <pc:docMk/>
            <pc:sldMk cId="1943873260" sldId="305"/>
            <ac:picMk id="5" creationId="{7EAD4D22-DFB2-40E4-9015-02293EA8398D}"/>
          </ac:picMkLst>
        </pc:picChg>
        <pc:picChg chg="del">
          <ac:chgData name="Kyle Stanford" userId="568b1630b8ec5778" providerId="LiveId" clId="{85D47E8C-B9B9-49A9-B496-90E5BD05CCEC}" dt="2024-07-16T01:56:14.919" v="4885" actId="478"/>
          <ac:picMkLst>
            <pc:docMk/>
            <pc:sldMk cId="1943873260" sldId="305"/>
            <ac:picMk id="11" creationId="{9B122E4D-09D2-01E5-E118-FE23496164C8}"/>
          </ac:picMkLst>
        </pc:picChg>
        <pc:picChg chg="add mod">
          <ac:chgData name="Kyle Stanford" userId="568b1630b8ec5778" providerId="LiveId" clId="{85D47E8C-B9B9-49A9-B496-90E5BD05CCEC}" dt="2024-07-16T02:10:35.928" v="5391" actId="207"/>
          <ac:picMkLst>
            <pc:docMk/>
            <pc:sldMk cId="1943873260" sldId="305"/>
            <ac:picMk id="12" creationId="{A0884BFD-1D24-3F74-4F2D-D63CEFDD13BE}"/>
          </ac:picMkLst>
        </pc:picChg>
        <pc:picChg chg="del">
          <ac:chgData name="Kyle Stanford" userId="568b1630b8ec5778" providerId="LiveId" clId="{85D47E8C-B9B9-49A9-B496-90E5BD05CCEC}" dt="2024-07-16T01:56:14.919" v="4885" actId="478"/>
          <ac:picMkLst>
            <pc:docMk/>
            <pc:sldMk cId="1943873260" sldId="305"/>
            <ac:picMk id="13" creationId="{079AE6B8-631C-A8A3-C8C5-83B9B370F362}"/>
          </ac:picMkLst>
        </pc:picChg>
        <pc:picChg chg="mod">
          <ac:chgData name="Kyle Stanford" userId="568b1630b8ec5778" providerId="LiveId" clId="{85D47E8C-B9B9-49A9-B496-90E5BD05CCEC}" dt="2024-07-16T02:03:14.683" v="4951" actId="1036"/>
          <ac:picMkLst>
            <pc:docMk/>
            <pc:sldMk cId="1943873260" sldId="305"/>
            <ac:picMk id="21" creationId="{919A8C47-1624-F2A3-9DE5-92EF6EAF679C}"/>
          </ac:picMkLst>
        </pc:picChg>
        <pc:picChg chg="mod">
          <ac:chgData name="Kyle Stanford" userId="568b1630b8ec5778" providerId="LiveId" clId="{85D47E8C-B9B9-49A9-B496-90E5BD05CCEC}" dt="2024-07-16T02:03:14.683" v="4951" actId="1036"/>
          <ac:picMkLst>
            <pc:docMk/>
            <pc:sldMk cId="1943873260" sldId="305"/>
            <ac:picMk id="22" creationId="{AD3F764A-C284-8805-69AE-5407D80BBCFE}"/>
          </ac:picMkLst>
        </pc:picChg>
        <pc:picChg chg="mod">
          <ac:chgData name="Kyle Stanford" userId="568b1630b8ec5778" providerId="LiveId" clId="{85D47E8C-B9B9-49A9-B496-90E5BD05CCEC}" dt="2024-07-16T02:03:14.683" v="4951" actId="1036"/>
          <ac:picMkLst>
            <pc:docMk/>
            <pc:sldMk cId="1943873260" sldId="305"/>
            <ac:picMk id="24" creationId="{ABB3BA63-E201-DCBA-F7BE-BE0EE92C0C2F}"/>
          </ac:picMkLst>
        </pc:picChg>
        <pc:picChg chg="del mod">
          <ac:chgData name="Kyle Stanford" userId="568b1630b8ec5778" providerId="LiveId" clId="{85D47E8C-B9B9-49A9-B496-90E5BD05CCEC}" dt="2024-07-16T02:09:38.678" v="5385" actId="478"/>
          <ac:picMkLst>
            <pc:docMk/>
            <pc:sldMk cId="1943873260" sldId="305"/>
            <ac:picMk id="26" creationId="{A87EA581-795B-8DB9-F030-3E8F95DC6446}"/>
          </ac:picMkLst>
        </pc:picChg>
        <pc:picChg chg="del">
          <ac:chgData name="Kyle Stanford" userId="568b1630b8ec5778" providerId="LiveId" clId="{85D47E8C-B9B9-49A9-B496-90E5BD05CCEC}" dt="2024-07-16T01:56:14.919" v="4885" actId="478"/>
          <ac:picMkLst>
            <pc:docMk/>
            <pc:sldMk cId="1943873260" sldId="305"/>
            <ac:picMk id="29" creationId="{66FAC547-8BE8-ADF3-69A2-0B9912162E2A}"/>
          </ac:picMkLst>
        </pc:picChg>
        <pc:picChg chg="mod">
          <ac:chgData name="Kyle Stanford" userId="568b1630b8ec5778" providerId="LiveId" clId="{85D47E8C-B9B9-49A9-B496-90E5BD05CCEC}" dt="2024-07-16T02:03:14.683" v="4951" actId="1036"/>
          <ac:picMkLst>
            <pc:docMk/>
            <pc:sldMk cId="1943873260" sldId="305"/>
            <ac:picMk id="33" creationId="{CF1ABBC2-B479-3F20-FA48-768A82F9E993}"/>
          </ac:picMkLst>
        </pc:picChg>
        <pc:picChg chg="del">
          <ac:chgData name="Kyle Stanford" userId="568b1630b8ec5778" providerId="LiveId" clId="{85D47E8C-B9B9-49A9-B496-90E5BD05CCEC}" dt="2024-07-16T01:56:14.919" v="4885" actId="478"/>
          <ac:picMkLst>
            <pc:docMk/>
            <pc:sldMk cId="1943873260" sldId="305"/>
            <ac:picMk id="35" creationId="{3CC3A5EF-F74D-39F7-E6BE-7B903B61DB7F}"/>
          </ac:picMkLst>
        </pc:picChg>
        <pc:picChg chg="mod">
          <ac:chgData name="Kyle Stanford" userId="568b1630b8ec5778" providerId="LiveId" clId="{85D47E8C-B9B9-49A9-B496-90E5BD05CCEC}" dt="2024-07-16T02:03:14.683" v="4951" actId="1036"/>
          <ac:picMkLst>
            <pc:docMk/>
            <pc:sldMk cId="1943873260" sldId="305"/>
            <ac:picMk id="36" creationId="{6D96AC59-8EC9-9D46-F8CB-78FB0CD5867A}"/>
          </ac:picMkLst>
        </pc:picChg>
      </pc:sldChg>
      <pc:sldChg chg="add del">
        <pc:chgData name="Kyle Stanford" userId="568b1630b8ec5778" providerId="LiveId" clId="{85D47E8C-B9B9-49A9-B496-90E5BD05CCEC}" dt="2024-07-16T02:31:03.299" v="6119" actId="47"/>
        <pc:sldMkLst>
          <pc:docMk/>
          <pc:sldMk cId="331096748" sldId="306"/>
        </pc:sldMkLst>
      </pc:sldChg>
      <pc:sldChg chg="addSp delSp modSp add mod">
        <pc:chgData name="Kyle Stanford" userId="568b1630b8ec5778" providerId="LiveId" clId="{85D47E8C-B9B9-49A9-B496-90E5BD05CCEC}" dt="2024-07-16T02:51:18.098" v="7690" actId="20577"/>
        <pc:sldMkLst>
          <pc:docMk/>
          <pc:sldMk cId="3839634247" sldId="307"/>
        </pc:sldMkLst>
        <pc:spChg chg="add mod">
          <ac:chgData name="Kyle Stanford" userId="568b1630b8ec5778" providerId="LiveId" clId="{85D47E8C-B9B9-49A9-B496-90E5BD05CCEC}" dt="2024-07-16T02:49:47.455" v="7673" actId="20577"/>
          <ac:spMkLst>
            <pc:docMk/>
            <pc:sldMk cId="3839634247" sldId="307"/>
            <ac:spMk id="12" creationId="{7489BAFA-0B95-2D69-4182-46ABAA35B0D7}"/>
          </ac:spMkLst>
        </pc:spChg>
        <pc:spChg chg="mod">
          <ac:chgData name="Kyle Stanford" userId="568b1630b8ec5778" providerId="LiveId" clId="{85D47E8C-B9B9-49A9-B496-90E5BD05CCEC}" dt="2024-07-16T02:51:18.098" v="7690" actId="20577"/>
          <ac:spMkLst>
            <pc:docMk/>
            <pc:sldMk cId="3839634247" sldId="307"/>
            <ac:spMk id="24" creationId="{4C75143F-8008-1C64-F41C-651ED95CC874}"/>
          </ac:spMkLst>
        </pc:spChg>
        <pc:spChg chg="mod">
          <ac:chgData name="Kyle Stanford" userId="568b1630b8ec5778" providerId="LiveId" clId="{85D47E8C-B9B9-49A9-B496-90E5BD05CCEC}" dt="2024-07-16T02:44:41.504" v="7450" actId="20577"/>
          <ac:spMkLst>
            <pc:docMk/>
            <pc:sldMk cId="3839634247" sldId="307"/>
            <ac:spMk id="28" creationId="{B0D50F72-BD99-AB09-7517-733DB1EEA9C2}"/>
          </ac:spMkLst>
        </pc:spChg>
        <pc:picChg chg="add del mod">
          <ac:chgData name="Kyle Stanford" userId="568b1630b8ec5778" providerId="LiveId" clId="{85D47E8C-B9B9-49A9-B496-90E5BD05CCEC}" dt="2024-07-16T02:43:26.073" v="7303" actId="478"/>
          <ac:picMkLst>
            <pc:docMk/>
            <pc:sldMk cId="3839634247" sldId="307"/>
            <ac:picMk id="3" creationId="{FE6BBFC1-F2C3-4931-314B-7E5F79F8EB3C}"/>
          </ac:picMkLst>
        </pc:picChg>
        <pc:picChg chg="add mod">
          <ac:chgData name="Kyle Stanford" userId="568b1630b8ec5778" providerId="LiveId" clId="{85D47E8C-B9B9-49A9-B496-90E5BD05CCEC}" dt="2024-07-16T02:43:31.382" v="7305" actId="1076"/>
          <ac:picMkLst>
            <pc:docMk/>
            <pc:sldMk cId="3839634247" sldId="307"/>
            <ac:picMk id="6" creationId="{32787D01-5B06-56CA-35FF-B80D4AD899A2}"/>
          </ac:picMkLst>
        </pc:picChg>
        <pc:picChg chg="del">
          <ac:chgData name="Kyle Stanford" userId="568b1630b8ec5778" providerId="LiveId" clId="{85D47E8C-B9B9-49A9-B496-90E5BD05CCEC}" dt="2024-07-16T02:33:06.788" v="6242" actId="478"/>
          <ac:picMkLst>
            <pc:docMk/>
            <pc:sldMk cId="3839634247" sldId="307"/>
            <ac:picMk id="7" creationId="{85F46811-0C45-9836-747A-727EFB1C489D}"/>
          </ac:picMkLst>
        </pc:picChg>
        <pc:picChg chg="add del mod">
          <ac:chgData name="Kyle Stanford" userId="568b1630b8ec5778" providerId="LiveId" clId="{85D47E8C-B9B9-49A9-B496-90E5BD05CCEC}" dt="2024-07-16T02:48:11.510" v="7454" actId="478"/>
          <ac:picMkLst>
            <pc:docMk/>
            <pc:sldMk cId="3839634247" sldId="307"/>
            <ac:picMk id="9" creationId="{8723606C-AD5D-22E4-E1F4-C61C3B4FEC3B}"/>
          </ac:picMkLst>
        </pc:picChg>
        <pc:picChg chg="add mod">
          <ac:chgData name="Kyle Stanford" userId="568b1630b8ec5778" providerId="LiveId" clId="{85D47E8C-B9B9-49A9-B496-90E5BD05CCEC}" dt="2024-07-16T02:48:29.152" v="7461" actId="1076"/>
          <ac:picMkLst>
            <pc:docMk/>
            <pc:sldMk cId="3839634247" sldId="307"/>
            <ac:picMk id="11" creationId="{FE53A815-9DC4-EF48-24D3-C300459FAC50}"/>
          </ac:picMkLst>
        </pc:picChg>
      </pc:sldChg>
      <pc:sldChg chg="addSp delSp modSp add mod">
        <pc:chgData name="Kyle Stanford" userId="568b1630b8ec5778" providerId="LiveId" clId="{85D47E8C-B9B9-49A9-B496-90E5BD05CCEC}" dt="2024-07-16T23:53:06.914" v="11269" actId="1076"/>
        <pc:sldMkLst>
          <pc:docMk/>
          <pc:sldMk cId="3402968294" sldId="308"/>
        </pc:sldMkLst>
        <pc:spChg chg="mod">
          <ac:chgData name="Kyle Stanford" userId="568b1630b8ec5778" providerId="LiveId" clId="{85D47E8C-B9B9-49A9-B496-90E5BD05CCEC}" dt="2024-07-16T23:23:57.440" v="9461" actId="1036"/>
          <ac:spMkLst>
            <pc:docMk/>
            <pc:sldMk cId="3402968294" sldId="308"/>
            <ac:spMk id="12" creationId="{FF405827-C605-CDFF-72E5-05CEC4835501}"/>
          </ac:spMkLst>
        </pc:spChg>
        <pc:spChg chg="add del mod">
          <ac:chgData name="Kyle Stanford" userId="568b1630b8ec5778" providerId="LiveId" clId="{85D47E8C-B9B9-49A9-B496-90E5BD05CCEC}" dt="2024-07-16T23:26:27.754" v="9603" actId="478"/>
          <ac:spMkLst>
            <pc:docMk/>
            <pc:sldMk cId="3402968294" sldId="308"/>
            <ac:spMk id="15" creationId="{21DE5EC9-74E5-69C7-7D53-89D29B541D88}"/>
          </ac:spMkLst>
        </pc:spChg>
        <pc:spChg chg="mod">
          <ac:chgData name="Kyle Stanford" userId="568b1630b8ec5778" providerId="LiveId" clId="{85D47E8C-B9B9-49A9-B496-90E5BD05CCEC}" dt="2024-07-16T23:24:50.174" v="9591" actId="1035"/>
          <ac:spMkLst>
            <pc:docMk/>
            <pc:sldMk cId="3402968294" sldId="308"/>
            <ac:spMk id="16" creationId="{FF361195-BFE2-E3D0-C5B4-BDA9074C323C}"/>
          </ac:spMkLst>
        </pc:spChg>
        <pc:spChg chg="mod">
          <ac:chgData name="Kyle Stanford" userId="568b1630b8ec5778" providerId="LiveId" clId="{85D47E8C-B9B9-49A9-B496-90E5BD05CCEC}" dt="2024-07-16T23:26:24.342" v="9602" actId="1076"/>
          <ac:spMkLst>
            <pc:docMk/>
            <pc:sldMk cId="3402968294" sldId="308"/>
            <ac:spMk id="17" creationId="{8E6E89FF-5495-E303-D7BD-D04E47CBCCED}"/>
          </ac:spMkLst>
        </pc:spChg>
        <pc:spChg chg="add mod">
          <ac:chgData name="Kyle Stanford" userId="568b1630b8ec5778" providerId="LiveId" clId="{85D47E8C-B9B9-49A9-B496-90E5BD05CCEC}" dt="2024-07-16T23:52:05.489" v="11260" actId="1076"/>
          <ac:spMkLst>
            <pc:docMk/>
            <pc:sldMk cId="3402968294" sldId="308"/>
            <ac:spMk id="18" creationId="{9820951C-A202-D95C-8585-BEFE964614F4}"/>
          </ac:spMkLst>
        </pc:spChg>
        <pc:spChg chg="mod">
          <ac:chgData name="Kyle Stanford" userId="568b1630b8ec5778" providerId="LiveId" clId="{85D47E8C-B9B9-49A9-B496-90E5BD05CCEC}" dt="2024-07-16T23:51:17.937" v="11256" actId="1076"/>
          <ac:spMkLst>
            <pc:docMk/>
            <pc:sldMk cId="3402968294" sldId="308"/>
            <ac:spMk id="26" creationId="{BD49558D-88C0-9C86-1A85-E3CD305C7F90}"/>
          </ac:spMkLst>
        </pc:spChg>
        <pc:spChg chg="mod">
          <ac:chgData name="Kyle Stanford" userId="568b1630b8ec5778" providerId="LiveId" clId="{85D47E8C-B9B9-49A9-B496-90E5BD05CCEC}" dt="2024-07-16T23:51:56.010" v="11259" actId="1076"/>
          <ac:spMkLst>
            <pc:docMk/>
            <pc:sldMk cId="3402968294" sldId="308"/>
            <ac:spMk id="27" creationId="{9091BA3E-6921-1259-CD9A-3C0609D72CAC}"/>
          </ac:spMkLst>
        </pc:spChg>
        <pc:spChg chg="mod">
          <ac:chgData name="Kyle Stanford" userId="568b1630b8ec5778" providerId="LiveId" clId="{85D47E8C-B9B9-49A9-B496-90E5BD05CCEC}" dt="2024-07-16T23:53:06.914" v="11269" actId="1076"/>
          <ac:spMkLst>
            <pc:docMk/>
            <pc:sldMk cId="3402968294" sldId="308"/>
            <ac:spMk id="28" creationId="{6DB5E907-B803-9AF9-B674-32467E30951A}"/>
          </ac:spMkLst>
        </pc:spChg>
        <pc:spChg chg="del">
          <ac:chgData name="Kyle Stanford" userId="568b1630b8ec5778" providerId="LiveId" clId="{85D47E8C-B9B9-49A9-B496-90E5BD05CCEC}" dt="2024-07-16T23:23:24.070" v="9420" actId="478"/>
          <ac:spMkLst>
            <pc:docMk/>
            <pc:sldMk cId="3402968294" sldId="308"/>
            <ac:spMk id="31" creationId="{F2980180-7498-B4A8-9DA6-1D5AF5327B5C}"/>
          </ac:spMkLst>
        </pc:spChg>
        <pc:spChg chg="del">
          <ac:chgData name="Kyle Stanford" userId="568b1630b8ec5778" providerId="LiveId" clId="{85D47E8C-B9B9-49A9-B496-90E5BD05CCEC}" dt="2024-07-16T23:23:19.850" v="9419" actId="478"/>
          <ac:spMkLst>
            <pc:docMk/>
            <pc:sldMk cId="3402968294" sldId="308"/>
            <ac:spMk id="32" creationId="{4D74E3A1-5F4F-01F5-9226-C1A28B372A86}"/>
          </ac:spMkLst>
        </pc:spChg>
        <pc:spChg chg="mod">
          <ac:chgData name="Kyle Stanford" userId="568b1630b8ec5778" providerId="LiveId" clId="{85D47E8C-B9B9-49A9-B496-90E5BD05CCEC}" dt="2024-07-16T23:52:18.739" v="11262" actId="1076"/>
          <ac:spMkLst>
            <pc:docMk/>
            <pc:sldMk cId="3402968294" sldId="308"/>
            <ac:spMk id="33" creationId="{D33F66F0-EECC-A033-EDF3-DBE77DE1F044}"/>
          </ac:spMkLst>
        </pc:spChg>
        <pc:picChg chg="add mod">
          <ac:chgData name="Kyle Stanford" userId="568b1630b8ec5778" providerId="LiveId" clId="{85D47E8C-B9B9-49A9-B496-90E5BD05CCEC}" dt="2024-07-16T23:27:00.310" v="9605" actId="208"/>
          <ac:picMkLst>
            <pc:docMk/>
            <pc:sldMk cId="3402968294" sldId="308"/>
            <ac:picMk id="3" creationId="{8183B238-F60F-5117-68FF-8A46C97CE727}"/>
          </ac:picMkLst>
        </pc:picChg>
        <pc:picChg chg="del">
          <ac:chgData name="Kyle Stanford" userId="568b1630b8ec5778" providerId="LiveId" clId="{85D47E8C-B9B9-49A9-B496-90E5BD05CCEC}" dt="2024-07-16T23:23:06.535" v="9418" actId="478"/>
          <ac:picMkLst>
            <pc:docMk/>
            <pc:sldMk cId="3402968294" sldId="308"/>
            <ac:picMk id="4" creationId="{1637B082-D771-609E-8BFB-8273AAE33071}"/>
          </ac:picMkLst>
        </pc:picChg>
        <pc:picChg chg="del">
          <ac:chgData name="Kyle Stanford" userId="568b1630b8ec5778" providerId="LiveId" clId="{85D47E8C-B9B9-49A9-B496-90E5BD05CCEC}" dt="2024-07-16T23:23:19.850" v="9419" actId="478"/>
          <ac:picMkLst>
            <pc:docMk/>
            <pc:sldMk cId="3402968294" sldId="308"/>
            <ac:picMk id="5" creationId="{D5AC6CC9-60D2-FCA4-3E50-552FDB39650C}"/>
          </ac:picMkLst>
        </pc:picChg>
        <pc:picChg chg="del">
          <ac:chgData name="Kyle Stanford" userId="568b1630b8ec5778" providerId="LiveId" clId="{85D47E8C-B9B9-49A9-B496-90E5BD05CCEC}" dt="2024-07-16T23:23:19.850" v="9419" actId="478"/>
          <ac:picMkLst>
            <pc:docMk/>
            <pc:sldMk cId="3402968294" sldId="308"/>
            <ac:picMk id="6" creationId="{66E02420-327D-1612-A1E3-8FC024450070}"/>
          </ac:picMkLst>
        </pc:picChg>
        <pc:picChg chg="del">
          <ac:chgData name="Kyle Stanford" userId="568b1630b8ec5778" providerId="LiveId" clId="{85D47E8C-B9B9-49A9-B496-90E5BD05CCEC}" dt="2024-07-16T23:23:19.850" v="9419" actId="478"/>
          <ac:picMkLst>
            <pc:docMk/>
            <pc:sldMk cId="3402968294" sldId="308"/>
            <ac:picMk id="7" creationId="{458183E8-176F-94E8-C89A-A31201AB72EA}"/>
          </ac:picMkLst>
        </pc:picChg>
        <pc:picChg chg="del">
          <ac:chgData name="Kyle Stanford" userId="568b1630b8ec5778" providerId="LiveId" clId="{85D47E8C-B9B9-49A9-B496-90E5BD05CCEC}" dt="2024-07-16T23:23:19.850" v="9419" actId="478"/>
          <ac:picMkLst>
            <pc:docMk/>
            <pc:sldMk cId="3402968294" sldId="308"/>
            <ac:picMk id="8" creationId="{643194FC-7311-3F4E-14C0-CD2A4C3D770F}"/>
          </ac:picMkLst>
        </pc:picChg>
        <pc:picChg chg="add del mod">
          <ac:chgData name="Kyle Stanford" userId="568b1630b8ec5778" providerId="LiveId" clId="{85D47E8C-B9B9-49A9-B496-90E5BD05CCEC}" dt="2024-07-16T23:26:01.295" v="9600" actId="478"/>
          <ac:picMkLst>
            <pc:docMk/>
            <pc:sldMk cId="3402968294" sldId="308"/>
            <ac:picMk id="14" creationId="{4734E603-A913-BA05-5C13-3DD9DAB4FEB6}"/>
          </ac:picMkLst>
        </pc:picChg>
        <pc:cxnChg chg="mod">
          <ac:chgData name="Kyle Stanford" userId="568b1630b8ec5778" providerId="LiveId" clId="{85D47E8C-B9B9-49A9-B496-90E5BD05CCEC}" dt="2024-07-16T23:23:57.440" v="9461" actId="1036"/>
          <ac:cxnSpMkLst>
            <pc:docMk/>
            <pc:sldMk cId="3402968294" sldId="308"/>
            <ac:cxnSpMk id="9" creationId="{C0739F79-2929-7F4A-1102-15544FF11DCF}"/>
          </ac:cxnSpMkLst>
        </pc:cxnChg>
        <pc:cxnChg chg="mod">
          <ac:chgData name="Kyle Stanford" userId="568b1630b8ec5778" providerId="LiveId" clId="{85D47E8C-B9B9-49A9-B496-90E5BD05CCEC}" dt="2024-07-16T23:24:33.031" v="9548" actId="688"/>
          <ac:cxnSpMkLst>
            <pc:docMk/>
            <pc:sldMk cId="3402968294" sldId="308"/>
            <ac:cxnSpMk id="10" creationId="{EF1ECB84-80CD-1DBC-B7EF-534EE3247105}"/>
          </ac:cxnSpMkLst>
        </pc:cxnChg>
        <pc:cxnChg chg="mod">
          <ac:chgData name="Kyle Stanford" userId="568b1630b8ec5778" providerId="LiveId" clId="{85D47E8C-B9B9-49A9-B496-90E5BD05CCEC}" dt="2024-07-16T23:24:43.192" v="9569" actId="1035"/>
          <ac:cxnSpMkLst>
            <pc:docMk/>
            <pc:sldMk cId="3402968294" sldId="308"/>
            <ac:cxnSpMk id="11" creationId="{B07EC3B2-BC3A-C11A-889A-BB9D9AFF0779}"/>
          </ac:cxnSpMkLst>
        </pc:cxnChg>
      </pc:sldChg>
    </pc:docChg>
  </pc:docChgLst>
  <pc:docChgLst>
    <pc:chgData name="Kyle Stanford" userId="568b1630b8ec5778" providerId="LiveId" clId="{205FC878-377B-451F-8303-C9B63C313AAA}"/>
    <pc:docChg chg="modSld">
      <pc:chgData name="Kyle Stanford" userId="568b1630b8ec5778" providerId="LiveId" clId="{205FC878-377B-451F-8303-C9B63C313AAA}" dt="2024-06-06T23:47:22.621" v="38" actId="20577"/>
      <pc:docMkLst>
        <pc:docMk/>
      </pc:docMkLst>
      <pc:sldChg chg="setBg">
        <pc:chgData name="Kyle Stanford" userId="568b1630b8ec5778" providerId="LiveId" clId="{205FC878-377B-451F-8303-C9B63C313AAA}" dt="2024-06-06T04:46:44.870" v="2"/>
        <pc:sldMkLst>
          <pc:docMk/>
          <pc:sldMk cId="13289593" sldId="257"/>
        </pc:sldMkLst>
      </pc:sldChg>
      <pc:sldChg chg="modSp mod">
        <pc:chgData name="Kyle Stanford" userId="568b1630b8ec5778" providerId="LiveId" clId="{205FC878-377B-451F-8303-C9B63C313AAA}" dt="2024-06-06T23:47:22.621" v="38" actId="20577"/>
        <pc:sldMkLst>
          <pc:docMk/>
          <pc:sldMk cId="3076872295" sldId="296"/>
        </pc:sldMkLst>
        <pc:spChg chg="mod">
          <ac:chgData name="Kyle Stanford" userId="568b1630b8ec5778" providerId="LiveId" clId="{205FC878-377B-451F-8303-C9B63C313AAA}" dt="2024-06-06T23:47:22.621" v="38" actId="20577"/>
          <ac:spMkLst>
            <pc:docMk/>
            <pc:sldMk cId="3076872295" sldId="296"/>
            <ac:spMk id="8" creationId="{6A0EB15B-493D-54A4-081D-D3A7C164718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A28BBD-CC6D-4797-85F6-50978DB875EE}" type="datetimeFigureOut">
              <a:rPr lang="en-AU" smtClean="0"/>
              <a:t>17/07/2024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B1D547-D68D-4109-8D18-96F810317ED4}" type="slidenum">
              <a:rPr lang="en-AU" smtClean="0"/>
              <a:t>‹#›</a:t>
            </a:fld>
            <a:endParaRPr lang="en-AU"/>
          </a:p>
        </p:txBody>
      </p:sp>
    </p:spTree>
    <p:extLst>
      <p:ext uri="{BB962C8B-B14F-4D97-AF65-F5344CB8AC3E}">
        <p14:creationId xmlns:p14="http://schemas.microsoft.com/office/powerpoint/2010/main" val="2068985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9B1D547-D68D-4109-8D18-96F810317ED4}" type="slidenum">
              <a:rPr lang="en-AU" smtClean="0"/>
              <a:t>2</a:t>
            </a:fld>
            <a:endParaRPr lang="en-AU"/>
          </a:p>
        </p:txBody>
      </p:sp>
    </p:spTree>
    <p:extLst>
      <p:ext uri="{BB962C8B-B14F-4D97-AF65-F5344CB8AC3E}">
        <p14:creationId xmlns:p14="http://schemas.microsoft.com/office/powerpoint/2010/main" val="3416389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9B1D547-D68D-4109-8D18-96F810317ED4}" type="slidenum">
              <a:rPr lang="en-AU" smtClean="0"/>
              <a:t>19</a:t>
            </a:fld>
            <a:endParaRPr lang="en-AU"/>
          </a:p>
        </p:txBody>
      </p:sp>
    </p:spTree>
    <p:extLst>
      <p:ext uri="{BB962C8B-B14F-4D97-AF65-F5344CB8AC3E}">
        <p14:creationId xmlns:p14="http://schemas.microsoft.com/office/powerpoint/2010/main" val="3176935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9B1D547-D68D-4109-8D18-96F810317ED4}" type="slidenum">
              <a:rPr lang="en-AU" smtClean="0"/>
              <a:t>20</a:t>
            </a:fld>
            <a:endParaRPr lang="en-AU"/>
          </a:p>
        </p:txBody>
      </p:sp>
    </p:spTree>
    <p:extLst>
      <p:ext uri="{BB962C8B-B14F-4D97-AF65-F5344CB8AC3E}">
        <p14:creationId xmlns:p14="http://schemas.microsoft.com/office/powerpoint/2010/main" val="3562112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9B1D547-D68D-4109-8D18-96F810317ED4}" type="slidenum">
              <a:rPr lang="en-AU" smtClean="0"/>
              <a:t>22</a:t>
            </a:fld>
            <a:endParaRPr lang="en-AU"/>
          </a:p>
        </p:txBody>
      </p:sp>
    </p:spTree>
    <p:extLst>
      <p:ext uri="{BB962C8B-B14F-4D97-AF65-F5344CB8AC3E}">
        <p14:creationId xmlns:p14="http://schemas.microsoft.com/office/powerpoint/2010/main" val="349625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9B1D547-D68D-4109-8D18-96F810317ED4}" type="slidenum">
              <a:rPr lang="en-AU" smtClean="0"/>
              <a:t>25</a:t>
            </a:fld>
            <a:endParaRPr lang="en-AU"/>
          </a:p>
        </p:txBody>
      </p:sp>
    </p:spTree>
    <p:extLst>
      <p:ext uri="{BB962C8B-B14F-4D97-AF65-F5344CB8AC3E}">
        <p14:creationId xmlns:p14="http://schemas.microsoft.com/office/powerpoint/2010/main" val="1418958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9B1D547-D68D-4109-8D18-96F810317ED4}" type="slidenum">
              <a:rPr lang="en-AU" smtClean="0"/>
              <a:t>26</a:t>
            </a:fld>
            <a:endParaRPr lang="en-AU"/>
          </a:p>
        </p:txBody>
      </p:sp>
    </p:spTree>
    <p:extLst>
      <p:ext uri="{BB962C8B-B14F-4D97-AF65-F5344CB8AC3E}">
        <p14:creationId xmlns:p14="http://schemas.microsoft.com/office/powerpoint/2010/main" val="968315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9B1D547-D68D-4109-8D18-96F810317ED4}" type="slidenum">
              <a:rPr lang="en-AU" smtClean="0"/>
              <a:t>29</a:t>
            </a:fld>
            <a:endParaRPr lang="en-AU"/>
          </a:p>
        </p:txBody>
      </p:sp>
    </p:spTree>
    <p:extLst>
      <p:ext uri="{BB962C8B-B14F-4D97-AF65-F5344CB8AC3E}">
        <p14:creationId xmlns:p14="http://schemas.microsoft.com/office/powerpoint/2010/main" val="1622911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9B1D547-D68D-4109-8D18-96F810317ED4}" type="slidenum">
              <a:rPr lang="en-AU" smtClean="0"/>
              <a:t>8</a:t>
            </a:fld>
            <a:endParaRPr lang="en-AU"/>
          </a:p>
        </p:txBody>
      </p:sp>
    </p:spTree>
    <p:extLst>
      <p:ext uri="{BB962C8B-B14F-4D97-AF65-F5344CB8AC3E}">
        <p14:creationId xmlns:p14="http://schemas.microsoft.com/office/powerpoint/2010/main" val="4217996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9B1D547-D68D-4109-8D18-96F810317ED4}" type="slidenum">
              <a:rPr lang="en-AU" smtClean="0"/>
              <a:t>10</a:t>
            </a:fld>
            <a:endParaRPr lang="en-AU"/>
          </a:p>
        </p:txBody>
      </p:sp>
    </p:spTree>
    <p:extLst>
      <p:ext uri="{BB962C8B-B14F-4D97-AF65-F5344CB8AC3E}">
        <p14:creationId xmlns:p14="http://schemas.microsoft.com/office/powerpoint/2010/main" val="341891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9B1D547-D68D-4109-8D18-96F810317ED4}" type="slidenum">
              <a:rPr lang="en-AU" smtClean="0"/>
              <a:t>11</a:t>
            </a:fld>
            <a:endParaRPr lang="en-AU"/>
          </a:p>
        </p:txBody>
      </p:sp>
    </p:spTree>
    <p:extLst>
      <p:ext uri="{BB962C8B-B14F-4D97-AF65-F5344CB8AC3E}">
        <p14:creationId xmlns:p14="http://schemas.microsoft.com/office/powerpoint/2010/main" val="381022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9B1D547-D68D-4109-8D18-96F810317ED4}" type="slidenum">
              <a:rPr lang="en-AU" smtClean="0"/>
              <a:t>12</a:t>
            </a:fld>
            <a:endParaRPr lang="en-AU"/>
          </a:p>
        </p:txBody>
      </p:sp>
    </p:spTree>
    <p:extLst>
      <p:ext uri="{BB962C8B-B14F-4D97-AF65-F5344CB8AC3E}">
        <p14:creationId xmlns:p14="http://schemas.microsoft.com/office/powerpoint/2010/main" val="3559153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9B1D547-D68D-4109-8D18-96F810317ED4}" type="slidenum">
              <a:rPr lang="en-AU" smtClean="0"/>
              <a:t>14</a:t>
            </a:fld>
            <a:endParaRPr lang="en-AU"/>
          </a:p>
        </p:txBody>
      </p:sp>
    </p:spTree>
    <p:extLst>
      <p:ext uri="{BB962C8B-B14F-4D97-AF65-F5344CB8AC3E}">
        <p14:creationId xmlns:p14="http://schemas.microsoft.com/office/powerpoint/2010/main" val="1713877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9B1D547-D68D-4109-8D18-96F810317ED4}" type="slidenum">
              <a:rPr lang="en-AU" smtClean="0"/>
              <a:t>15</a:t>
            </a:fld>
            <a:endParaRPr lang="en-AU"/>
          </a:p>
        </p:txBody>
      </p:sp>
    </p:spTree>
    <p:extLst>
      <p:ext uri="{BB962C8B-B14F-4D97-AF65-F5344CB8AC3E}">
        <p14:creationId xmlns:p14="http://schemas.microsoft.com/office/powerpoint/2010/main" val="3532811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9B1D547-D68D-4109-8D18-96F810317ED4}" type="slidenum">
              <a:rPr lang="en-AU" smtClean="0"/>
              <a:t>16</a:t>
            </a:fld>
            <a:endParaRPr lang="en-AU"/>
          </a:p>
        </p:txBody>
      </p:sp>
    </p:spTree>
    <p:extLst>
      <p:ext uri="{BB962C8B-B14F-4D97-AF65-F5344CB8AC3E}">
        <p14:creationId xmlns:p14="http://schemas.microsoft.com/office/powerpoint/2010/main" val="282205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9B1D547-D68D-4109-8D18-96F810317ED4}" type="slidenum">
              <a:rPr lang="en-AU" smtClean="0"/>
              <a:t>18</a:t>
            </a:fld>
            <a:endParaRPr lang="en-AU"/>
          </a:p>
        </p:txBody>
      </p:sp>
    </p:spTree>
    <p:extLst>
      <p:ext uri="{BB962C8B-B14F-4D97-AF65-F5344CB8AC3E}">
        <p14:creationId xmlns:p14="http://schemas.microsoft.com/office/powerpoint/2010/main" val="3253765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49E4E-828A-135D-B35B-B5CDFEB5C1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47E567B6-D758-D631-4CEF-791ABD2E34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2332006B-4FDA-64A2-FB4A-36F680E9760D}"/>
              </a:ext>
            </a:extLst>
          </p:cNvPr>
          <p:cNvSpPr>
            <a:spLocks noGrp="1"/>
          </p:cNvSpPr>
          <p:nvPr>
            <p:ph type="dt" sz="half" idx="10"/>
          </p:nvPr>
        </p:nvSpPr>
        <p:spPr/>
        <p:txBody>
          <a:bodyPr/>
          <a:lstStyle/>
          <a:p>
            <a:fld id="{7659B223-D729-4CFD-9BC8-0FCE222EA52B}" type="datetimeFigureOut">
              <a:rPr lang="en-AU" smtClean="0"/>
              <a:t>17/07/2024</a:t>
            </a:fld>
            <a:endParaRPr lang="en-AU"/>
          </a:p>
        </p:txBody>
      </p:sp>
      <p:sp>
        <p:nvSpPr>
          <p:cNvPr id="5" name="Footer Placeholder 4">
            <a:extLst>
              <a:ext uri="{FF2B5EF4-FFF2-40B4-BE49-F238E27FC236}">
                <a16:creationId xmlns:a16="http://schemas.microsoft.com/office/drawing/2014/main" id="{445CE90B-A7BF-4942-DC99-ECAFC4CAA6F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545FBE4-51EB-FE73-18F8-3B76155E4C07}"/>
              </a:ext>
            </a:extLst>
          </p:cNvPr>
          <p:cNvSpPr>
            <a:spLocks noGrp="1"/>
          </p:cNvSpPr>
          <p:nvPr>
            <p:ph type="sldNum" sz="quarter" idx="12"/>
          </p:nvPr>
        </p:nvSpPr>
        <p:spPr/>
        <p:txBody>
          <a:bodyPr/>
          <a:lstStyle/>
          <a:p>
            <a:fld id="{6E03ADF1-06A2-49DD-986A-C40D70DB3E1F}" type="slidenum">
              <a:rPr lang="en-AU" smtClean="0"/>
              <a:t>‹#›</a:t>
            </a:fld>
            <a:endParaRPr lang="en-AU"/>
          </a:p>
        </p:txBody>
      </p:sp>
    </p:spTree>
    <p:extLst>
      <p:ext uri="{BB962C8B-B14F-4D97-AF65-F5344CB8AC3E}">
        <p14:creationId xmlns:p14="http://schemas.microsoft.com/office/powerpoint/2010/main" val="2394985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4B1E2-3A70-64DF-0A21-7D709683F5DE}"/>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0D495A0-D1BA-9E28-5FCD-FB8232069A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AC283C2-3564-502D-3BB8-F15F3621C4A9}"/>
              </a:ext>
            </a:extLst>
          </p:cNvPr>
          <p:cNvSpPr>
            <a:spLocks noGrp="1"/>
          </p:cNvSpPr>
          <p:nvPr>
            <p:ph type="dt" sz="half" idx="10"/>
          </p:nvPr>
        </p:nvSpPr>
        <p:spPr/>
        <p:txBody>
          <a:bodyPr/>
          <a:lstStyle/>
          <a:p>
            <a:fld id="{7659B223-D729-4CFD-9BC8-0FCE222EA52B}" type="datetimeFigureOut">
              <a:rPr lang="en-AU" smtClean="0"/>
              <a:t>17/07/2024</a:t>
            </a:fld>
            <a:endParaRPr lang="en-AU"/>
          </a:p>
        </p:txBody>
      </p:sp>
      <p:sp>
        <p:nvSpPr>
          <p:cNvPr id="5" name="Footer Placeholder 4">
            <a:extLst>
              <a:ext uri="{FF2B5EF4-FFF2-40B4-BE49-F238E27FC236}">
                <a16:creationId xmlns:a16="http://schemas.microsoft.com/office/drawing/2014/main" id="{E3F63911-ED36-9A0C-C4A5-C5606D06FDF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F1D7B51-DF24-AED0-80C7-C549A51CAD65}"/>
              </a:ext>
            </a:extLst>
          </p:cNvPr>
          <p:cNvSpPr>
            <a:spLocks noGrp="1"/>
          </p:cNvSpPr>
          <p:nvPr>
            <p:ph type="sldNum" sz="quarter" idx="12"/>
          </p:nvPr>
        </p:nvSpPr>
        <p:spPr/>
        <p:txBody>
          <a:bodyPr/>
          <a:lstStyle/>
          <a:p>
            <a:fld id="{6E03ADF1-06A2-49DD-986A-C40D70DB3E1F}" type="slidenum">
              <a:rPr lang="en-AU" smtClean="0"/>
              <a:t>‹#›</a:t>
            </a:fld>
            <a:endParaRPr lang="en-AU"/>
          </a:p>
        </p:txBody>
      </p:sp>
    </p:spTree>
    <p:extLst>
      <p:ext uri="{BB962C8B-B14F-4D97-AF65-F5344CB8AC3E}">
        <p14:creationId xmlns:p14="http://schemas.microsoft.com/office/powerpoint/2010/main" val="3498664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7424F5-371B-0504-7B6F-5239FF40DA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141203D-DE29-F7C2-9FAC-3BBAC557B8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48483AB-0F03-605A-166B-E8FA6099D8FB}"/>
              </a:ext>
            </a:extLst>
          </p:cNvPr>
          <p:cNvSpPr>
            <a:spLocks noGrp="1"/>
          </p:cNvSpPr>
          <p:nvPr>
            <p:ph type="dt" sz="half" idx="10"/>
          </p:nvPr>
        </p:nvSpPr>
        <p:spPr/>
        <p:txBody>
          <a:bodyPr/>
          <a:lstStyle/>
          <a:p>
            <a:fld id="{7659B223-D729-4CFD-9BC8-0FCE222EA52B}" type="datetimeFigureOut">
              <a:rPr lang="en-AU" smtClean="0"/>
              <a:t>17/07/2024</a:t>
            </a:fld>
            <a:endParaRPr lang="en-AU"/>
          </a:p>
        </p:txBody>
      </p:sp>
      <p:sp>
        <p:nvSpPr>
          <p:cNvPr id="5" name="Footer Placeholder 4">
            <a:extLst>
              <a:ext uri="{FF2B5EF4-FFF2-40B4-BE49-F238E27FC236}">
                <a16:creationId xmlns:a16="http://schemas.microsoft.com/office/drawing/2014/main" id="{BF07CD84-2E77-2A02-22CB-C2FC98C9B4D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C06AC36-7B52-8082-434A-141353600104}"/>
              </a:ext>
            </a:extLst>
          </p:cNvPr>
          <p:cNvSpPr>
            <a:spLocks noGrp="1"/>
          </p:cNvSpPr>
          <p:nvPr>
            <p:ph type="sldNum" sz="quarter" idx="12"/>
          </p:nvPr>
        </p:nvSpPr>
        <p:spPr/>
        <p:txBody>
          <a:bodyPr/>
          <a:lstStyle/>
          <a:p>
            <a:fld id="{6E03ADF1-06A2-49DD-986A-C40D70DB3E1F}" type="slidenum">
              <a:rPr lang="en-AU" smtClean="0"/>
              <a:t>‹#›</a:t>
            </a:fld>
            <a:endParaRPr lang="en-AU"/>
          </a:p>
        </p:txBody>
      </p:sp>
    </p:spTree>
    <p:extLst>
      <p:ext uri="{BB962C8B-B14F-4D97-AF65-F5344CB8AC3E}">
        <p14:creationId xmlns:p14="http://schemas.microsoft.com/office/powerpoint/2010/main" val="2617802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E27AB-B92B-E31B-FD0F-F015F5584FF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68EFC25-1D59-8F5D-E92A-6359B0C543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3D12352-BA27-B9FB-FDC2-A0C3247B221B}"/>
              </a:ext>
            </a:extLst>
          </p:cNvPr>
          <p:cNvSpPr>
            <a:spLocks noGrp="1"/>
          </p:cNvSpPr>
          <p:nvPr>
            <p:ph type="dt" sz="half" idx="10"/>
          </p:nvPr>
        </p:nvSpPr>
        <p:spPr/>
        <p:txBody>
          <a:bodyPr/>
          <a:lstStyle/>
          <a:p>
            <a:fld id="{7659B223-D729-4CFD-9BC8-0FCE222EA52B}" type="datetimeFigureOut">
              <a:rPr lang="en-AU" smtClean="0"/>
              <a:t>17/07/2024</a:t>
            </a:fld>
            <a:endParaRPr lang="en-AU"/>
          </a:p>
        </p:txBody>
      </p:sp>
      <p:sp>
        <p:nvSpPr>
          <p:cNvPr id="5" name="Footer Placeholder 4">
            <a:extLst>
              <a:ext uri="{FF2B5EF4-FFF2-40B4-BE49-F238E27FC236}">
                <a16:creationId xmlns:a16="http://schemas.microsoft.com/office/drawing/2014/main" id="{B816C8F1-F1DF-F709-60E7-79CC331DE0C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729CC0B-D11D-2433-4A41-A0CB650E196C}"/>
              </a:ext>
            </a:extLst>
          </p:cNvPr>
          <p:cNvSpPr>
            <a:spLocks noGrp="1"/>
          </p:cNvSpPr>
          <p:nvPr>
            <p:ph type="sldNum" sz="quarter" idx="12"/>
          </p:nvPr>
        </p:nvSpPr>
        <p:spPr/>
        <p:txBody>
          <a:bodyPr/>
          <a:lstStyle/>
          <a:p>
            <a:fld id="{6E03ADF1-06A2-49DD-986A-C40D70DB3E1F}" type="slidenum">
              <a:rPr lang="en-AU" smtClean="0"/>
              <a:t>‹#›</a:t>
            </a:fld>
            <a:endParaRPr lang="en-AU"/>
          </a:p>
        </p:txBody>
      </p:sp>
    </p:spTree>
    <p:extLst>
      <p:ext uri="{BB962C8B-B14F-4D97-AF65-F5344CB8AC3E}">
        <p14:creationId xmlns:p14="http://schemas.microsoft.com/office/powerpoint/2010/main" val="4077597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35734-4E42-49BD-7E2B-0AE790FBEF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EC3C5816-2354-0332-7FB7-0DDD07831C4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15CCAD-B53C-939D-ACC3-84F1FC6303EB}"/>
              </a:ext>
            </a:extLst>
          </p:cNvPr>
          <p:cNvSpPr>
            <a:spLocks noGrp="1"/>
          </p:cNvSpPr>
          <p:nvPr>
            <p:ph type="dt" sz="half" idx="10"/>
          </p:nvPr>
        </p:nvSpPr>
        <p:spPr/>
        <p:txBody>
          <a:bodyPr/>
          <a:lstStyle/>
          <a:p>
            <a:fld id="{7659B223-D729-4CFD-9BC8-0FCE222EA52B}" type="datetimeFigureOut">
              <a:rPr lang="en-AU" smtClean="0"/>
              <a:t>17/07/2024</a:t>
            </a:fld>
            <a:endParaRPr lang="en-AU"/>
          </a:p>
        </p:txBody>
      </p:sp>
      <p:sp>
        <p:nvSpPr>
          <p:cNvPr id="5" name="Footer Placeholder 4">
            <a:extLst>
              <a:ext uri="{FF2B5EF4-FFF2-40B4-BE49-F238E27FC236}">
                <a16:creationId xmlns:a16="http://schemas.microsoft.com/office/drawing/2014/main" id="{D7BA87A9-513F-1B08-9C98-F37DB66CFF9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01AD473-5F7C-021C-E7A6-970D663401A0}"/>
              </a:ext>
            </a:extLst>
          </p:cNvPr>
          <p:cNvSpPr>
            <a:spLocks noGrp="1"/>
          </p:cNvSpPr>
          <p:nvPr>
            <p:ph type="sldNum" sz="quarter" idx="12"/>
          </p:nvPr>
        </p:nvSpPr>
        <p:spPr/>
        <p:txBody>
          <a:bodyPr/>
          <a:lstStyle/>
          <a:p>
            <a:fld id="{6E03ADF1-06A2-49DD-986A-C40D70DB3E1F}" type="slidenum">
              <a:rPr lang="en-AU" smtClean="0"/>
              <a:t>‹#›</a:t>
            </a:fld>
            <a:endParaRPr lang="en-AU"/>
          </a:p>
        </p:txBody>
      </p:sp>
    </p:spTree>
    <p:extLst>
      <p:ext uri="{BB962C8B-B14F-4D97-AF65-F5344CB8AC3E}">
        <p14:creationId xmlns:p14="http://schemas.microsoft.com/office/powerpoint/2010/main" val="3355395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250CD-33D3-0C5E-E98C-4C105007A2C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37A34F6-AA09-E9D7-4676-94AB987498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322E4F90-7E86-17B5-ABCA-445CD767AB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07F8436D-0ADA-1C66-89A4-87812F2C71DD}"/>
              </a:ext>
            </a:extLst>
          </p:cNvPr>
          <p:cNvSpPr>
            <a:spLocks noGrp="1"/>
          </p:cNvSpPr>
          <p:nvPr>
            <p:ph type="dt" sz="half" idx="10"/>
          </p:nvPr>
        </p:nvSpPr>
        <p:spPr/>
        <p:txBody>
          <a:bodyPr/>
          <a:lstStyle/>
          <a:p>
            <a:fld id="{7659B223-D729-4CFD-9BC8-0FCE222EA52B}" type="datetimeFigureOut">
              <a:rPr lang="en-AU" smtClean="0"/>
              <a:t>17/07/2024</a:t>
            </a:fld>
            <a:endParaRPr lang="en-AU"/>
          </a:p>
        </p:txBody>
      </p:sp>
      <p:sp>
        <p:nvSpPr>
          <p:cNvPr id="6" name="Footer Placeholder 5">
            <a:extLst>
              <a:ext uri="{FF2B5EF4-FFF2-40B4-BE49-F238E27FC236}">
                <a16:creationId xmlns:a16="http://schemas.microsoft.com/office/drawing/2014/main" id="{95A557BB-D586-B49F-71CB-D3B5340F849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811AC99-9E2C-56A3-AC90-BDD965C5A121}"/>
              </a:ext>
            </a:extLst>
          </p:cNvPr>
          <p:cNvSpPr>
            <a:spLocks noGrp="1"/>
          </p:cNvSpPr>
          <p:nvPr>
            <p:ph type="sldNum" sz="quarter" idx="12"/>
          </p:nvPr>
        </p:nvSpPr>
        <p:spPr/>
        <p:txBody>
          <a:bodyPr/>
          <a:lstStyle/>
          <a:p>
            <a:fld id="{6E03ADF1-06A2-49DD-986A-C40D70DB3E1F}" type="slidenum">
              <a:rPr lang="en-AU" smtClean="0"/>
              <a:t>‹#›</a:t>
            </a:fld>
            <a:endParaRPr lang="en-AU"/>
          </a:p>
        </p:txBody>
      </p:sp>
    </p:spTree>
    <p:extLst>
      <p:ext uri="{BB962C8B-B14F-4D97-AF65-F5344CB8AC3E}">
        <p14:creationId xmlns:p14="http://schemas.microsoft.com/office/powerpoint/2010/main" val="1141776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7DA15-7084-0C31-54F7-4242B7A1531B}"/>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E6D800C-5689-3215-0B52-BD1CEF2EA8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B71BA5-2BC1-78A5-8A78-2AD9BBF56D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82FECC9-B5E3-6C45-1588-0F48471B46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117413-0B2C-0AA0-0969-96BDC3246E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007D7903-7F88-37A1-EF8E-85293D50FA92}"/>
              </a:ext>
            </a:extLst>
          </p:cNvPr>
          <p:cNvSpPr>
            <a:spLocks noGrp="1"/>
          </p:cNvSpPr>
          <p:nvPr>
            <p:ph type="dt" sz="half" idx="10"/>
          </p:nvPr>
        </p:nvSpPr>
        <p:spPr/>
        <p:txBody>
          <a:bodyPr/>
          <a:lstStyle/>
          <a:p>
            <a:fld id="{7659B223-D729-4CFD-9BC8-0FCE222EA52B}" type="datetimeFigureOut">
              <a:rPr lang="en-AU" smtClean="0"/>
              <a:t>17/07/2024</a:t>
            </a:fld>
            <a:endParaRPr lang="en-AU"/>
          </a:p>
        </p:txBody>
      </p:sp>
      <p:sp>
        <p:nvSpPr>
          <p:cNvPr id="8" name="Footer Placeholder 7">
            <a:extLst>
              <a:ext uri="{FF2B5EF4-FFF2-40B4-BE49-F238E27FC236}">
                <a16:creationId xmlns:a16="http://schemas.microsoft.com/office/drawing/2014/main" id="{96F4A735-5377-83CA-7E18-90E3BC5A2AE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E236F50-EB46-8323-807E-B76CA8740584}"/>
              </a:ext>
            </a:extLst>
          </p:cNvPr>
          <p:cNvSpPr>
            <a:spLocks noGrp="1"/>
          </p:cNvSpPr>
          <p:nvPr>
            <p:ph type="sldNum" sz="quarter" idx="12"/>
          </p:nvPr>
        </p:nvSpPr>
        <p:spPr/>
        <p:txBody>
          <a:bodyPr/>
          <a:lstStyle/>
          <a:p>
            <a:fld id="{6E03ADF1-06A2-49DD-986A-C40D70DB3E1F}" type="slidenum">
              <a:rPr lang="en-AU" smtClean="0"/>
              <a:t>‹#›</a:t>
            </a:fld>
            <a:endParaRPr lang="en-AU"/>
          </a:p>
        </p:txBody>
      </p:sp>
    </p:spTree>
    <p:extLst>
      <p:ext uri="{BB962C8B-B14F-4D97-AF65-F5344CB8AC3E}">
        <p14:creationId xmlns:p14="http://schemas.microsoft.com/office/powerpoint/2010/main" val="1901790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307D0-A85D-A015-F047-F0D07F4160CB}"/>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6C547594-A199-6FB3-DF23-CB50541DD14F}"/>
              </a:ext>
            </a:extLst>
          </p:cNvPr>
          <p:cNvSpPr>
            <a:spLocks noGrp="1"/>
          </p:cNvSpPr>
          <p:nvPr>
            <p:ph type="dt" sz="half" idx="10"/>
          </p:nvPr>
        </p:nvSpPr>
        <p:spPr/>
        <p:txBody>
          <a:bodyPr/>
          <a:lstStyle/>
          <a:p>
            <a:fld id="{7659B223-D729-4CFD-9BC8-0FCE222EA52B}" type="datetimeFigureOut">
              <a:rPr lang="en-AU" smtClean="0"/>
              <a:t>17/07/2024</a:t>
            </a:fld>
            <a:endParaRPr lang="en-AU"/>
          </a:p>
        </p:txBody>
      </p:sp>
      <p:sp>
        <p:nvSpPr>
          <p:cNvPr id="4" name="Footer Placeholder 3">
            <a:extLst>
              <a:ext uri="{FF2B5EF4-FFF2-40B4-BE49-F238E27FC236}">
                <a16:creationId xmlns:a16="http://schemas.microsoft.com/office/drawing/2014/main" id="{95C7FE66-7758-CFD8-8A64-0994FF78529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0361FB3-7737-3B6E-C783-C2AA2DCC89B2}"/>
              </a:ext>
            </a:extLst>
          </p:cNvPr>
          <p:cNvSpPr>
            <a:spLocks noGrp="1"/>
          </p:cNvSpPr>
          <p:nvPr>
            <p:ph type="sldNum" sz="quarter" idx="12"/>
          </p:nvPr>
        </p:nvSpPr>
        <p:spPr/>
        <p:txBody>
          <a:bodyPr/>
          <a:lstStyle/>
          <a:p>
            <a:fld id="{6E03ADF1-06A2-49DD-986A-C40D70DB3E1F}" type="slidenum">
              <a:rPr lang="en-AU" smtClean="0"/>
              <a:t>‹#›</a:t>
            </a:fld>
            <a:endParaRPr lang="en-AU"/>
          </a:p>
        </p:txBody>
      </p:sp>
    </p:spTree>
    <p:extLst>
      <p:ext uri="{BB962C8B-B14F-4D97-AF65-F5344CB8AC3E}">
        <p14:creationId xmlns:p14="http://schemas.microsoft.com/office/powerpoint/2010/main" val="755146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FC079A-37B2-0CEF-98B2-F125F54BDA39}"/>
              </a:ext>
            </a:extLst>
          </p:cNvPr>
          <p:cNvSpPr>
            <a:spLocks noGrp="1"/>
          </p:cNvSpPr>
          <p:nvPr>
            <p:ph type="dt" sz="half" idx="10"/>
          </p:nvPr>
        </p:nvSpPr>
        <p:spPr/>
        <p:txBody>
          <a:bodyPr/>
          <a:lstStyle/>
          <a:p>
            <a:fld id="{7659B223-D729-4CFD-9BC8-0FCE222EA52B}" type="datetimeFigureOut">
              <a:rPr lang="en-AU" smtClean="0"/>
              <a:t>17/07/2024</a:t>
            </a:fld>
            <a:endParaRPr lang="en-AU"/>
          </a:p>
        </p:txBody>
      </p:sp>
      <p:sp>
        <p:nvSpPr>
          <p:cNvPr id="3" name="Footer Placeholder 2">
            <a:extLst>
              <a:ext uri="{FF2B5EF4-FFF2-40B4-BE49-F238E27FC236}">
                <a16:creationId xmlns:a16="http://schemas.microsoft.com/office/drawing/2014/main" id="{B4762F7F-218C-D905-9BE2-63570585FE90}"/>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8C65CEFC-CC8C-E3B2-7AAF-CA8A3FA2089E}"/>
              </a:ext>
            </a:extLst>
          </p:cNvPr>
          <p:cNvSpPr>
            <a:spLocks noGrp="1"/>
          </p:cNvSpPr>
          <p:nvPr>
            <p:ph type="sldNum" sz="quarter" idx="12"/>
          </p:nvPr>
        </p:nvSpPr>
        <p:spPr/>
        <p:txBody>
          <a:bodyPr/>
          <a:lstStyle/>
          <a:p>
            <a:fld id="{6E03ADF1-06A2-49DD-986A-C40D70DB3E1F}" type="slidenum">
              <a:rPr lang="en-AU" smtClean="0"/>
              <a:t>‹#›</a:t>
            </a:fld>
            <a:endParaRPr lang="en-AU"/>
          </a:p>
        </p:txBody>
      </p:sp>
    </p:spTree>
    <p:extLst>
      <p:ext uri="{BB962C8B-B14F-4D97-AF65-F5344CB8AC3E}">
        <p14:creationId xmlns:p14="http://schemas.microsoft.com/office/powerpoint/2010/main" val="3731982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C80FD-27E8-FF7E-681C-7479B0B2BE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C8E666BE-0026-FFF6-2A02-B5376F9F91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67D1DB15-B5D1-4799-F7CE-17232F0F5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052ED4-217D-B28F-8E4C-0D948F825FF0}"/>
              </a:ext>
            </a:extLst>
          </p:cNvPr>
          <p:cNvSpPr>
            <a:spLocks noGrp="1"/>
          </p:cNvSpPr>
          <p:nvPr>
            <p:ph type="dt" sz="half" idx="10"/>
          </p:nvPr>
        </p:nvSpPr>
        <p:spPr/>
        <p:txBody>
          <a:bodyPr/>
          <a:lstStyle/>
          <a:p>
            <a:fld id="{7659B223-D729-4CFD-9BC8-0FCE222EA52B}" type="datetimeFigureOut">
              <a:rPr lang="en-AU" smtClean="0"/>
              <a:t>17/07/2024</a:t>
            </a:fld>
            <a:endParaRPr lang="en-AU"/>
          </a:p>
        </p:txBody>
      </p:sp>
      <p:sp>
        <p:nvSpPr>
          <p:cNvPr id="6" name="Footer Placeholder 5">
            <a:extLst>
              <a:ext uri="{FF2B5EF4-FFF2-40B4-BE49-F238E27FC236}">
                <a16:creationId xmlns:a16="http://schemas.microsoft.com/office/drawing/2014/main" id="{6E264606-A433-EDF2-AA9A-8CDD6885910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8B0279A-0562-02C2-8999-33F1157AC6DD}"/>
              </a:ext>
            </a:extLst>
          </p:cNvPr>
          <p:cNvSpPr>
            <a:spLocks noGrp="1"/>
          </p:cNvSpPr>
          <p:nvPr>
            <p:ph type="sldNum" sz="quarter" idx="12"/>
          </p:nvPr>
        </p:nvSpPr>
        <p:spPr/>
        <p:txBody>
          <a:bodyPr/>
          <a:lstStyle/>
          <a:p>
            <a:fld id="{6E03ADF1-06A2-49DD-986A-C40D70DB3E1F}" type="slidenum">
              <a:rPr lang="en-AU" smtClean="0"/>
              <a:t>‹#›</a:t>
            </a:fld>
            <a:endParaRPr lang="en-AU"/>
          </a:p>
        </p:txBody>
      </p:sp>
    </p:spTree>
    <p:extLst>
      <p:ext uri="{BB962C8B-B14F-4D97-AF65-F5344CB8AC3E}">
        <p14:creationId xmlns:p14="http://schemas.microsoft.com/office/powerpoint/2010/main" val="1965630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6DE50-8506-337E-5914-A6F9A46457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0CBB847-E554-7324-0E70-3295C55905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A875C0B8-58D3-24FA-881A-D31F19EA60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F86D9-5539-1275-76A2-EAFECE951F74}"/>
              </a:ext>
            </a:extLst>
          </p:cNvPr>
          <p:cNvSpPr>
            <a:spLocks noGrp="1"/>
          </p:cNvSpPr>
          <p:nvPr>
            <p:ph type="dt" sz="half" idx="10"/>
          </p:nvPr>
        </p:nvSpPr>
        <p:spPr/>
        <p:txBody>
          <a:bodyPr/>
          <a:lstStyle/>
          <a:p>
            <a:fld id="{7659B223-D729-4CFD-9BC8-0FCE222EA52B}" type="datetimeFigureOut">
              <a:rPr lang="en-AU" smtClean="0"/>
              <a:t>17/07/2024</a:t>
            </a:fld>
            <a:endParaRPr lang="en-AU"/>
          </a:p>
        </p:txBody>
      </p:sp>
      <p:sp>
        <p:nvSpPr>
          <p:cNvPr id="6" name="Footer Placeholder 5">
            <a:extLst>
              <a:ext uri="{FF2B5EF4-FFF2-40B4-BE49-F238E27FC236}">
                <a16:creationId xmlns:a16="http://schemas.microsoft.com/office/drawing/2014/main" id="{7C68AB45-551C-D4CC-E161-D2B804B6AC3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C434E33-A1A9-2A1B-6C81-144B1DD06F9C}"/>
              </a:ext>
            </a:extLst>
          </p:cNvPr>
          <p:cNvSpPr>
            <a:spLocks noGrp="1"/>
          </p:cNvSpPr>
          <p:nvPr>
            <p:ph type="sldNum" sz="quarter" idx="12"/>
          </p:nvPr>
        </p:nvSpPr>
        <p:spPr/>
        <p:txBody>
          <a:bodyPr/>
          <a:lstStyle/>
          <a:p>
            <a:fld id="{6E03ADF1-06A2-49DD-986A-C40D70DB3E1F}" type="slidenum">
              <a:rPr lang="en-AU" smtClean="0"/>
              <a:t>‹#›</a:t>
            </a:fld>
            <a:endParaRPr lang="en-AU"/>
          </a:p>
        </p:txBody>
      </p:sp>
    </p:spTree>
    <p:extLst>
      <p:ext uri="{BB962C8B-B14F-4D97-AF65-F5344CB8AC3E}">
        <p14:creationId xmlns:p14="http://schemas.microsoft.com/office/powerpoint/2010/main" val="946860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91B27"/>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561D12-1F64-DEE6-4173-0281925C86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362916C-E46E-794D-7DBB-B4F6CB7376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49E8AF7-1476-AED3-B163-AD709B9C9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59B223-D729-4CFD-9BC8-0FCE222EA52B}" type="datetimeFigureOut">
              <a:rPr lang="en-AU" smtClean="0"/>
              <a:t>17/07/2024</a:t>
            </a:fld>
            <a:endParaRPr lang="en-AU"/>
          </a:p>
        </p:txBody>
      </p:sp>
      <p:sp>
        <p:nvSpPr>
          <p:cNvPr id="5" name="Footer Placeholder 4">
            <a:extLst>
              <a:ext uri="{FF2B5EF4-FFF2-40B4-BE49-F238E27FC236}">
                <a16:creationId xmlns:a16="http://schemas.microsoft.com/office/drawing/2014/main" id="{52EED017-BD22-D31E-92EE-F84CA7F5D1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F235D218-AA21-BF7C-2C40-73E58653D8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E03ADF1-06A2-49DD-986A-C40D70DB3E1F}" type="slidenum">
              <a:rPr lang="en-AU" smtClean="0"/>
              <a:t>‹#›</a:t>
            </a:fld>
            <a:endParaRPr lang="en-AU"/>
          </a:p>
        </p:txBody>
      </p:sp>
    </p:spTree>
    <p:extLst>
      <p:ext uri="{BB962C8B-B14F-4D97-AF65-F5344CB8AC3E}">
        <p14:creationId xmlns:p14="http://schemas.microsoft.com/office/powerpoint/2010/main" val="2847934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github.com/Kyle-Stanford1612" TargetMode="External"/><Relationship Id="rId7" Type="http://schemas.openxmlformats.org/officeDocument/2006/relationships/hyperlink" Target="mailto:k.stanford1612@gmail.com"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www.linkedin.com/in/kyle-stanford-4b3158193"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s://public.tableau.com/app/profile/kyle.stanford/vizzes"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public.tableau.com/shared/HQ35ZJM9S?:display_count=n&amp;:origin=viz_share_link" TargetMode="External"/><Relationship Id="rId7" Type="http://schemas.openxmlformats.org/officeDocument/2006/relationships/image" Target="../media/image47.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hyperlink" Target="https://youtu.be/tb1vPY0a3ug"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www.postgresqltutorial.com/wp-content/uploads/2019/05/dvdrental.zip" TargetMode="External"/><Relationship Id="rId10" Type="http://schemas.openxmlformats.org/officeDocument/2006/relationships/image" Target="../media/image20.png"/><Relationship Id="rId4" Type="http://schemas.openxmlformats.org/officeDocument/2006/relationships/image" Target="../media/image17.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1.svg"/><Relationship Id="rId11" Type="http://schemas.openxmlformats.org/officeDocument/2006/relationships/image" Target="../media/image56.pn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9.svg"/><Relationship Id="rId9" Type="http://schemas.openxmlformats.org/officeDocument/2006/relationships/image" Target="../media/image54.png"/></Relationships>
</file>

<file path=ppt/slides/_rels/slide13.xml.rels><?xml version="1.0" encoding="UTF-8" standalone="yes"?>
<Relationships xmlns="http://schemas.openxmlformats.org/package/2006/relationships"><Relationship Id="rId3" Type="http://schemas.openxmlformats.org/officeDocument/2006/relationships/image" Target="../media/image59.sv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14.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hyperlink" Target="https://github.com/Kyle-Stanford1612/SQL-RockbusterVideoRental-Project" TargetMode="External"/><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3.svg"/><Relationship Id="rId5" Type="http://schemas.openxmlformats.org/officeDocument/2006/relationships/image" Target="../media/image62.png"/><Relationship Id="rId4" Type="http://schemas.openxmlformats.org/officeDocument/2006/relationships/hyperlink" Target="https://public.tableau.com/views/Exercise3_10-RockbusterStealthLLCCharts/RockbusterVisualisations?:language=en-US&amp;:sid=&amp;:display_count=n&amp;:origin=viz_share_link" TargetMode="External"/><Relationship Id="rId9" Type="http://schemas.openxmlformats.org/officeDocument/2006/relationships/image" Target="../media/image65.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6.png"/><Relationship Id="rId4" Type="http://schemas.openxmlformats.org/officeDocument/2006/relationships/image" Target="../media/image13.svg"/></Relationships>
</file>

<file path=ppt/slides/_rels/slide16.xml.rels><?xml version="1.0" encoding="UTF-8" standalone="yes"?>
<Relationships xmlns="http://schemas.openxmlformats.org/package/2006/relationships"><Relationship Id="rId8" Type="http://schemas.openxmlformats.org/officeDocument/2006/relationships/image" Target="../media/image71.sv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9.svg"/><Relationship Id="rId5" Type="http://schemas.openxmlformats.org/officeDocument/2006/relationships/image" Target="../media/image68.png"/><Relationship Id="rId10" Type="http://schemas.openxmlformats.org/officeDocument/2006/relationships/image" Target="../media/image73.svg"/><Relationship Id="rId4" Type="http://schemas.openxmlformats.org/officeDocument/2006/relationships/image" Target="../media/image67.svg"/><Relationship Id="rId9" Type="http://schemas.openxmlformats.org/officeDocument/2006/relationships/image" Target="../media/image72.png"/></Relationships>
</file>

<file path=ppt/slides/_rels/slide17.xml.rels><?xml version="1.0" encoding="UTF-8" standalone="yes"?>
<Relationships xmlns="http://schemas.openxmlformats.org/package/2006/relationships"><Relationship Id="rId3" Type="http://schemas.openxmlformats.org/officeDocument/2006/relationships/image" Target="../media/image75.svg"/><Relationship Id="rId2" Type="http://schemas.openxmlformats.org/officeDocument/2006/relationships/image" Target="../media/image74.png"/><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18.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hyperlink" Target="https://github.com/Kyle-Stanford1612/Python-InstacartAnalysis-Project" TargetMode="External"/><Relationship Id="rId7" Type="http://schemas.openxmlformats.org/officeDocument/2006/relationships/image" Target="../media/image8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79.svg"/><Relationship Id="rId4" Type="http://schemas.openxmlformats.org/officeDocument/2006/relationships/image" Target="../media/image78.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18" Type="http://schemas.openxmlformats.org/officeDocument/2006/relationships/image" Target="../media/image20.png"/><Relationship Id="rId3" Type="http://schemas.openxmlformats.org/officeDocument/2006/relationships/image" Target="../media/image6.png"/><Relationship Id="rId21" Type="http://schemas.openxmlformats.org/officeDocument/2006/relationships/image" Target="../media/image23.png"/><Relationship Id="rId7" Type="http://schemas.openxmlformats.org/officeDocument/2006/relationships/image" Target="../media/image10.png"/><Relationship Id="rId12" Type="http://schemas.openxmlformats.org/officeDocument/2006/relationships/image" Target="../media/image15.svg"/><Relationship Id="rId17" Type="http://schemas.openxmlformats.org/officeDocument/2006/relationships/image" Target="../media/image19.png"/><Relationship Id="rId2" Type="http://schemas.openxmlformats.org/officeDocument/2006/relationships/notesSlide" Target="../notesSlides/notesSlide1.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7.png"/><Relationship Id="rId10" Type="http://schemas.openxmlformats.org/officeDocument/2006/relationships/image" Target="../media/image13.svg"/><Relationship Id="rId19" Type="http://schemas.openxmlformats.org/officeDocument/2006/relationships/image" Target="../media/image21.pn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5.png"/><Relationship Id="rId22" Type="http://schemas.openxmlformats.org/officeDocument/2006/relationships/image" Target="../media/image24.svg"/></Relationships>
</file>

<file path=ppt/slides/_rels/slide20.xml.rels><?xml version="1.0" encoding="UTF-8" standalone="yes"?>
<Relationships xmlns="http://schemas.openxmlformats.org/package/2006/relationships"><Relationship Id="rId8" Type="http://schemas.openxmlformats.org/officeDocument/2006/relationships/image" Target="../media/image87.svg"/><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5.svg"/><Relationship Id="rId5" Type="http://schemas.openxmlformats.org/officeDocument/2006/relationships/image" Target="../media/image84.png"/><Relationship Id="rId10" Type="http://schemas.openxmlformats.org/officeDocument/2006/relationships/image" Target="../media/image89.svg"/><Relationship Id="rId4" Type="http://schemas.openxmlformats.org/officeDocument/2006/relationships/image" Target="../media/image83.svg"/><Relationship Id="rId9" Type="http://schemas.openxmlformats.org/officeDocument/2006/relationships/image" Target="../media/image88.png"/></Relationships>
</file>

<file path=ppt/slides/_rels/slide21.xml.rels><?xml version="1.0" encoding="UTF-8" standalone="yes"?>
<Relationships xmlns="http://schemas.openxmlformats.org/package/2006/relationships"><Relationship Id="rId3" Type="http://schemas.openxmlformats.org/officeDocument/2006/relationships/image" Target="../media/image91.svg"/><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2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5.png"/><Relationship Id="rId4" Type="http://schemas.openxmlformats.org/officeDocument/2006/relationships/image" Target="../media/image94.svg"/></Relationships>
</file>

<file path=ppt/slides/_rels/slide2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geojson-maps.kyd.au/" TargetMode="External"/><Relationship Id="rId7" Type="http://schemas.openxmlformats.org/officeDocument/2006/relationships/image" Target="../media/image16.png"/><Relationship Id="rId2" Type="http://schemas.openxmlformats.org/officeDocument/2006/relationships/hyperlink" Target="https://www.kaggle.com/datasets/masterdatasan/lung-cancer-mortality-datasets-v2/data" TargetMode="External"/><Relationship Id="rId1" Type="http://schemas.openxmlformats.org/officeDocument/2006/relationships/slideLayout" Target="../slideLayouts/slideLayout2.xml"/><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5.png"/><Relationship Id="rId4" Type="http://schemas.openxmlformats.org/officeDocument/2006/relationships/hyperlink" Target="https://databank.worldbank.org/reports.aspx?source=2&amp;series=NY.GDP.MKTP.CD&amp;country" TargetMode="External"/><Relationship Id="rId9"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97.sv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03.svg"/><Relationship Id="rId3" Type="http://schemas.openxmlformats.org/officeDocument/2006/relationships/image" Target="../media/image98.png"/><Relationship Id="rId7" Type="http://schemas.openxmlformats.org/officeDocument/2006/relationships/image" Target="../media/image10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01.svg"/><Relationship Id="rId5" Type="http://schemas.openxmlformats.org/officeDocument/2006/relationships/image" Target="../media/image100.png"/><Relationship Id="rId10" Type="http://schemas.openxmlformats.org/officeDocument/2006/relationships/image" Target="../media/image105.svg"/><Relationship Id="rId4" Type="http://schemas.openxmlformats.org/officeDocument/2006/relationships/image" Target="../media/image99.svg"/><Relationship Id="rId9" Type="http://schemas.openxmlformats.org/officeDocument/2006/relationships/image" Target="../media/image104.png"/></Relationships>
</file>

<file path=ppt/slides/_rels/slide26.xml.rels><?xml version="1.0" encoding="UTF-8" standalone="yes"?>
<Relationships xmlns="http://schemas.openxmlformats.org/package/2006/relationships"><Relationship Id="rId8" Type="http://schemas.openxmlformats.org/officeDocument/2006/relationships/image" Target="../media/image109.svg"/><Relationship Id="rId3" Type="http://schemas.openxmlformats.org/officeDocument/2006/relationships/image" Target="../media/image98.png"/><Relationship Id="rId7" Type="http://schemas.openxmlformats.org/officeDocument/2006/relationships/image" Target="../media/image10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07.svg"/><Relationship Id="rId5" Type="http://schemas.openxmlformats.org/officeDocument/2006/relationships/image" Target="../media/image106.png"/><Relationship Id="rId10" Type="http://schemas.openxmlformats.org/officeDocument/2006/relationships/image" Target="../media/image111.svg"/><Relationship Id="rId4" Type="http://schemas.openxmlformats.org/officeDocument/2006/relationships/image" Target="../media/image99.svg"/><Relationship Id="rId9" Type="http://schemas.openxmlformats.org/officeDocument/2006/relationships/image" Target="../media/image110.png"/></Relationships>
</file>

<file path=ppt/slides/_rels/slide27.xml.rels><?xml version="1.0" encoding="UTF-8" standalone="yes"?>
<Relationships xmlns="http://schemas.openxmlformats.org/package/2006/relationships"><Relationship Id="rId3" Type="http://schemas.openxmlformats.org/officeDocument/2006/relationships/image" Target="../media/image113.svg"/><Relationship Id="rId2" Type="http://schemas.openxmlformats.org/officeDocument/2006/relationships/image" Target="../media/image112.png"/><Relationship Id="rId1" Type="http://schemas.openxmlformats.org/officeDocument/2006/relationships/slideLayout" Target="../slideLayouts/slideLayout2.xml"/><Relationship Id="rId4" Type="http://schemas.openxmlformats.org/officeDocument/2006/relationships/image" Target="../media/image114.png"/></Relationships>
</file>

<file path=ppt/slides/_rels/slide28.xml.rels><?xml version="1.0" encoding="UTF-8" standalone="yes"?>
<Relationships xmlns="http://schemas.openxmlformats.org/package/2006/relationships"><Relationship Id="rId3" Type="http://schemas.openxmlformats.org/officeDocument/2006/relationships/image" Target="../media/image113.svg"/><Relationship Id="rId2" Type="http://schemas.openxmlformats.org/officeDocument/2006/relationships/image" Target="../media/image112.png"/><Relationship Id="rId1" Type="http://schemas.openxmlformats.org/officeDocument/2006/relationships/slideLayout" Target="../slideLayouts/slideLayout2.xml"/><Relationship Id="rId5" Type="http://schemas.openxmlformats.org/officeDocument/2006/relationships/image" Target="../media/image116.png"/><Relationship Id="rId4" Type="http://schemas.openxmlformats.org/officeDocument/2006/relationships/image" Target="../media/image115.png"/></Relationships>
</file>

<file path=ppt/slides/_rels/slide29.xml.rels><?xml version="1.0" encoding="UTF-8" standalone="yes"?>
<Relationships xmlns="http://schemas.openxmlformats.org/package/2006/relationships"><Relationship Id="rId8" Type="http://schemas.openxmlformats.org/officeDocument/2006/relationships/hyperlink" Target="https://public.tableau.com/views/AnalysisofLungCancerAcrosstheEuropeanUnion/StoryBoard?:language=en-US&amp;:sid=&amp;:redirect=auth&amp;:display_count=n&amp;:origin=viz_share_link" TargetMode="External"/><Relationship Id="rId3" Type="http://schemas.openxmlformats.org/officeDocument/2006/relationships/image" Target="../media/image117.png"/><Relationship Id="rId7" Type="http://schemas.openxmlformats.org/officeDocument/2006/relationships/image" Target="../media/image11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hyperlink" Target="https://github.com/Kyle-Stanford1612/Python-Tableau-EULungCancer-Project/tree/main" TargetMode="External"/><Relationship Id="rId4" Type="http://schemas.openxmlformats.org/officeDocument/2006/relationships/image" Target="../media/image118.svg"/></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hyperlink" Target="https://www.vgchartz.com/" TargetMode="Externa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s://images.careerfoundry.com/public/courses/intro-to-data/E1/vgsales.xlsx" TargetMode="External"/><Relationship Id="rId5" Type="http://schemas.openxmlformats.org/officeDocument/2006/relationships/image" Target="../media/image17.png"/><Relationship Id="rId4" Type="http://schemas.openxmlformats.org/officeDocument/2006/relationships/image" Target="../media/image16.png"/></Relationships>
</file>

<file path=ppt/slides/_rels/slide3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github.com/Kyle-Stanford1612" TargetMode="External"/><Relationship Id="rId7" Type="http://schemas.openxmlformats.org/officeDocument/2006/relationships/hyperlink" Target="mailto:k.stanford1612@gmail.com"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www.linkedin.com/in/kyle-stanford-4b3158193"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s://public.tableau.com/app/profile/kyle.stanford/vizz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6.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svg"/><Relationship Id="rId7" Type="http://schemas.openxmlformats.org/officeDocument/2006/relationships/hyperlink" Target="https://coach-courses-us.s3.amazonaws.com/public/courses/data-immersion/A1-A2_Influenza_Project/Census_Population_transformed_202101.csv" TargetMode="Externa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s://coach-courses-us.s3.amazonaws.com/public/courses/da_program/CDC_Influenza_Deaths_edited.xlsx" TargetMode="Externa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slides/_rels/slide9.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Abstract Data Science Wallpaper">
            <a:extLst>
              <a:ext uri="{FF2B5EF4-FFF2-40B4-BE49-F238E27FC236}">
                <a16:creationId xmlns:a16="http://schemas.microsoft.com/office/drawing/2014/main" id="{F91F3479-D51F-7A44-32BB-487071FD21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074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D6D18B2-F3AB-204C-21E2-7C111FF3DCE7}"/>
              </a:ext>
            </a:extLst>
          </p:cNvPr>
          <p:cNvSpPr/>
          <p:nvPr/>
        </p:nvSpPr>
        <p:spPr>
          <a:xfrm>
            <a:off x="0" y="7256"/>
            <a:ext cx="12192000" cy="6850743"/>
          </a:xfrm>
          <a:prstGeom prst="rect">
            <a:avLst/>
          </a:prstGeom>
          <a:solidFill>
            <a:srgbClr val="191B27">
              <a:alpha val="80000"/>
            </a:srgbClr>
          </a:solidFill>
          <a:ln>
            <a:solidFill>
              <a:srgbClr val="191B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Title 1">
            <a:extLst>
              <a:ext uri="{FF2B5EF4-FFF2-40B4-BE49-F238E27FC236}">
                <a16:creationId xmlns:a16="http://schemas.microsoft.com/office/drawing/2014/main" id="{3F8AC8EA-4FE4-A586-F92E-C73C0CADEA60}"/>
              </a:ext>
            </a:extLst>
          </p:cNvPr>
          <p:cNvSpPr>
            <a:spLocks noGrp="1"/>
          </p:cNvSpPr>
          <p:nvPr>
            <p:ph type="ctrTitle"/>
          </p:nvPr>
        </p:nvSpPr>
        <p:spPr>
          <a:xfrm>
            <a:off x="1524000" y="1122363"/>
            <a:ext cx="9144000" cy="2387600"/>
          </a:xfrm>
        </p:spPr>
        <p:txBody>
          <a:bodyPr>
            <a:normAutofit/>
          </a:bodyPr>
          <a:lstStyle/>
          <a:p>
            <a:r>
              <a:rPr lang="en-AU" sz="7200" u="sng" dirty="0">
                <a:solidFill>
                  <a:schemeClr val="bg1"/>
                </a:solidFill>
              </a:rPr>
              <a:t>Kyle Stanford</a:t>
            </a:r>
          </a:p>
        </p:txBody>
      </p:sp>
      <p:sp>
        <p:nvSpPr>
          <p:cNvPr id="15" name="Subtitle 2">
            <a:extLst>
              <a:ext uri="{FF2B5EF4-FFF2-40B4-BE49-F238E27FC236}">
                <a16:creationId xmlns:a16="http://schemas.microsoft.com/office/drawing/2014/main" id="{CEABAE59-5799-BDFF-FB44-4DF321078374}"/>
              </a:ext>
            </a:extLst>
          </p:cNvPr>
          <p:cNvSpPr>
            <a:spLocks noGrp="1"/>
          </p:cNvSpPr>
          <p:nvPr>
            <p:ph type="subTitle" idx="1"/>
          </p:nvPr>
        </p:nvSpPr>
        <p:spPr>
          <a:xfrm>
            <a:off x="1524000" y="3602038"/>
            <a:ext cx="9144000" cy="1655762"/>
          </a:xfrm>
        </p:spPr>
        <p:txBody>
          <a:bodyPr>
            <a:normAutofit/>
          </a:bodyPr>
          <a:lstStyle/>
          <a:p>
            <a:r>
              <a:rPr lang="en-AU" sz="2800" dirty="0">
                <a:solidFill>
                  <a:schemeClr val="bg1">
                    <a:lumMod val="85000"/>
                  </a:schemeClr>
                </a:solidFill>
              </a:rPr>
              <a:t>Data Analyst</a:t>
            </a:r>
          </a:p>
        </p:txBody>
      </p:sp>
      <p:sp>
        <p:nvSpPr>
          <p:cNvPr id="19" name="Rectangle 18">
            <a:extLst>
              <a:ext uri="{FF2B5EF4-FFF2-40B4-BE49-F238E27FC236}">
                <a16:creationId xmlns:a16="http://schemas.microsoft.com/office/drawing/2014/main" id="{946D86B9-7697-D9F8-30B4-6956A54C1CBE}"/>
              </a:ext>
            </a:extLst>
          </p:cNvPr>
          <p:cNvSpPr/>
          <p:nvPr/>
        </p:nvSpPr>
        <p:spPr>
          <a:xfrm>
            <a:off x="-78658" y="4817547"/>
            <a:ext cx="12349316" cy="1655763"/>
          </a:xfrm>
          <a:prstGeom prst="rect">
            <a:avLst/>
          </a:prstGeom>
          <a:solidFill>
            <a:srgbClr val="191B27"/>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078" name="Picture 6" descr="GitHub Logos and Usage · GitHub">
            <a:hlinkClick r:id="rId3"/>
            <a:extLst>
              <a:ext uri="{FF2B5EF4-FFF2-40B4-BE49-F238E27FC236}">
                <a16:creationId xmlns:a16="http://schemas.microsoft.com/office/drawing/2014/main" id="{7AB5376D-9110-F0E1-4121-3BA9BA3DA2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5283" y="5118951"/>
            <a:ext cx="1061885" cy="106188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hlinkClick r:id="rId5"/>
            <a:extLst>
              <a:ext uri="{FF2B5EF4-FFF2-40B4-BE49-F238E27FC236}">
                <a16:creationId xmlns:a16="http://schemas.microsoft.com/office/drawing/2014/main" id="{FCAE99C3-A16D-3913-F3A6-05546986C6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3345" y="5118951"/>
            <a:ext cx="1061884" cy="106188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hlinkClick r:id="rId7"/>
            <a:extLst>
              <a:ext uri="{FF2B5EF4-FFF2-40B4-BE49-F238E27FC236}">
                <a16:creationId xmlns:a16="http://schemas.microsoft.com/office/drawing/2014/main" id="{A7B39569-3608-0008-E4D0-F73DA46F46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31284" y="5118951"/>
            <a:ext cx="1061884" cy="1061884"/>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213 Tableau Icons, Logos, Symbols - Free in SVG, PNG, GIF | IconScout">
            <a:hlinkClick r:id="rId9"/>
            <a:extLst>
              <a:ext uri="{FF2B5EF4-FFF2-40B4-BE49-F238E27FC236}">
                <a16:creationId xmlns:a16="http://schemas.microsoft.com/office/drawing/2014/main" id="{742F4999-E0CE-46D5-9710-AF2780854C4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17345" y="5118951"/>
            <a:ext cx="1061884" cy="1061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146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C04A4E51-FDA2-6865-77C4-D3F4CA2785B9}"/>
              </a:ext>
            </a:extLst>
          </p:cNvPr>
          <p:cNvSpPr/>
          <p:nvPr/>
        </p:nvSpPr>
        <p:spPr>
          <a:xfrm>
            <a:off x="325953" y="1399763"/>
            <a:ext cx="5071917" cy="4891273"/>
          </a:xfrm>
          <a:prstGeom prst="roundRect">
            <a:avLst>
              <a:gd name="adj" fmla="val 2180"/>
            </a:avLst>
          </a:prstGeom>
          <a:solidFill>
            <a:srgbClr val="2428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5" name="TextBox 24">
            <a:extLst>
              <a:ext uri="{FF2B5EF4-FFF2-40B4-BE49-F238E27FC236}">
                <a16:creationId xmlns:a16="http://schemas.microsoft.com/office/drawing/2014/main" id="{F9C1E828-3C23-90A5-E96F-B9738054C623}"/>
              </a:ext>
            </a:extLst>
          </p:cNvPr>
          <p:cNvSpPr txBox="1"/>
          <p:nvPr/>
        </p:nvSpPr>
        <p:spPr>
          <a:xfrm>
            <a:off x="325952" y="5644705"/>
            <a:ext cx="5071917" cy="646331"/>
          </a:xfrm>
          <a:prstGeom prst="rect">
            <a:avLst/>
          </a:prstGeom>
          <a:noFill/>
        </p:spPr>
        <p:txBody>
          <a:bodyPr wrap="square" rtlCol="0">
            <a:spAutoFit/>
          </a:bodyPr>
          <a:lstStyle/>
          <a:p>
            <a:r>
              <a:rPr lang="en-AU" sz="1200" dirty="0">
                <a:solidFill>
                  <a:schemeClr val="bg1">
                    <a:lumMod val="75000"/>
                  </a:schemeClr>
                </a:solidFill>
              </a:rPr>
              <a:t>Choropleth map showing states by staffing priority, accompanied with a scrollable list and priority rankings for clarity. A highlight field has also been added for ease of use.</a:t>
            </a:r>
          </a:p>
        </p:txBody>
      </p:sp>
      <p:sp>
        <p:nvSpPr>
          <p:cNvPr id="15" name="Title 1">
            <a:extLst>
              <a:ext uri="{FF2B5EF4-FFF2-40B4-BE49-F238E27FC236}">
                <a16:creationId xmlns:a16="http://schemas.microsoft.com/office/drawing/2014/main" id="{48E98792-0EA9-904D-9AEF-5DAA42281A94}"/>
              </a:ext>
            </a:extLst>
          </p:cNvPr>
          <p:cNvSpPr txBox="1">
            <a:spLocks/>
          </p:cNvSpPr>
          <p:nvPr/>
        </p:nvSpPr>
        <p:spPr>
          <a:xfrm>
            <a:off x="1534861" y="455558"/>
            <a:ext cx="3656571" cy="7664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2400" b="1" dirty="0">
                <a:solidFill>
                  <a:schemeClr val="bg1"/>
                </a:solidFill>
              </a:rPr>
              <a:t>Results and Deliverables</a:t>
            </a:r>
          </a:p>
        </p:txBody>
      </p:sp>
      <p:cxnSp>
        <p:nvCxnSpPr>
          <p:cNvPr id="28" name="Straight Connector 27">
            <a:extLst>
              <a:ext uri="{FF2B5EF4-FFF2-40B4-BE49-F238E27FC236}">
                <a16:creationId xmlns:a16="http://schemas.microsoft.com/office/drawing/2014/main" id="{579EC363-2725-198A-6688-8DCCD5522DCE}"/>
              </a:ext>
            </a:extLst>
          </p:cNvPr>
          <p:cNvCxnSpPr>
            <a:cxnSpLocks/>
          </p:cNvCxnSpPr>
          <p:nvPr/>
        </p:nvCxnSpPr>
        <p:spPr>
          <a:xfrm>
            <a:off x="5919019" y="1325511"/>
            <a:ext cx="0" cy="5069022"/>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F0845D07-F9AD-18D8-EB74-D3B58685B23C}"/>
              </a:ext>
            </a:extLst>
          </p:cNvPr>
          <p:cNvSpPr txBox="1"/>
          <p:nvPr/>
        </p:nvSpPr>
        <p:spPr>
          <a:xfrm>
            <a:off x="6272982" y="1222014"/>
            <a:ext cx="5593066" cy="4847481"/>
          </a:xfrm>
          <a:prstGeom prst="rect">
            <a:avLst/>
          </a:prstGeom>
          <a:noFill/>
        </p:spPr>
        <p:txBody>
          <a:bodyPr wrap="square" rtlCol="0">
            <a:spAutoFit/>
          </a:bodyPr>
          <a:lstStyle/>
          <a:p>
            <a:pPr>
              <a:spcAft>
                <a:spcPts val="600"/>
              </a:spcAft>
            </a:pPr>
            <a:r>
              <a:rPr lang="en-AU" sz="2000" dirty="0">
                <a:solidFill>
                  <a:srgbClr val="00B050"/>
                </a:solidFill>
              </a:rPr>
              <a:t>Results</a:t>
            </a:r>
          </a:p>
          <a:p>
            <a:pPr marL="285750" indent="-285750">
              <a:lnSpc>
                <a:spcPct val="150000"/>
              </a:lnSpc>
              <a:spcAft>
                <a:spcPts val="600"/>
              </a:spcAft>
              <a:buFont typeface="Arial" panose="020B0604020202020204" pitchFamily="34" charset="0"/>
              <a:buChar char="•"/>
            </a:pPr>
            <a:r>
              <a:rPr lang="en-AU" sz="1400" dirty="0">
                <a:solidFill>
                  <a:schemeClr val="bg1">
                    <a:lumMod val="75000"/>
                  </a:schemeClr>
                </a:solidFill>
              </a:rPr>
              <a:t>Categorised states by urgency of staffing needs.</a:t>
            </a:r>
          </a:p>
          <a:p>
            <a:pPr marL="285750" indent="-285750">
              <a:spcAft>
                <a:spcPts val="600"/>
              </a:spcAft>
              <a:buFont typeface="Arial" panose="020B0604020202020204" pitchFamily="34" charset="0"/>
              <a:buChar char="•"/>
            </a:pPr>
            <a:r>
              <a:rPr lang="en-AU" sz="1400" dirty="0">
                <a:solidFill>
                  <a:schemeClr val="bg1">
                    <a:lumMod val="75000"/>
                  </a:schemeClr>
                </a:solidFill>
              </a:rPr>
              <a:t>Identified peak staffing needs will occur from December to March (influenza season).</a:t>
            </a:r>
          </a:p>
          <a:p>
            <a:pPr marL="285750" indent="-285750">
              <a:spcAft>
                <a:spcPts val="600"/>
              </a:spcAft>
              <a:buFont typeface="Arial" panose="020B0604020202020204" pitchFamily="34" charset="0"/>
              <a:buChar char="•"/>
            </a:pPr>
            <a:r>
              <a:rPr lang="en-AU" sz="1400" dirty="0">
                <a:solidFill>
                  <a:schemeClr val="bg1">
                    <a:lumMod val="75000"/>
                  </a:schemeClr>
                </a:solidFill>
              </a:rPr>
              <a:t>Recommendation for further analysis regarding hospital and clinic staff-patient ratios.</a:t>
            </a:r>
          </a:p>
          <a:p>
            <a:pPr>
              <a:spcAft>
                <a:spcPts val="600"/>
              </a:spcAft>
            </a:pPr>
            <a:endParaRPr lang="en-AU" dirty="0">
              <a:solidFill>
                <a:schemeClr val="bg1">
                  <a:lumMod val="95000"/>
                </a:schemeClr>
              </a:solidFill>
            </a:endParaRPr>
          </a:p>
          <a:p>
            <a:pPr>
              <a:spcAft>
                <a:spcPts val="600"/>
              </a:spcAft>
            </a:pPr>
            <a:r>
              <a:rPr lang="en-AU" sz="2000" dirty="0">
                <a:solidFill>
                  <a:srgbClr val="00B050"/>
                </a:solidFill>
              </a:rPr>
              <a:t>Deliverables</a:t>
            </a:r>
          </a:p>
          <a:p>
            <a:pPr marL="342900" indent="-342900">
              <a:spcAft>
                <a:spcPts val="1200"/>
              </a:spcAft>
              <a:buAutoNum type="arabicPeriod"/>
            </a:pPr>
            <a:r>
              <a:rPr lang="en-AU" sz="1400" b="1" dirty="0">
                <a:solidFill>
                  <a:schemeClr val="accent3">
                    <a:lumMod val="20000"/>
                    <a:lumOff val="80000"/>
                  </a:schemeClr>
                </a:solidFill>
              </a:rPr>
              <a:t>Interim Report: </a:t>
            </a:r>
            <a:r>
              <a:rPr lang="en-AU" sz="1400" dirty="0">
                <a:solidFill>
                  <a:schemeClr val="bg1">
                    <a:lumMod val="75000"/>
                  </a:schemeClr>
                </a:solidFill>
              </a:rPr>
              <a:t>project progress and findings, including data limitations, descriptive and statistical analysis, and next steps.</a:t>
            </a:r>
          </a:p>
          <a:p>
            <a:pPr marL="342900" indent="-342900">
              <a:spcAft>
                <a:spcPts val="600"/>
              </a:spcAft>
              <a:buAutoNum type="arabicPeriod"/>
            </a:pPr>
            <a:r>
              <a:rPr lang="en-AU" sz="1400" b="1" dirty="0">
                <a:solidFill>
                  <a:schemeClr val="accent3">
                    <a:lumMod val="20000"/>
                    <a:lumOff val="80000"/>
                  </a:schemeClr>
                </a:solidFill>
              </a:rPr>
              <a:t>Tableau Storyboard: </a:t>
            </a:r>
            <a:r>
              <a:rPr lang="en-AU" sz="1400" dirty="0">
                <a:solidFill>
                  <a:schemeClr val="bg1">
                    <a:lumMod val="75000"/>
                  </a:schemeClr>
                </a:solidFill>
              </a:rPr>
              <a:t>interactive storyboard containing visualisations and recommendations.</a:t>
            </a:r>
          </a:p>
          <a:p>
            <a:pPr marL="800100" lvl="1" indent="-342900">
              <a:spcAft>
                <a:spcPts val="1200"/>
              </a:spcAft>
              <a:buAutoNum type="arabicPeriod"/>
            </a:pPr>
            <a:r>
              <a:rPr lang="en-AU" sz="1400" dirty="0">
                <a:solidFill>
                  <a:schemeClr val="accent3">
                    <a:lumMod val="40000"/>
                    <a:lumOff val="60000"/>
                  </a:schemeClr>
                </a:solidFill>
                <a:hlinkClick r:id="rId3">
                  <a:extLst>
                    <a:ext uri="{A12FA001-AC4F-418D-AE19-62706E023703}">
                      <ahyp:hlinkClr xmlns:ahyp="http://schemas.microsoft.com/office/drawing/2018/hyperlinkcolor" val="tx"/>
                    </a:ext>
                  </a:extLst>
                </a:hlinkClick>
              </a:rPr>
              <a:t>Link to Tableau storyboard</a:t>
            </a:r>
            <a:endParaRPr lang="en-AU" sz="1400" dirty="0">
              <a:solidFill>
                <a:schemeClr val="accent3">
                  <a:lumMod val="40000"/>
                  <a:lumOff val="60000"/>
                </a:schemeClr>
              </a:solidFill>
            </a:endParaRPr>
          </a:p>
          <a:p>
            <a:pPr marL="342900" indent="-342900">
              <a:spcAft>
                <a:spcPts val="600"/>
              </a:spcAft>
              <a:buAutoNum type="arabicPeriod"/>
            </a:pPr>
            <a:r>
              <a:rPr lang="en-AU" sz="1400" b="1" dirty="0">
                <a:solidFill>
                  <a:schemeClr val="accent3">
                    <a:lumMod val="20000"/>
                    <a:lumOff val="80000"/>
                  </a:schemeClr>
                </a:solidFill>
              </a:rPr>
              <a:t>Video Presentation: </a:t>
            </a:r>
            <a:r>
              <a:rPr lang="en-AU" sz="1400" dirty="0">
                <a:solidFill>
                  <a:schemeClr val="bg1">
                    <a:lumMod val="75000"/>
                  </a:schemeClr>
                </a:solidFill>
              </a:rPr>
              <a:t>Screencast walkthrough of storyboard with explanations of project analysis and insights.</a:t>
            </a:r>
          </a:p>
          <a:p>
            <a:pPr marL="800100" lvl="1" indent="-342900">
              <a:spcAft>
                <a:spcPts val="1200"/>
              </a:spcAft>
              <a:buAutoNum type="arabicPeriod"/>
            </a:pPr>
            <a:r>
              <a:rPr lang="en-AU" sz="1400" dirty="0">
                <a:solidFill>
                  <a:schemeClr val="accent3">
                    <a:lumMod val="40000"/>
                    <a:lumOff val="60000"/>
                  </a:schemeClr>
                </a:solidFill>
                <a:hlinkClick r:id="rId4">
                  <a:extLst>
                    <a:ext uri="{A12FA001-AC4F-418D-AE19-62706E023703}">
                      <ahyp:hlinkClr xmlns:ahyp="http://schemas.microsoft.com/office/drawing/2018/hyperlinkcolor" val="tx"/>
                    </a:ext>
                  </a:extLst>
                </a:hlinkClick>
              </a:rPr>
              <a:t>Link to video presentation</a:t>
            </a:r>
            <a:endParaRPr lang="en-AU" sz="1400" dirty="0">
              <a:solidFill>
                <a:schemeClr val="accent3">
                  <a:lumMod val="40000"/>
                  <a:lumOff val="60000"/>
                </a:schemeClr>
              </a:solidFill>
            </a:endParaRPr>
          </a:p>
        </p:txBody>
      </p:sp>
      <p:pic>
        <p:nvPicPr>
          <p:cNvPr id="3" name="Picture 2">
            <a:extLst>
              <a:ext uri="{FF2B5EF4-FFF2-40B4-BE49-F238E27FC236}">
                <a16:creationId xmlns:a16="http://schemas.microsoft.com/office/drawing/2014/main" id="{C4EFF50F-B28D-CAED-B57E-7978835F426F}"/>
              </a:ext>
            </a:extLst>
          </p:cNvPr>
          <p:cNvPicPr>
            <a:picLocks noChangeAspect="1"/>
          </p:cNvPicPr>
          <p:nvPr/>
        </p:nvPicPr>
        <p:blipFill>
          <a:blip r:embed="rId5"/>
          <a:stretch>
            <a:fillRect/>
          </a:stretch>
        </p:blipFill>
        <p:spPr>
          <a:xfrm>
            <a:off x="480521" y="1445998"/>
            <a:ext cx="4762778" cy="4152472"/>
          </a:xfrm>
          <a:prstGeom prst="rect">
            <a:avLst/>
          </a:prstGeom>
        </p:spPr>
      </p:pic>
      <p:pic>
        <p:nvPicPr>
          <p:cNvPr id="4" name="Graphic 3" descr="Presentation with pie chart with solid fill">
            <a:extLst>
              <a:ext uri="{FF2B5EF4-FFF2-40B4-BE49-F238E27FC236}">
                <a16:creationId xmlns:a16="http://schemas.microsoft.com/office/drawing/2014/main" id="{FFEAB5AC-CEAD-7000-7F76-CA2AB68D6B6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8405" y="455558"/>
            <a:ext cx="766456" cy="766456"/>
          </a:xfrm>
          <a:prstGeom prst="rect">
            <a:avLst/>
          </a:prstGeom>
        </p:spPr>
      </p:pic>
      <p:sp>
        <p:nvSpPr>
          <p:cNvPr id="2" name="Rectangle 1">
            <a:extLst>
              <a:ext uri="{FF2B5EF4-FFF2-40B4-BE49-F238E27FC236}">
                <a16:creationId xmlns:a16="http://schemas.microsoft.com/office/drawing/2014/main" id="{D8B51AEF-92C5-C06A-5776-4DE61FD6392A}"/>
              </a:ext>
            </a:extLst>
          </p:cNvPr>
          <p:cNvSpPr/>
          <p:nvPr/>
        </p:nvSpPr>
        <p:spPr>
          <a:xfrm>
            <a:off x="6715432" y="4906297"/>
            <a:ext cx="363794" cy="275303"/>
          </a:xfrm>
          <a:prstGeom prst="rect">
            <a:avLst/>
          </a:prstGeom>
          <a:solidFill>
            <a:srgbClr val="191B27"/>
          </a:solidFill>
          <a:ln>
            <a:solidFill>
              <a:srgbClr val="191B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19D90AD4-BA1D-417B-6CA3-6E1F118B85E8}"/>
              </a:ext>
            </a:extLst>
          </p:cNvPr>
          <p:cNvSpPr/>
          <p:nvPr/>
        </p:nvSpPr>
        <p:spPr>
          <a:xfrm>
            <a:off x="6700686" y="5771226"/>
            <a:ext cx="363794" cy="275303"/>
          </a:xfrm>
          <a:prstGeom prst="rect">
            <a:avLst/>
          </a:prstGeom>
          <a:solidFill>
            <a:srgbClr val="191B27"/>
          </a:solidFill>
          <a:ln>
            <a:solidFill>
              <a:srgbClr val="191B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474031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E6E89FF-5495-E303-D7BD-D04E47CBCCED}"/>
              </a:ext>
            </a:extLst>
          </p:cNvPr>
          <p:cNvSpPr txBox="1"/>
          <p:nvPr/>
        </p:nvSpPr>
        <p:spPr>
          <a:xfrm>
            <a:off x="1426905" y="841365"/>
            <a:ext cx="4579374" cy="707886"/>
          </a:xfrm>
          <a:prstGeom prst="rect">
            <a:avLst/>
          </a:prstGeom>
          <a:noFill/>
        </p:spPr>
        <p:txBody>
          <a:bodyPr wrap="square" rtlCol="0">
            <a:spAutoFit/>
          </a:bodyPr>
          <a:lstStyle/>
          <a:p>
            <a:r>
              <a:rPr lang="en-AU" sz="2400" b="1" dirty="0">
                <a:solidFill>
                  <a:schemeClr val="bg1"/>
                </a:solidFill>
              </a:rPr>
              <a:t>Rockbuster Stealth</a:t>
            </a:r>
          </a:p>
          <a:p>
            <a:r>
              <a:rPr lang="en-AU" sz="1600" dirty="0">
                <a:solidFill>
                  <a:schemeClr val="bg1">
                    <a:lumMod val="75000"/>
                  </a:schemeClr>
                </a:solidFill>
              </a:rPr>
              <a:t>Video Rental Company</a:t>
            </a:r>
            <a:endParaRPr lang="en-AU" sz="1400" dirty="0">
              <a:solidFill>
                <a:schemeClr val="bg1">
                  <a:lumMod val="75000"/>
                </a:schemeClr>
              </a:solidFill>
            </a:endParaRPr>
          </a:p>
        </p:txBody>
      </p:sp>
      <p:cxnSp>
        <p:nvCxnSpPr>
          <p:cNvPr id="9" name="Straight Connector 8">
            <a:extLst>
              <a:ext uri="{FF2B5EF4-FFF2-40B4-BE49-F238E27FC236}">
                <a16:creationId xmlns:a16="http://schemas.microsoft.com/office/drawing/2014/main" id="{C0739F79-2929-7F4A-1102-15544FF11DCF}"/>
              </a:ext>
            </a:extLst>
          </p:cNvPr>
          <p:cNvCxnSpPr>
            <a:cxnSpLocks/>
          </p:cNvCxnSpPr>
          <p:nvPr/>
        </p:nvCxnSpPr>
        <p:spPr>
          <a:xfrm flipV="1">
            <a:off x="682113" y="738912"/>
            <a:ext cx="5065278" cy="4286"/>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EF1ECB84-80CD-1DBC-B7EF-534EE3247105}"/>
              </a:ext>
            </a:extLst>
          </p:cNvPr>
          <p:cNvCxnSpPr>
            <a:cxnSpLocks/>
          </p:cNvCxnSpPr>
          <p:nvPr/>
        </p:nvCxnSpPr>
        <p:spPr>
          <a:xfrm rot="1800000">
            <a:off x="4031166" y="968198"/>
            <a:ext cx="900000" cy="1"/>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B07EC3B2-BC3A-C11A-889A-BB9D9AFF0779}"/>
              </a:ext>
            </a:extLst>
          </p:cNvPr>
          <p:cNvCxnSpPr>
            <a:cxnSpLocks/>
          </p:cNvCxnSpPr>
          <p:nvPr/>
        </p:nvCxnSpPr>
        <p:spPr>
          <a:xfrm flipV="1">
            <a:off x="4870878" y="1191669"/>
            <a:ext cx="827865" cy="331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12" name="Oval 11">
            <a:extLst>
              <a:ext uri="{FF2B5EF4-FFF2-40B4-BE49-F238E27FC236}">
                <a16:creationId xmlns:a16="http://schemas.microsoft.com/office/drawing/2014/main" id="{FF405827-C605-CDFF-72E5-05CEC4835501}"/>
              </a:ext>
            </a:extLst>
          </p:cNvPr>
          <p:cNvSpPr/>
          <p:nvPr/>
        </p:nvSpPr>
        <p:spPr>
          <a:xfrm>
            <a:off x="4056606" y="684282"/>
            <a:ext cx="108000" cy="108000"/>
          </a:xfrm>
          <a:prstGeom prst="ellipse">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Oval 12">
            <a:extLst>
              <a:ext uri="{FF2B5EF4-FFF2-40B4-BE49-F238E27FC236}">
                <a16:creationId xmlns:a16="http://schemas.microsoft.com/office/drawing/2014/main" id="{676DDD4F-EA8F-EFB5-6A75-8579E4E35DF4}"/>
              </a:ext>
            </a:extLst>
          </p:cNvPr>
          <p:cNvSpPr/>
          <p:nvPr/>
        </p:nvSpPr>
        <p:spPr>
          <a:xfrm>
            <a:off x="5639391" y="1131148"/>
            <a:ext cx="108000" cy="108000"/>
          </a:xfrm>
          <a:prstGeom prst="ellipse">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a:extLst>
              <a:ext uri="{FF2B5EF4-FFF2-40B4-BE49-F238E27FC236}">
                <a16:creationId xmlns:a16="http://schemas.microsoft.com/office/drawing/2014/main" id="{FF361195-BFE2-E3D0-C5B4-BDA9074C323C}"/>
              </a:ext>
            </a:extLst>
          </p:cNvPr>
          <p:cNvSpPr/>
          <p:nvPr/>
        </p:nvSpPr>
        <p:spPr>
          <a:xfrm>
            <a:off x="5644743" y="684282"/>
            <a:ext cx="108000" cy="108000"/>
          </a:xfrm>
          <a:prstGeom prst="ellipse">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TextBox 25">
            <a:extLst>
              <a:ext uri="{FF2B5EF4-FFF2-40B4-BE49-F238E27FC236}">
                <a16:creationId xmlns:a16="http://schemas.microsoft.com/office/drawing/2014/main" id="{BD49558D-88C0-9C86-1A85-E3CD305C7F90}"/>
              </a:ext>
            </a:extLst>
          </p:cNvPr>
          <p:cNvSpPr txBox="1"/>
          <p:nvPr/>
        </p:nvSpPr>
        <p:spPr>
          <a:xfrm>
            <a:off x="682113" y="2195416"/>
            <a:ext cx="5227074" cy="2088200"/>
          </a:xfrm>
          <a:prstGeom prst="rect">
            <a:avLst/>
          </a:prstGeom>
          <a:noFill/>
        </p:spPr>
        <p:txBody>
          <a:bodyPr wrap="square" rtlCol="0">
            <a:spAutoFit/>
          </a:bodyPr>
          <a:lstStyle/>
          <a:p>
            <a:pPr>
              <a:lnSpc>
                <a:spcPct val="150000"/>
              </a:lnSpc>
            </a:pPr>
            <a:r>
              <a:rPr lang="en-AU" sz="2400" dirty="0">
                <a:solidFill>
                  <a:srgbClr val="00B0F0"/>
                </a:solidFill>
              </a:rPr>
              <a:t>Context</a:t>
            </a:r>
          </a:p>
          <a:p>
            <a:pPr>
              <a:lnSpc>
                <a:spcPct val="150000"/>
              </a:lnSpc>
            </a:pPr>
            <a:r>
              <a:rPr lang="en-AU" sz="1600" dirty="0">
                <a:solidFill>
                  <a:schemeClr val="bg1">
                    <a:lumMod val="95000"/>
                  </a:schemeClr>
                </a:solidFill>
              </a:rPr>
              <a:t>Rockbuster Stealth LLC is a movie rental business with stores around the world. It’s trying to compete with popular streaming services by launching an online video rental service.</a:t>
            </a:r>
          </a:p>
        </p:txBody>
      </p:sp>
      <p:sp>
        <p:nvSpPr>
          <p:cNvPr id="27" name="TextBox 26">
            <a:extLst>
              <a:ext uri="{FF2B5EF4-FFF2-40B4-BE49-F238E27FC236}">
                <a16:creationId xmlns:a16="http://schemas.microsoft.com/office/drawing/2014/main" id="{9091BA3E-6921-1259-CD9A-3C0609D72CAC}"/>
              </a:ext>
            </a:extLst>
          </p:cNvPr>
          <p:cNvSpPr txBox="1"/>
          <p:nvPr/>
        </p:nvSpPr>
        <p:spPr>
          <a:xfrm>
            <a:off x="682113" y="4523483"/>
            <a:ext cx="5227074" cy="1718868"/>
          </a:xfrm>
          <a:prstGeom prst="rect">
            <a:avLst/>
          </a:prstGeom>
          <a:noFill/>
        </p:spPr>
        <p:txBody>
          <a:bodyPr wrap="square" rtlCol="0">
            <a:spAutoFit/>
          </a:bodyPr>
          <a:lstStyle/>
          <a:p>
            <a:pPr>
              <a:lnSpc>
                <a:spcPct val="150000"/>
              </a:lnSpc>
            </a:pPr>
            <a:r>
              <a:rPr lang="en-AU" sz="2400" dirty="0">
                <a:solidFill>
                  <a:srgbClr val="00B0F0"/>
                </a:solidFill>
              </a:rPr>
              <a:t>Goal</a:t>
            </a:r>
          </a:p>
          <a:p>
            <a:pPr>
              <a:lnSpc>
                <a:spcPct val="150000"/>
              </a:lnSpc>
            </a:pPr>
            <a:r>
              <a:rPr lang="en-AU" sz="1600" dirty="0">
                <a:solidFill>
                  <a:schemeClr val="bg1">
                    <a:lumMod val="95000"/>
                  </a:schemeClr>
                </a:solidFill>
              </a:rPr>
              <a:t>Assist Rockbuster in launching their online video rental service by using SQL to analyse Rockbuster’s data and answer ad-hoc business questions.</a:t>
            </a:r>
          </a:p>
        </p:txBody>
      </p:sp>
      <p:sp>
        <p:nvSpPr>
          <p:cNvPr id="28" name="TextBox 27">
            <a:extLst>
              <a:ext uri="{FF2B5EF4-FFF2-40B4-BE49-F238E27FC236}">
                <a16:creationId xmlns:a16="http://schemas.microsoft.com/office/drawing/2014/main" id="{6DB5E907-B803-9AF9-B674-32467E30951A}"/>
              </a:ext>
            </a:extLst>
          </p:cNvPr>
          <p:cNvSpPr txBox="1"/>
          <p:nvPr/>
        </p:nvSpPr>
        <p:spPr>
          <a:xfrm>
            <a:off x="6413102" y="3670519"/>
            <a:ext cx="5413888" cy="3057697"/>
          </a:xfrm>
          <a:prstGeom prst="rect">
            <a:avLst/>
          </a:prstGeom>
          <a:noFill/>
        </p:spPr>
        <p:txBody>
          <a:bodyPr wrap="square" rtlCol="0">
            <a:spAutoFit/>
          </a:bodyPr>
          <a:lstStyle/>
          <a:p>
            <a:pPr>
              <a:lnSpc>
                <a:spcPct val="150000"/>
              </a:lnSpc>
            </a:pPr>
            <a:r>
              <a:rPr lang="en-AU" sz="2400" dirty="0">
                <a:solidFill>
                  <a:srgbClr val="00B0F0"/>
                </a:solidFill>
              </a:rPr>
              <a:t>Technical Skills</a:t>
            </a:r>
          </a:p>
          <a:p>
            <a:pPr marL="342900" indent="-342900">
              <a:lnSpc>
                <a:spcPct val="150000"/>
              </a:lnSpc>
              <a:buFont typeface="Arial" panose="020B0604020202020204" pitchFamily="34" charset="0"/>
              <a:buChar char="•"/>
            </a:pPr>
            <a:r>
              <a:rPr lang="en-AU" sz="1600" dirty="0">
                <a:solidFill>
                  <a:schemeClr val="bg1">
                    <a:lumMod val="95000"/>
                  </a:schemeClr>
                </a:solidFill>
              </a:rPr>
              <a:t>Database querying:</a:t>
            </a:r>
          </a:p>
          <a:p>
            <a:pPr marL="800100" lvl="1" indent="-342900">
              <a:lnSpc>
                <a:spcPct val="150000"/>
              </a:lnSpc>
              <a:buFont typeface="Wingdings" panose="05000000000000000000" pitchFamily="2" charset="2"/>
              <a:buChar char="Ø"/>
            </a:pPr>
            <a:r>
              <a:rPr lang="en-AU" sz="1400" dirty="0">
                <a:solidFill>
                  <a:schemeClr val="bg1">
                    <a:lumMod val="95000"/>
                  </a:schemeClr>
                </a:solidFill>
              </a:rPr>
              <a:t>Filtering </a:t>
            </a:r>
          </a:p>
          <a:p>
            <a:pPr marL="800100" lvl="1" indent="-342900">
              <a:lnSpc>
                <a:spcPct val="150000"/>
              </a:lnSpc>
              <a:buFont typeface="Wingdings" panose="05000000000000000000" pitchFamily="2" charset="2"/>
              <a:buChar char="Ø"/>
            </a:pPr>
            <a:r>
              <a:rPr lang="en-AU" sz="1400" dirty="0">
                <a:solidFill>
                  <a:schemeClr val="bg1">
                    <a:lumMod val="95000"/>
                  </a:schemeClr>
                </a:solidFill>
              </a:rPr>
              <a:t>Joins</a:t>
            </a:r>
          </a:p>
          <a:p>
            <a:pPr marL="800100" lvl="1" indent="-342900">
              <a:lnSpc>
                <a:spcPct val="150000"/>
              </a:lnSpc>
              <a:buFont typeface="Wingdings" panose="05000000000000000000" pitchFamily="2" charset="2"/>
              <a:buChar char="Ø"/>
            </a:pPr>
            <a:r>
              <a:rPr lang="en-AU" sz="1400" dirty="0">
                <a:solidFill>
                  <a:schemeClr val="bg1">
                    <a:lumMod val="95000"/>
                  </a:schemeClr>
                </a:solidFill>
              </a:rPr>
              <a:t>Common Table Expressions</a:t>
            </a:r>
          </a:p>
          <a:p>
            <a:pPr marL="342900" indent="-342900">
              <a:lnSpc>
                <a:spcPct val="150000"/>
              </a:lnSpc>
              <a:buFont typeface="Arial" panose="020B0604020202020204" pitchFamily="34" charset="0"/>
              <a:buChar char="•"/>
            </a:pPr>
            <a:r>
              <a:rPr lang="en-AU" sz="1600" dirty="0">
                <a:solidFill>
                  <a:schemeClr val="bg1">
                    <a:lumMod val="95000"/>
                  </a:schemeClr>
                </a:solidFill>
              </a:rPr>
              <a:t>Database cleaning</a:t>
            </a:r>
          </a:p>
          <a:p>
            <a:pPr marL="342900" indent="-342900">
              <a:lnSpc>
                <a:spcPct val="150000"/>
              </a:lnSpc>
              <a:buFont typeface="Arial" panose="020B0604020202020204" pitchFamily="34" charset="0"/>
              <a:buChar char="•"/>
            </a:pPr>
            <a:r>
              <a:rPr lang="en-AU" sz="1600" dirty="0">
                <a:solidFill>
                  <a:schemeClr val="bg1">
                    <a:lumMod val="95000"/>
                  </a:schemeClr>
                </a:solidFill>
              </a:rPr>
              <a:t>Data profiling and creating a Data Dictionary</a:t>
            </a:r>
          </a:p>
          <a:p>
            <a:pPr marL="342900" indent="-342900">
              <a:lnSpc>
                <a:spcPct val="150000"/>
              </a:lnSpc>
              <a:buFont typeface="Arial" panose="020B0604020202020204" pitchFamily="34" charset="0"/>
              <a:buChar char="•"/>
            </a:pPr>
            <a:r>
              <a:rPr lang="en-AU" sz="1600" dirty="0">
                <a:solidFill>
                  <a:schemeClr val="bg1">
                    <a:lumMod val="95000"/>
                  </a:schemeClr>
                </a:solidFill>
              </a:rPr>
              <a:t>Data visualisation in Tableau Public</a:t>
            </a:r>
          </a:p>
        </p:txBody>
      </p:sp>
      <p:pic>
        <p:nvPicPr>
          <p:cNvPr id="29" name="Picture 4">
            <a:extLst>
              <a:ext uri="{FF2B5EF4-FFF2-40B4-BE49-F238E27FC236}">
                <a16:creationId xmlns:a16="http://schemas.microsoft.com/office/drawing/2014/main" id="{51A90C20-B327-D264-F638-B7CFA6B3397C}"/>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8132" y="858122"/>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8" descr="Microsoft Powerpoint icon in SVG, PNG formats">
            <a:extLst>
              <a:ext uri="{FF2B5EF4-FFF2-40B4-BE49-F238E27FC236}">
                <a16:creationId xmlns:a16="http://schemas.microsoft.com/office/drawing/2014/main" id="{F53F4113-2A6B-30FF-ED9B-BD883A7E2307}"/>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45478" y="858122"/>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F2980180-7498-B4A8-9DA6-1D5AF5327B5C}"/>
              </a:ext>
            </a:extLst>
          </p:cNvPr>
          <p:cNvSpPr/>
          <p:nvPr/>
        </p:nvSpPr>
        <p:spPr>
          <a:xfrm>
            <a:off x="6413104" y="689153"/>
            <a:ext cx="1157775" cy="1090485"/>
          </a:xfrm>
          <a:prstGeom prst="rect">
            <a:avLst/>
          </a:prstGeom>
          <a:gradFill flip="none" rotWithShape="1">
            <a:gsLst>
              <a:gs pos="0">
                <a:srgbClr val="191B27"/>
              </a:gs>
              <a:gs pos="25000">
                <a:srgbClr val="242834"/>
              </a:gs>
              <a:gs pos="75000">
                <a:srgbClr val="303546"/>
              </a:gs>
              <a:gs pos="100000">
                <a:srgbClr val="3B4257"/>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400" dirty="0"/>
              <a:t>Tools</a:t>
            </a:r>
          </a:p>
          <a:p>
            <a:pPr algn="ctr"/>
            <a:r>
              <a:rPr lang="en-AU" sz="2400" dirty="0"/>
              <a:t>Used</a:t>
            </a:r>
          </a:p>
        </p:txBody>
      </p:sp>
      <p:sp>
        <p:nvSpPr>
          <p:cNvPr id="32" name="Rectangle 31">
            <a:extLst>
              <a:ext uri="{FF2B5EF4-FFF2-40B4-BE49-F238E27FC236}">
                <a16:creationId xmlns:a16="http://schemas.microsoft.com/office/drawing/2014/main" id="{4D74E3A1-5F4F-01F5-9226-C1A28B372A86}"/>
              </a:ext>
            </a:extLst>
          </p:cNvPr>
          <p:cNvSpPr/>
          <p:nvPr/>
        </p:nvSpPr>
        <p:spPr>
          <a:xfrm>
            <a:off x="6413103" y="689154"/>
            <a:ext cx="5400000" cy="1080000"/>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TextBox 32">
            <a:extLst>
              <a:ext uri="{FF2B5EF4-FFF2-40B4-BE49-F238E27FC236}">
                <a16:creationId xmlns:a16="http://schemas.microsoft.com/office/drawing/2014/main" id="{D33F66F0-EECC-A033-EDF3-DBE77DE1F044}"/>
              </a:ext>
            </a:extLst>
          </p:cNvPr>
          <p:cNvSpPr txBox="1"/>
          <p:nvPr/>
        </p:nvSpPr>
        <p:spPr>
          <a:xfrm>
            <a:off x="6413102" y="2195416"/>
            <a:ext cx="5326613" cy="1349537"/>
          </a:xfrm>
          <a:prstGeom prst="rect">
            <a:avLst/>
          </a:prstGeom>
          <a:noFill/>
        </p:spPr>
        <p:txBody>
          <a:bodyPr wrap="square" rtlCol="0">
            <a:spAutoFit/>
          </a:bodyPr>
          <a:lstStyle/>
          <a:p>
            <a:pPr>
              <a:lnSpc>
                <a:spcPct val="150000"/>
              </a:lnSpc>
            </a:pPr>
            <a:r>
              <a:rPr lang="en-AU" sz="2400" dirty="0">
                <a:solidFill>
                  <a:srgbClr val="00B0F0"/>
                </a:solidFill>
              </a:rPr>
              <a:t>Data</a:t>
            </a:r>
            <a:r>
              <a:rPr lang="en-AU" sz="2400" dirty="0">
                <a:solidFill>
                  <a:srgbClr val="F1133B"/>
                </a:solidFill>
              </a:rPr>
              <a:t> </a:t>
            </a:r>
            <a:r>
              <a:rPr lang="en-AU" sz="1600" dirty="0">
                <a:solidFill>
                  <a:schemeClr val="accent4">
                    <a:lumMod val="40000"/>
                    <a:lumOff val="60000"/>
                  </a:schemeClr>
                </a:solidFill>
              </a:rPr>
              <a:t>(</a:t>
            </a:r>
            <a:r>
              <a:rPr lang="en-AU" sz="1600" dirty="0">
                <a:solidFill>
                  <a:schemeClr val="accent4">
                    <a:lumMod val="40000"/>
                    <a:lumOff val="60000"/>
                  </a:schemeClr>
                </a:solidFill>
                <a:hlinkClick r:id="rId5">
                  <a:extLst>
                    <a:ext uri="{A12FA001-AC4F-418D-AE19-62706E023703}">
                      <ahyp:hlinkClr xmlns:ahyp="http://schemas.microsoft.com/office/drawing/2018/hyperlinkcolor" val="tx"/>
                    </a:ext>
                  </a:extLst>
                </a:hlinkClick>
              </a:rPr>
              <a:t>click here for zip folder</a:t>
            </a:r>
            <a:r>
              <a:rPr lang="en-AU" sz="1600" dirty="0">
                <a:solidFill>
                  <a:schemeClr val="accent4">
                    <a:lumMod val="40000"/>
                    <a:lumOff val="60000"/>
                  </a:schemeClr>
                </a:solidFill>
              </a:rPr>
              <a:t>)</a:t>
            </a:r>
          </a:p>
          <a:p>
            <a:pPr>
              <a:lnSpc>
                <a:spcPct val="150000"/>
              </a:lnSpc>
            </a:pPr>
            <a:r>
              <a:rPr lang="en-AU" sz="1600" dirty="0">
                <a:solidFill>
                  <a:schemeClr val="bg1">
                    <a:lumMod val="95000"/>
                  </a:schemeClr>
                </a:solidFill>
              </a:rPr>
              <a:t>Rockbuster Relational Database containing 15 connected tables.</a:t>
            </a:r>
          </a:p>
        </p:txBody>
      </p:sp>
      <p:pic>
        <p:nvPicPr>
          <p:cNvPr id="34" name="Picture 20" descr="213 Tableau Icons, Logos, Symbols - Free in SVG, PNG, GIF | IconScout">
            <a:extLst>
              <a:ext uri="{FF2B5EF4-FFF2-40B4-BE49-F238E27FC236}">
                <a16:creationId xmlns:a16="http://schemas.microsoft.com/office/drawing/2014/main" id="{471CE5BC-2811-F04E-FDE0-5C583199715E}"/>
              </a:ext>
            </a:extLst>
          </p:cNvP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30785" y="858122"/>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Presentation with media with solid fill">
            <a:extLst>
              <a:ext uri="{FF2B5EF4-FFF2-40B4-BE49-F238E27FC236}">
                <a16:creationId xmlns:a16="http://schemas.microsoft.com/office/drawing/2014/main" id="{A57E11DF-8703-A1BE-33E8-A4EBCFB9AF8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2113" y="838089"/>
            <a:ext cx="744792" cy="744792"/>
          </a:xfrm>
          <a:prstGeom prst="rect">
            <a:avLst/>
          </a:prstGeom>
        </p:spPr>
      </p:pic>
      <p:pic>
        <p:nvPicPr>
          <p:cNvPr id="7" name="Picture 6">
            <a:extLst>
              <a:ext uri="{FF2B5EF4-FFF2-40B4-BE49-F238E27FC236}">
                <a16:creationId xmlns:a16="http://schemas.microsoft.com/office/drawing/2014/main" id="{91776944-BF7F-8189-2B73-E8AC59B973F6}"/>
              </a:ext>
            </a:extLst>
          </p:cNvPr>
          <p:cNvPicPr preferRelativeResize="0">
            <a:picLocks/>
          </p:cNvPicPr>
          <p:nvPr/>
        </p:nvPicPr>
        <p:blipFill>
          <a:blip r:embed="rId9"/>
          <a:stretch>
            <a:fillRect/>
          </a:stretch>
        </p:blipFill>
        <p:spPr>
          <a:xfrm>
            <a:off x="7516091" y="858122"/>
            <a:ext cx="720000" cy="720000"/>
          </a:xfrm>
          <a:prstGeom prst="rect">
            <a:avLst/>
          </a:prstGeom>
        </p:spPr>
      </p:pic>
      <p:pic>
        <p:nvPicPr>
          <p:cNvPr id="8" name="Picture 32">
            <a:extLst>
              <a:ext uri="{FF2B5EF4-FFF2-40B4-BE49-F238E27FC236}">
                <a16:creationId xmlns:a16="http://schemas.microsoft.com/office/drawing/2014/main" id="{42195410-D8CC-2718-590D-5A7F016E6B51}"/>
              </a:ext>
            </a:extLst>
          </p:cNvPr>
          <p:cNvPicPr preferRelativeResize="0">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73438" y="858122"/>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5578F4BF-BEA1-6E33-6402-73C6EFC53729}"/>
              </a:ext>
            </a:extLst>
          </p:cNvPr>
          <p:cNvSpPr txBox="1"/>
          <p:nvPr/>
        </p:nvSpPr>
        <p:spPr>
          <a:xfrm>
            <a:off x="9093438" y="3784819"/>
            <a:ext cx="2850912" cy="1630959"/>
          </a:xfrm>
          <a:prstGeom prst="rect">
            <a:avLst/>
          </a:prstGeom>
          <a:noFill/>
        </p:spPr>
        <p:txBody>
          <a:bodyPr wrap="square" rtlCol="0">
            <a:spAutoFit/>
          </a:bodyPr>
          <a:lstStyle/>
          <a:p>
            <a:pPr>
              <a:lnSpc>
                <a:spcPct val="150000"/>
              </a:lnSpc>
            </a:pPr>
            <a:r>
              <a:rPr lang="en-AU" sz="2400" dirty="0">
                <a:solidFill>
                  <a:srgbClr val="191B27"/>
                </a:solidFill>
              </a:rPr>
              <a:t>.</a:t>
            </a:r>
          </a:p>
          <a:p>
            <a:pPr marL="342900" indent="-342900">
              <a:lnSpc>
                <a:spcPct val="150000"/>
              </a:lnSpc>
              <a:buFont typeface="Arial" panose="020B0604020202020204" pitchFamily="34" charset="0"/>
              <a:buChar char="•"/>
            </a:pPr>
            <a:r>
              <a:rPr lang="en-AU" sz="1600" dirty="0">
                <a:solidFill>
                  <a:srgbClr val="191B27"/>
                </a:solidFill>
              </a:rPr>
              <a:t>Database querying:</a:t>
            </a:r>
          </a:p>
          <a:p>
            <a:pPr marL="800100" lvl="1" indent="-342900">
              <a:lnSpc>
                <a:spcPct val="150000"/>
              </a:lnSpc>
              <a:buFont typeface="Wingdings" panose="05000000000000000000" pitchFamily="2" charset="2"/>
              <a:buChar char="Ø"/>
            </a:pPr>
            <a:r>
              <a:rPr lang="en-AU" sz="1400" dirty="0">
                <a:solidFill>
                  <a:schemeClr val="bg1">
                    <a:lumMod val="95000"/>
                  </a:schemeClr>
                </a:solidFill>
              </a:rPr>
              <a:t>Summarising</a:t>
            </a:r>
          </a:p>
          <a:p>
            <a:pPr marL="800100" lvl="1" indent="-342900">
              <a:lnSpc>
                <a:spcPct val="150000"/>
              </a:lnSpc>
              <a:buFont typeface="Wingdings" panose="05000000000000000000" pitchFamily="2" charset="2"/>
              <a:buChar char="Ø"/>
            </a:pPr>
            <a:r>
              <a:rPr lang="en-AU" sz="1400" dirty="0">
                <a:solidFill>
                  <a:schemeClr val="bg1">
                    <a:lumMod val="95000"/>
                  </a:schemeClr>
                </a:solidFill>
              </a:rPr>
              <a:t>Subqueries</a:t>
            </a:r>
          </a:p>
        </p:txBody>
      </p:sp>
    </p:spTree>
    <p:extLst>
      <p:ext uri="{BB962C8B-B14F-4D97-AF65-F5344CB8AC3E}">
        <p14:creationId xmlns:p14="http://schemas.microsoft.com/office/powerpoint/2010/main" val="2745350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78CD-F416-1A38-EFAA-FD1DE50B76E0}"/>
              </a:ext>
            </a:extLst>
          </p:cNvPr>
          <p:cNvSpPr>
            <a:spLocks noGrp="1"/>
          </p:cNvSpPr>
          <p:nvPr>
            <p:ph type="title"/>
          </p:nvPr>
        </p:nvSpPr>
        <p:spPr>
          <a:xfrm>
            <a:off x="0" y="414171"/>
            <a:ext cx="3743632" cy="766456"/>
          </a:xfrm>
        </p:spPr>
        <p:txBody>
          <a:bodyPr>
            <a:normAutofit/>
          </a:bodyPr>
          <a:lstStyle/>
          <a:p>
            <a:pPr algn="ctr"/>
            <a:r>
              <a:rPr lang="en-AU" sz="2400" b="1" dirty="0">
                <a:solidFill>
                  <a:schemeClr val="bg1"/>
                </a:solidFill>
              </a:rPr>
              <a:t>Approach and Process</a:t>
            </a:r>
          </a:p>
        </p:txBody>
      </p:sp>
      <p:sp>
        <p:nvSpPr>
          <p:cNvPr id="6" name="TextBox 5">
            <a:extLst>
              <a:ext uri="{FF2B5EF4-FFF2-40B4-BE49-F238E27FC236}">
                <a16:creationId xmlns:a16="http://schemas.microsoft.com/office/drawing/2014/main" id="{2B7B82B9-0ED2-F98F-A050-14B14405215D}"/>
              </a:ext>
            </a:extLst>
          </p:cNvPr>
          <p:cNvSpPr txBox="1"/>
          <p:nvPr/>
        </p:nvSpPr>
        <p:spPr>
          <a:xfrm>
            <a:off x="233792" y="4184556"/>
            <a:ext cx="3348819" cy="1492460"/>
          </a:xfrm>
          <a:prstGeom prst="rect">
            <a:avLst/>
          </a:prstGeom>
          <a:noFill/>
        </p:spPr>
        <p:txBody>
          <a:bodyPr wrap="square">
            <a:spAutoFit/>
          </a:bodyPr>
          <a:lstStyle/>
          <a:p>
            <a:pPr algn="ctr">
              <a:lnSpc>
                <a:spcPct val="150000"/>
              </a:lnSpc>
            </a:pPr>
            <a:r>
              <a:rPr lang="en-AU" sz="2000" dirty="0">
                <a:solidFill>
                  <a:srgbClr val="00B0F0"/>
                </a:solidFill>
              </a:rPr>
              <a:t>Data Understanding</a:t>
            </a:r>
          </a:p>
          <a:p>
            <a:pPr algn="ctr">
              <a:lnSpc>
                <a:spcPct val="150000"/>
              </a:lnSpc>
            </a:pPr>
            <a:r>
              <a:rPr lang="en-AU" sz="1400" b="1" dirty="0">
                <a:solidFill>
                  <a:schemeClr val="bg1"/>
                </a:solidFill>
              </a:rPr>
              <a:t>Data dictionary </a:t>
            </a:r>
            <a:r>
              <a:rPr lang="en-AU" sz="1400" dirty="0">
                <a:solidFill>
                  <a:schemeClr val="bg1">
                    <a:lumMod val="75000"/>
                  </a:schemeClr>
                </a:solidFill>
              </a:rPr>
              <a:t>and </a:t>
            </a:r>
            <a:r>
              <a:rPr lang="en-AU" sz="1400" b="1" dirty="0">
                <a:solidFill>
                  <a:schemeClr val="bg1"/>
                </a:solidFill>
              </a:rPr>
              <a:t>entity relationship diagram</a:t>
            </a:r>
            <a:r>
              <a:rPr lang="en-AU" sz="1400" dirty="0">
                <a:solidFill>
                  <a:schemeClr val="bg1">
                    <a:lumMod val="75000"/>
                  </a:schemeClr>
                </a:solidFill>
              </a:rPr>
              <a:t> created to best understand Rockbuster’s database.</a:t>
            </a:r>
          </a:p>
        </p:txBody>
      </p:sp>
      <p:sp>
        <p:nvSpPr>
          <p:cNvPr id="8" name="TextBox 7">
            <a:extLst>
              <a:ext uri="{FF2B5EF4-FFF2-40B4-BE49-F238E27FC236}">
                <a16:creationId xmlns:a16="http://schemas.microsoft.com/office/drawing/2014/main" id="{6A0EB15B-493D-54A4-081D-D3A7C1647184}"/>
              </a:ext>
            </a:extLst>
          </p:cNvPr>
          <p:cNvSpPr txBox="1"/>
          <p:nvPr/>
        </p:nvSpPr>
        <p:spPr>
          <a:xfrm>
            <a:off x="3099457" y="1828854"/>
            <a:ext cx="3200092" cy="1492460"/>
          </a:xfrm>
          <a:prstGeom prst="rect">
            <a:avLst/>
          </a:prstGeom>
          <a:noFill/>
        </p:spPr>
        <p:txBody>
          <a:bodyPr wrap="square">
            <a:spAutoFit/>
          </a:bodyPr>
          <a:lstStyle/>
          <a:p>
            <a:pPr algn="ctr">
              <a:lnSpc>
                <a:spcPct val="150000"/>
              </a:lnSpc>
            </a:pPr>
            <a:r>
              <a:rPr lang="en-AU" sz="2000" dirty="0">
                <a:solidFill>
                  <a:srgbClr val="00B0F0"/>
                </a:solidFill>
              </a:rPr>
              <a:t>Data Preparation</a:t>
            </a:r>
            <a:endParaRPr lang="en-AU" sz="1600" dirty="0">
              <a:solidFill>
                <a:srgbClr val="00B0F0"/>
              </a:solidFill>
            </a:endParaRPr>
          </a:p>
          <a:p>
            <a:pPr algn="ctr">
              <a:lnSpc>
                <a:spcPct val="150000"/>
              </a:lnSpc>
            </a:pPr>
            <a:r>
              <a:rPr lang="en-AU" sz="1400" dirty="0">
                <a:solidFill>
                  <a:schemeClr val="bg1">
                    <a:lumMod val="75000"/>
                  </a:schemeClr>
                </a:solidFill>
              </a:rPr>
              <a:t>Consistency checks made to ensure no duplicates, no missing values, and uniformity across multiple tables.</a:t>
            </a:r>
          </a:p>
        </p:txBody>
      </p:sp>
      <p:sp>
        <p:nvSpPr>
          <p:cNvPr id="25" name="TextBox 24">
            <a:extLst>
              <a:ext uri="{FF2B5EF4-FFF2-40B4-BE49-F238E27FC236}">
                <a16:creationId xmlns:a16="http://schemas.microsoft.com/office/drawing/2014/main" id="{79B6816C-B162-D0E3-8708-D1939FE61C2C}"/>
              </a:ext>
            </a:extLst>
          </p:cNvPr>
          <p:cNvSpPr txBox="1"/>
          <p:nvPr/>
        </p:nvSpPr>
        <p:spPr>
          <a:xfrm>
            <a:off x="8413702" y="1266746"/>
            <a:ext cx="3743579" cy="2461956"/>
          </a:xfrm>
          <a:prstGeom prst="rect">
            <a:avLst/>
          </a:prstGeom>
          <a:noFill/>
        </p:spPr>
        <p:txBody>
          <a:bodyPr wrap="square">
            <a:spAutoFit/>
          </a:bodyPr>
          <a:lstStyle/>
          <a:p>
            <a:pPr algn="ctr">
              <a:lnSpc>
                <a:spcPct val="150000"/>
              </a:lnSpc>
            </a:pPr>
            <a:r>
              <a:rPr lang="en-AU" sz="2000" dirty="0">
                <a:solidFill>
                  <a:srgbClr val="00B0F0"/>
                </a:solidFill>
              </a:rPr>
              <a:t>Visualisations and Presentation</a:t>
            </a:r>
          </a:p>
          <a:p>
            <a:pPr marL="342900" indent="-342900">
              <a:lnSpc>
                <a:spcPct val="150000"/>
              </a:lnSpc>
              <a:buAutoNum type="arabicPeriod"/>
            </a:pPr>
            <a:r>
              <a:rPr lang="en-AU" sz="1400" dirty="0">
                <a:solidFill>
                  <a:schemeClr val="bg1">
                    <a:lumMod val="75000"/>
                  </a:schemeClr>
                </a:solidFill>
              </a:rPr>
              <a:t>Developed </a:t>
            </a:r>
            <a:r>
              <a:rPr lang="en-AU" sz="1400" dirty="0">
                <a:solidFill>
                  <a:schemeClr val="bg1"/>
                </a:solidFill>
              </a:rPr>
              <a:t>Tableau dashboards </a:t>
            </a:r>
            <a:r>
              <a:rPr lang="en-AU" sz="1400" dirty="0">
                <a:solidFill>
                  <a:schemeClr val="bg1">
                    <a:lumMod val="75000"/>
                  </a:schemeClr>
                </a:solidFill>
              </a:rPr>
              <a:t>to visualise insights from SQL queries.</a:t>
            </a:r>
          </a:p>
          <a:p>
            <a:pPr marL="342900" indent="-342900">
              <a:lnSpc>
                <a:spcPct val="150000"/>
              </a:lnSpc>
              <a:buAutoNum type="arabicPeriod"/>
            </a:pPr>
            <a:r>
              <a:rPr lang="en-AU" sz="1400" dirty="0">
                <a:solidFill>
                  <a:schemeClr val="bg1">
                    <a:lumMod val="75000"/>
                  </a:schemeClr>
                </a:solidFill>
              </a:rPr>
              <a:t>Created a </a:t>
            </a:r>
            <a:r>
              <a:rPr lang="en-AU" sz="1400" dirty="0">
                <a:solidFill>
                  <a:schemeClr val="bg1"/>
                </a:solidFill>
              </a:rPr>
              <a:t>PowerPoint presentation </a:t>
            </a:r>
            <a:r>
              <a:rPr lang="en-AU" sz="1400" dirty="0">
                <a:solidFill>
                  <a:schemeClr val="bg1">
                    <a:lumMod val="75000"/>
                  </a:schemeClr>
                </a:solidFill>
              </a:rPr>
              <a:t>with business recommendations for stakeholders.</a:t>
            </a:r>
          </a:p>
          <a:p>
            <a:pPr>
              <a:lnSpc>
                <a:spcPct val="150000"/>
              </a:lnSpc>
            </a:pPr>
            <a:endParaRPr lang="en-AU" sz="1400" dirty="0">
              <a:solidFill>
                <a:schemeClr val="bg1">
                  <a:lumMod val="95000"/>
                </a:schemeClr>
              </a:solidFill>
            </a:endParaRPr>
          </a:p>
        </p:txBody>
      </p:sp>
      <p:cxnSp>
        <p:nvCxnSpPr>
          <p:cNvPr id="52" name="Straight Connector 51">
            <a:extLst>
              <a:ext uri="{FF2B5EF4-FFF2-40B4-BE49-F238E27FC236}">
                <a16:creationId xmlns:a16="http://schemas.microsoft.com/office/drawing/2014/main" id="{A84643B9-5123-559B-78CE-6F3C7CAF9891}"/>
              </a:ext>
            </a:extLst>
          </p:cNvPr>
          <p:cNvCxnSpPr>
            <a:cxnSpLocks/>
            <a:stCxn id="2" idx="3"/>
          </p:cNvCxnSpPr>
          <p:nvPr/>
        </p:nvCxnSpPr>
        <p:spPr>
          <a:xfrm>
            <a:off x="3743632" y="797399"/>
            <a:ext cx="84483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1B89BF6F-06E2-7EA1-4EFD-5284248D90A4}"/>
              </a:ext>
            </a:extLst>
          </p:cNvPr>
          <p:cNvSpPr/>
          <p:nvPr/>
        </p:nvSpPr>
        <p:spPr>
          <a:xfrm rot="10800000">
            <a:off x="0" y="3586316"/>
            <a:ext cx="12192000" cy="415375"/>
          </a:xfrm>
          <a:prstGeom prst="rect">
            <a:avLst/>
          </a:prstGeom>
          <a:solidFill>
            <a:srgbClr val="3B4257"/>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a:extLst>
              <a:ext uri="{FF2B5EF4-FFF2-40B4-BE49-F238E27FC236}">
                <a16:creationId xmlns:a16="http://schemas.microsoft.com/office/drawing/2014/main" id="{C329F8A2-D9D3-C711-D417-3C2E878431E4}"/>
              </a:ext>
            </a:extLst>
          </p:cNvPr>
          <p:cNvSpPr/>
          <p:nvPr/>
        </p:nvSpPr>
        <p:spPr>
          <a:xfrm>
            <a:off x="1546508" y="3429000"/>
            <a:ext cx="720000" cy="720000"/>
          </a:xfrm>
          <a:prstGeom prst="ellipse">
            <a:avLst/>
          </a:prstGeom>
          <a:solidFill>
            <a:srgbClr val="191B27"/>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a:extLst>
              <a:ext uri="{FF2B5EF4-FFF2-40B4-BE49-F238E27FC236}">
                <a16:creationId xmlns:a16="http://schemas.microsoft.com/office/drawing/2014/main" id="{F57D22D1-8278-8B5A-650F-B592F74876D7}"/>
              </a:ext>
            </a:extLst>
          </p:cNvPr>
          <p:cNvSpPr/>
          <p:nvPr/>
        </p:nvSpPr>
        <p:spPr>
          <a:xfrm>
            <a:off x="9925492" y="3420988"/>
            <a:ext cx="720000" cy="720000"/>
          </a:xfrm>
          <a:prstGeom prst="ellipse">
            <a:avLst/>
          </a:prstGeom>
          <a:solidFill>
            <a:srgbClr val="191B27"/>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a:extLst>
              <a:ext uri="{FF2B5EF4-FFF2-40B4-BE49-F238E27FC236}">
                <a16:creationId xmlns:a16="http://schemas.microsoft.com/office/drawing/2014/main" id="{96821713-D397-96C6-F406-6D9AA0A91A75}"/>
              </a:ext>
            </a:extLst>
          </p:cNvPr>
          <p:cNvSpPr/>
          <p:nvPr/>
        </p:nvSpPr>
        <p:spPr>
          <a:xfrm>
            <a:off x="4339503" y="3429000"/>
            <a:ext cx="720000" cy="720000"/>
          </a:xfrm>
          <a:prstGeom prst="ellipse">
            <a:avLst/>
          </a:prstGeom>
          <a:solidFill>
            <a:srgbClr val="191B27"/>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6" name="Graphic 15" descr="Eye with solid fill">
            <a:extLst>
              <a:ext uri="{FF2B5EF4-FFF2-40B4-BE49-F238E27FC236}">
                <a16:creationId xmlns:a16="http://schemas.microsoft.com/office/drawing/2014/main" id="{40D65C91-458D-F959-5141-4FAE97BF06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25492" y="3420988"/>
            <a:ext cx="720000" cy="720000"/>
          </a:xfrm>
          <a:prstGeom prst="rect">
            <a:avLst/>
          </a:prstGeom>
        </p:spPr>
      </p:pic>
      <p:pic>
        <p:nvPicPr>
          <p:cNvPr id="18" name="Graphic 17" descr="Head with gears with solid fill">
            <a:extLst>
              <a:ext uri="{FF2B5EF4-FFF2-40B4-BE49-F238E27FC236}">
                <a16:creationId xmlns:a16="http://schemas.microsoft.com/office/drawing/2014/main" id="{F0B8E000-C751-C279-DDB0-02C3D401ED9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84501" y="3466993"/>
            <a:ext cx="644013" cy="644013"/>
          </a:xfrm>
          <a:prstGeom prst="rect">
            <a:avLst/>
          </a:prstGeom>
        </p:spPr>
      </p:pic>
      <p:sp>
        <p:nvSpPr>
          <p:cNvPr id="3" name="Oval 2">
            <a:extLst>
              <a:ext uri="{FF2B5EF4-FFF2-40B4-BE49-F238E27FC236}">
                <a16:creationId xmlns:a16="http://schemas.microsoft.com/office/drawing/2014/main" id="{CF5D283E-528F-191A-61C0-F90FC96093F5}"/>
              </a:ext>
            </a:extLst>
          </p:cNvPr>
          <p:cNvSpPr/>
          <p:nvPr/>
        </p:nvSpPr>
        <p:spPr>
          <a:xfrm>
            <a:off x="7132498" y="3429000"/>
            <a:ext cx="720000" cy="720000"/>
          </a:xfrm>
          <a:prstGeom prst="ellipse">
            <a:avLst/>
          </a:prstGeom>
          <a:solidFill>
            <a:srgbClr val="191B27"/>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a:extLst>
              <a:ext uri="{FF2B5EF4-FFF2-40B4-BE49-F238E27FC236}">
                <a16:creationId xmlns:a16="http://schemas.microsoft.com/office/drawing/2014/main" id="{634C4575-6CEE-AA27-38F1-EDA9E6719AB6}"/>
              </a:ext>
            </a:extLst>
          </p:cNvPr>
          <p:cNvSpPr txBox="1"/>
          <p:nvPr/>
        </p:nvSpPr>
        <p:spPr>
          <a:xfrm>
            <a:off x="5818088" y="4184556"/>
            <a:ext cx="3348819" cy="2138791"/>
          </a:xfrm>
          <a:prstGeom prst="rect">
            <a:avLst/>
          </a:prstGeom>
          <a:noFill/>
        </p:spPr>
        <p:txBody>
          <a:bodyPr wrap="square">
            <a:spAutoFit/>
          </a:bodyPr>
          <a:lstStyle/>
          <a:p>
            <a:pPr algn="ctr">
              <a:lnSpc>
                <a:spcPct val="150000"/>
              </a:lnSpc>
            </a:pPr>
            <a:r>
              <a:rPr lang="en-AU" sz="2000" dirty="0">
                <a:solidFill>
                  <a:srgbClr val="00B0F0"/>
                </a:solidFill>
              </a:rPr>
              <a:t>Data Analysis</a:t>
            </a:r>
          </a:p>
          <a:p>
            <a:pPr algn="ctr">
              <a:lnSpc>
                <a:spcPct val="150000"/>
              </a:lnSpc>
            </a:pPr>
            <a:r>
              <a:rPr lang="en-AU" sz="1400" dirty="0">
                <a:solidFill>
                  <a:schemeClr val="bg1">
                    <a:lumMod val="75000"/>
                  </a:schemeClr>
                </a:solidFill>
              </a:rPr>
              <a:t>Various </a:t>
            </a:r>
            <a:r>
              <a:rPr lang="en-AU" sz="1400" b="1" dirty="0">
                <a:solidFill>
                  <a:schemeClr val="bg1"/>
                </a:solidFill>
              </a:rPr>
              <a:t>SQL queries </a:t>
            </a:r>
            <a:r>
              <a:rPr lang="en-AU" sz="1400" dirty="0">
                <a:solidFill>
                  <a:schemeClr val="bg1">
                    <a:lumMod val="75000"/>
                  </a:schemeClr>
                </a:solidFill>
              </a:rPr>
              <a:t>made to answer simple and complex business questions, e.g., </a:t>
            </a:r>
            <a:r>
              <a:rPr lang="en-AU" sz="1400" i="1" dirty="0">
                <a:solidFill>
                  <a:schemeClr val="bg1">
                    <a:lumMod val="75000"/>
                  </a:schemeClr>
                </a:solidFill>
              </a:rPr>
              <a:t>“Which movies contributed most/least to revenue gain”?</a:t>
            </a:r>
          </a:p>
          <a:p>
            <a:pPr algn="ctr">
              <a:lnSpc>
                <a:spcPct val="150000"/>
              </a:lnSpc>
            </a:pPr>
            <a:endParaRPr lang="en-AU" sz="1400" dirty="0">
              <a:solidFill>
                <a:schemeClr val="bg1">
                  <a:lumMod val="95000"/>
                </a:schemeClr>
              </a:solidFill>
            </a:endParaRPr>
          </a:p>
        </p:txBody>
      </p:sp>
      <p:pic>
        <p:nvPicPr>
          <p:cNvPr id="11" name="Graphic 10" descr="Research with solid fill">
            <a:extLst>
              <a:ext uri="{FF2B5EF4-FFF2-40B4-BE49-F238E27FC236}">
                <a16:creationId xmlns:a16="http://schemas.microsoft.com/office/drawing/2014/main" id="{5EED33EA-86F8-A787-391C-0887BD04D4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83064" y="3481080"/>
            <a:ext cx="599815" cy="599815"/>
          </a:xfrm>
          <a:prstGeom prst="rect">
            <a:avLst/>
          </a:prstGeom>
        </p:spPr>
      </p:pic>
      <p:pic>
        <p:nvPicPr>
          <p:cNvPr id="13" name="Graphic 12" descr="Filter with solid fill">
            <a:extLst>
              <a:ext uri="{FF2B5EF4-FFF2-40B4-BE49-F238E27FC236}">
                <a16:creationId xmlns:a16="http://schemas.microsoft.com/office/drawing/2014/main" id="{FD6ADB97-0FDB-89C8-978B-968537DF7C8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339504" y="3481080"/>
            <a:ext cx="719999" cy="719999"/>
          </a:xfrm>
          <a:prstGeom prst="rect">
            <a:avLst/>
          </a:prstGeom>
        </p:spPr>
      </p:pic>
      <p:pic>
        <p:nvPicPr>
          <p:cNvPr id="12" name="Graphic 11" descr="Arrow Right with solid fill">
            <a:extLst>
              <a:ext uri="{FF2B5EF4-FFF2-40B4-BE49-F238E27FC236}">
                <a16:creationId xmlns:a16="http://schemas.microsoft.com/office/drawing/2014/main" id="{46FD2219-8066-7949-484C-DFD0734DF2D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888788" y="3378620"/>
            <a:ext cx="830692" cy="830692"/>
          </a:xfrm>
          <a:prstGeom prst="rect">
            <a:avLst/>
          </a:prstGeom>
        </p:spPr>
      </p:pic>
      <p:pic>
        <p:nvPicPr>
          <p:cNvPr id="14" name="Graphic 13" descr="Arrow Right with solid fill">
            <a:extLst>
              <a:ext uri="{FF2B5EF4-FFF2-40B4-BE49-F238E27FC236}">
                <a16:creationId xmlns:a16="http://schemas.microsoft.com/office/drawing/2014/main" id="{8F099523-D729-B852-3431-C0A8FEDD8EC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533596" y="3382200"/>
            <a:ext cx="830692" cy="830692"/>
          </a:xfrm>
          <a:prstGeom prst="rect">
            <a:avLst/>
          </a:prstGeom>
        </p:spPr>
      </p:pic>
      <p:pic>
        <p:nvPicPr>
          <p:cNvPr id="17" name="Graphic 16" descr="Arrow Right with solid fill">
            <a:extLst>
              <a:ext uri="{FF2B5EF4-FFF2-40B4-BE49-F238E27FC236}">
                <a16:creationId xmlns:a16="http://schemas.microsoft.com/office/drawing/2014/main" id="{FCA1DCFB-237D-474A-622E-311F24FFBA6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680654" y="3373653"/>
            <a:ext cx="830692" cy="830692"/>
          </a:xfrm>
          <a:prstGeom prst="rect">
            <a:avLst/>
          </a:prstGeom>
        </p:spPr>
      </p:pic>
    </p:spTree>
    <p:extLst>
      <p:ext uri="{BB962C8B-B14F-4D97-AF65-F5344CB8AC3E}">
        <p14:creationId xmlns:p14="http://schemas.microsoft.com/office/powerpoint/2010/main" val="171590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1E9CB0B-809C-C984-9930-F5FFBA1EBA97}"/>
              </a:ext>
            </a:extLst>
          </p:cNvPr>
          <p:cNvSpPr txBox="1">
            <a:spLocks/>
          </p:cNvSpPr>
          <p:nvPr/>
        </p:nvSpPr>
        <p:spPr>
          <a:xfrm>
            <a:off x="1534861" y="317906"/>
            <a:ext cx="3577913" cy="7664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2400" b="1" dirty="0">
                <a:solidFill>
                  <a:schemeClr val="bg1"/>
                </a:solidFill>
              </a:rPr>
              <a:t>Challenges and Solutions</a:t>
            </a:r>
          </a:p>
        </p:txBody>
      </p:sp>
      <p:sp>
        <p:nvSpPr>
          <p:cNvPr id="23" name="TextBox 22">
            <a:extLst>
              <a:ext uri="{FF2B5EF4-FFF2-40B4-BE49-F238E27FC236}">
                <a16:creationId xmlns:a16="http://schemas.microsoft.com/office/drawing/2014/main" id="{8581D05D-935E-CC4C-4B01-2A453B319F00}"/>
              </a:ext>
            </a:extLst>
          </p:cNvPr>
          <p:cNvSpPr txBox="1"/>
          <p:nvPr/>
        </p:nvSpPr>
        <p:spPr>
          <a:xfrm>
            <a:off x="842397" y="1293028"/>
            <a:ext cx="4962832" cy="5027467"/>
          </a:xfrm>
          <a:prstGeom prst="rect">
            <a:avLst/>
          </a:prstGeom>
          <a:gradFill flip="none" rotWithShape="1">
            <a:gsLst>
              <a:gs pos="0">
                <a:srgbClr val="191B27"/>
              </a:gs>
              <a:gs pos="25000">
                <a:srgbClr val="242834"/>
              </a:gs>
              <a:gs pos="75000">
                <a:srgbClr val="303546"/>
              </a:gs>
              <a:gs pos="100000">
                <a:srgbClr val="3B4257"/>
              </a:gs>
            </a:gsLst>
            <a:lin ang="16200000" scaled="1"/>
            <a:tileRect/>
          </a:gradFill>
        </p:spPr>
        <p:txBody>
          <a:bodyPr wrap="square">
            <a:spAutoFit/>
          </a:bodyPr>
          <a:lstStyle/>
          <a:p>
            <a:r>
              <a:rPr lang="en-AU" sz="2000" dirty="0">
                <a:solidFill>
                  <a:srgbClr val="00B0F0"/>
                </a:solidFill>
              </a:rPr>
              <a:t>Complex Queries Across Tables</a:t>
            </a:r>
          </a:p>
          <a:p>
            <a:pPr marL="0" indent="0">
              <a:lnSpc>
                <a:spcPct val="150000"/>
              </a:lnSpc>
              <a:buNone/>
            </a:pPr>
            <a:r>
              <a:rPr lang="en-AU" sz="1400" dirty="0">
                <a:solidFill>
                  <a:schemeClr val="bg1">
                    <a:lumMod val="95000"/>
                  </a:schemeClr>
                </a:solidFill>
              </a:rPr>
              <a:t>Data required to answer business questions often existed across multiple tables within the database. JOINS, GROUP BY, LIMIT, and other clauses used to query this data.</a:t>
            </a:r>
          </a:p>
          <a:p>
            <a:pPr marL="0" indent="0">
              <a:lnSpc>
                <a:spcPct val="150000"/>
              </a:lnSpc>
              <a:buNone/>
            </a:pPr>
            <a:endParaRPr lang="en-AU" sz="1600" dirty="0">
              <a:solidFill>
                <a:schemeClr val="bg1">
                  <a:lumMod val="95000"/>
                </a:schemeClr>
              </a:solidFill>
            </a:endParaRPr>
          </a:p>
          <a:p>
            <a:pPr marL="0" indent="0">
              <a:lnSpc>
                <a:spcPct val="150000"/>
              </a:lnSpc>
              <a:buNone/>
            </a:pPr>
            <a:endParaRPr lang="en-AU" sz="1600" dirty="0">
              <a:solidFill>
                <a:schemeClr val="bg1">
                  <a:lumMod val="95000"/>
                </a:schemeClr>
              </a:solidFill>
            </a:endParaRPr>
          </a:p>
          <a:p>
            <a:pPr marL="0" indent="0">
              <a:lnSpc>
                <a:spcPct val="150000"/>
              </a:lnSpc>
              <a:buNone/>
            </a:pPr>
            <a:endParaRPr lang="en-AU" sz="1600" dirty="0">
              <a:solidFill>
                <a:schemeClr val="bg1">
                  <a:lumMod val="95000"/>
                </a:schemeClr>
              </a:solidFill>
            </a:endParaRPr>
          </a:p>
          <a:p>
            <a:pPr marL="0" indent="0">
              <a:lnSpc>
                <a:spcPct val="150000"/>
              </a:lnSpc>
              <a:buNone/>
            </a:pPr>
            <a:endParaRPr lang="en-AU" sz="1600" dirty="0">
              <a:solidFill>
                <a:schemeClr val="bg1">
                  <a:lumMod val="95000"/>
                </a:schemeClr>
              </a:solidFill>
            </a:endParaRPr>
          </a:p>
          <a:p>
            <a:pPr marL="0" indent="0">
              <a:lnSpc>
                <a:spcPct val="150000"/>
              </a:lnSpc>
              <a:buNone/>
            </a:pPr>
            <a:endParaRPr lang="en-AU" sz="1600" dirty="0">
              <a:solidFill>
                <a:schemeClr val="bg1">
                  <a:lumMod val="95000"/>
                </a:schemeClr>
              </a:solidFill>
            </a:endParaRPr>
          </a:p>
          <a:p>
            <a:pPr marL="0" indent="0">
              <a:lnSpc>
                <a:spcPct val="150000"/>
              </a:lnSpc>
              <a:buNone/>
            </a:pPr>
            <a:endParaRPr lang="en-AU" sz="1600" dirty="0">
              <a:solidFill>
                <a:schemeClr val="bg1">
                  <a:lumMod val="95000"/>
                </a:schemeClr>
              </a:solidFill>
            </a:endParaRPr>
          </a:p>
          <a:p>
            <a:pPr marL="0" indent="0">
              <a:lnSpc>
                <a:spcPct val="150000"/>
              </a:lnSpc>
              <a:buNone/>
            </a:pPr>
            <a:endParaRPr lang="en-AU" sz="1600" dirty="0">
              <a:solidFill>
                <a:schemeClr val="bg1">
                  <a:lumMod val="95000"/>
                </a:schemeClr>
              </a:solidFill>
            </a:endParaRPr>
          </a:p>
          <a:p>
            <a:pPr marL="0" indent="0">
              <a:lnSpc>
                <a:spcPct val="150000"/>
              </a:lnSpc>
              <a:buNone/>
            </a:pPr>
            <a:endParaRPr lang="en-AU" sz="1600" dirty="0">
              <a:solidFill>
                <a:schemeClr val="bg1">
                  <a:lumMod val="95000"/>
                </a:schemeClr>
              </a:solidFill>
            </a:endParaRPr>
          </a:p>
          <a:p>
            <a:pPr marL="0" indent="0">
              <a:lnSpc>
                <a:spcPct val="150000"/>
              </a:lnSpc>
              <a:buNone/>
            </a:pPr>
            <a:endParaRPr lang="en-AU" sz="1600" dirty="0">
              <a:solidFill>
                <a:schemeClr val="bg1">
                  <a:lumMod val="95000"/>
                </a:schemeClr>
              </a:solidFill>
            </a:endParaRPr>
          </a:p>
          <a:p>
            <a:pPr marL="0" indent="0">
              <a:lnSpc>
                <a:spcPct val="150000"/>
              </a:lnSpc>
              <a:buNone/>
            </a:pPr>
            <a:endParaRPr lang="en-AU" sz="1600" dirty="0">
              <a:solidFill>
                <a:schemeClr val="bg1">
                  <a:lumMod val="95000"/>
                </a:schemeClr>
              </a:solidFill>
            </a:endParaRPr>
          </a:p>
        </p:txBody>
      </p:sp>
      <p:sp>
        <p:nvSpPr>
          <p:cNvPr id="24" name="TextBox 23">
            <a:extLst>
              <a:ext uri="{FF2B5EF4-FFF2-40B4-BE49-F238E27FC236}">
                <a16:creationId xmlns:a16="http://schemas.microsoft.com/office/drawing/2014/main" id="{4C75143F-8008-1C64-F41C-651ED95CC874}"/>
              </a:ext>
            </a:extLst>
          </p:cNvPr>
          <p:cNvSpPr txBox="1"/>
          <p:nvPr/>
        </p:nvSpPr>
        <p:spPr>
          <a:xfrm>
            <a:off x="6386771" y="1293028"/>
            <a:ext cx="4962832" cy="4893391"/>
          </a:xfrm>
          <a:prstGeom prst="rect">
            <a:avLst/>
          </a:prstGeom>
          <a:gradFill flip="none" rotWithShape="1">
            <a:gsLst>
              <a:gs pos="0">
                <a:srgbClr val="191B27"/>
              </a:gs>
              <a:gs pos="25000">
                <a:srgbClr val="242834"/>
              </a:gs>
              <a:gs pos="75000">
                <a:srgbClr val="303546"/>
              </a:gs>
              <a:gs pos="100000">
                <a:srgbClr val="3B4257"/>
              </a:gs>
            </a:gsLst>
            <a:lin ang="16200000" scaled="1"/>
            <a:tileRect/>
          </a:gradFill>
        </p:spPr>
        <p:txBody>
          <a:bodyPr wrap="square">
            <a:spAutoFit/>
          </a:bodyPr>
          <a:lstStyle/>
          <a:p>
            <a:r>
              <a:rPr lang="en-AU" sz="2000" dirty="0">
                <a:solidFill>
                  <a:srgbClr val="00B0F0"/>
                </a:solidFill>
              </a:rPr>
              <a:t>Query Optimization</a:t>
            </a:r>
          </a:p>
          <a:p>
            <a:pPr marL="0" indent="0">
              <a:lnSpc>
                <a:spcPct val="150000"/>
              </a:lnSpc>
              <a:buNone/>
            </a:pPr>
            <a:r>
              <a:rPr lang="en-AU" sz="1400" dirty="0">
                <a:solidFill>
                  <a:schemeClr val="bg1">
                    <a:lumMod val="95000"/>
                  </a:schemeClr>
                </a:solidFill>
              </a:rPr>
              <a:t>Optimized SQL queries for efficiency and accuracy. This was done by using the EXPLAIN clause to evaluate query costs.</a:t>
            </a:r>
          </a:p>
          <a:p>
            <a:pPr marL="0" indent="0">
              <a:lnSpc>
                <a:spcPct val="150000"/>
              </a:lnSpc>
              <a:buNone/>
            </a:pPr>
            <a:endParaRPr lang="en-AU" sz="1400" dirty="0">
              <a:solidFill>
                <a:schemeClr val="bg1">
                  <a:lumMod val="95000"/>
                </a:schemeClr>
              </a:solidFill>
            </a:endParaRPr>
          </a:p>
          <a:p>
            <a:pPr marL="0" indent="0">
              <a:lnSpc>
                <a:spcPct val="150000"/>
              </a:lnSpc>
              <a:buNone/>
            </a:pPr>
            <a:endParaRPr lang="en-AU" sz="1400" dirty="0">
              <a:solidFill>
                <a:schemeClr val="bg1">
                  <a:lumMod val="95000"/>
                </a:schemeClr>
              </a:solidFill>
            </a:endParaRPr>
          </a:p>
          <a:p>
            <a:pPr marL="0" indent="0">
              <a:lnSpc>
                <a:spcPct val="150000"/>
              </a:lnSpc>
              <a:buNone/>
            </a:pPr>
            <a:endParaRPr lang="en-AU" sz="1400" dirty="0">
              <a:solidFill>
                <a:schemeClr val="bg1">
                  <a:lumMod val="95000"/>
                </a:schemeClr>
              </a:solidFill>
            </a:endParaRPr>
          </a:p>
          <a:p>
            <a:pPr marL="0" indent="0">
              <a:lnSpc>
                <a:spcPct val="150000"/>
              </a:lnSpc>
              <a:buNone/>
            </a:pPr>
            <a:endParaRPr lang="en-AU" sz="1400" dirty="0">
              <a:solidFill>
                <a:schemeClr val="bg1">
                  <a:lumMod val="95000"/>
                </a:schemeClr>
              </a:solidFill>
            </a:endParaRPr>
          </a:p>
          <a:p>
            <a:pPr marL="0" indent="0">
              <a:lnSpc>
                <a:spcPct val="150000"/>
              </a:lnSpc>
              <a:buNone/>
            </a:pPr>
            <a:endParaRPr lang="en-AU" sz="1400" dirty="0">
              <a:solidFill>
                <a:schemeClr val="bg1">
                  <a:lumMod val="95000"/>
                </a:schemeClr>
              </a:solidFill>
            </a:endParaRPr>
          </a:p>
          <a:p>
            <a:pPr marL="0" indent="0">
              <a:lnSpc>
                <a:spcPct val="150000"/>
              </a:lnSpc>
              <a:buNone/>
            </a:pPr>
            <a:endParaRPr lang="en-AU" sz="1400" dirty="0">
              <a:solidFill>
                <a:schemeClr val="bg1">
                  <a:lumMod val="95000"/>
                </a:schemeClr>
              </a:solidFill>
            </a:endParaRPr>
          </a:p>
          <a:p>
            <a:pPr marL="0" indent="0">
              <a:lnSpc>
                <a:spcPct val="150000"/>
              </a:lnSpc>
              <a:buNone/>
            </a:pPr>
            <a:endParaRPr lang="en-AU" sz="1400" dirty="0">
              <a:solidFill>
                <a:schemeClr val="bg1">
                  <a:lumMod val="95000"/>
                </a:schemeClr>
              </a:solidFill>
            </a:endParaRPr>
          </a:p>
          <a:p>
            <a:pPr marL="0" indent="0">
              <a:lnSpc>
                <a:spcPct val="150000"/>
              </a:lnSpc>
              <a:buNone/>
            </a:pPr>
            <a:endParaRPr lang="en-AU" sz="1400" dirty="0">
              <a:solidFill>
                <a:schemeClr val="bg1">
                  <a:lumMod val="95000"/>
                </a:schemeClr>
              </a:solidFill>
            </a:endParaRPr>
          </a:p>
          <a:p>
            <a:pPr marL="0" indent="0">
              <a:lnSpc>
                <a:spcPct val="150000"/>
              </a:lnSpc>
              <a:buNone/>
            </a:pPr>
            <a:endParaRPr lang="en-AU" sz="1400" dirty="0">
              <a:solidFill>
                <a:schemeClr val="bg1">
                  <a:lumMod val="95000"/>
                </a:schemeClr>
              </a:solidFill>
            </a:endParaRPr>
          </a:p>
          <a:p>
            <a:pPr marL="0" indent="0">
              <a:lnSpc>
                <a:spcPct val="150000"/>
              </a:lnSpc>
              <a:buNone/>
            </a:pPr>
            <a:endParaRPr lang="en-AU" sz="1400" dirty="0">
              <a:solidFill>
                <a:schemeClr val="bg1">
                  <a:lumMod val="95000"/>
                </a:schemeClr>
              </a:solidFill>
            </a:endParaRPr>
          </a:p>
          <a:p>
            <a:pPr marL="0" indent="0">
              <a:lnSpc>
                <a:spcPct val="150000"/>
              </a:lnSpc>
              <a:buNone/>
            </a:pPr>
            <a:endParaRPr lang="en-AU" sz="1400" dirty="0">
              <a:solidFill>
                <a:schemeClr val="bg1">
                  <a:lumMod val="95000"/>
                </a:schemeClr>
              </a:solidFill>
            </a:endParaRPr>
          </a:p>
          <a:p>
            <a:pPr marL="0" indent="0">
              <a:lnSpc>
                <a:spcPct val="150000"/>
              </a:lnSpc>
              <a:buNone/>
            </a:pPr>
            <a:endParaRPr lang="en-AU" sz="1400" dirty="0">
              <a:solidFill>
                <a:schemeClr val="bg1">
                  <a:lumMod val="95000"/>
                </a:schemeClr>
              </a:solidFill>
            </a:endParaRPr>
          </a:p>
        </p:txBody>
      </p:sp>
      <p:cxnSp>
        <p:nvCxnSpPr>
          <p:cNvPr id="18" name="Straight Connector 17">
            <a:extLst>
              <a:ext uri="{FF2B5EF4-FFF2-40B4-BE49-F238E27FC236}">
                <a16:creationId xmlns:a16="http://schemas.microsoft.com/office/drawing/2014/main" id="{11A1917E-502D-DCB3-6742-28F70981AEA4}"/>
              </a:ext>
            </a:extLst>
          </p:cNvPr>
          <p:cNvCxnSpPr>
            <a:cxnSpLocks/>
            <a:stCxn id="4" idx="3"/>
          </p:cNvCxnSpPr>
          <p:nvPr/>
        </p:nvCxnSpPr>
        <p:spPr>
          <a:xfrm>
            <a:off x="5112774" y="701134"/>
            <a:ext cx="7079226"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pic>
        <p:nvPicPr>
          <p:cNvPr id="31" name="Graphic 30" descr="Hurdle outline">
            <a:extLst>
              <a:ext uri="{FF2B5EF4-FFF2-40B4-BE49-F238E27FC236}">
                <a16:creationId xmlns:a16="http://schemas.microsoft.com/office/drawing/2014/main" id="{9DAA6868-0BE9-6A0D-BCEF-A845D0C9C2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401" y="317905"/>
            <a:ext cx="766457" cy="766457"/>
          </a:xfrm>
          <a:prstGeom prst="rect">
            <a:avLst/>
          </a:prstGeom>
        </p:spPr>
      </p:pic>
      <p:sp>
        <p:nvSpPr>
          <p:cNvPr id="13" name="TextBox 12">
            <a:extLst>
              <a:ext uri="{FF2B5EF4-FFF2-40B4-BE49-F238E27FC236}">
                <a16:creationId xmlns:a16="http://schemas.microsoft.com/office/drawing/2014/main" id="{1F2B32F6-FD42-3B36-BB93-5750886D990A}"/>
              </a:ext>
            </a:extLst>
          </p:cNvPr>
          <p:cNvSpPr txBox="1"/>
          <p:nvPr/>
        </p:nvSpPr>
        <p:spPr>
          <a:xfrm>
            <a:off x="842397" y="6055496"/>
            <a:ext cx="4962833" cy="646331"/>
          </a:xfrm>
          <a:prstGeom prst="rect">
            <a:avLst/>
          </a:prstGeom>
          <a:noFill/>
        </p:spPr>
        <p:txBody>
          <a:bodyPr wrap="square" rtlCol="0">
            <a:spAutoFit/>
          </a:bodyPr>
          <a:lstStyle/>
          <a:p>
            <a:r>
              <a:rPr lang="en-AU" sz="1200" dirty="0">
                <a:solidFill>
                  <a:schemeClr val="bg1">
                    <a:lumMod val="75000"/>
                  </a:schemeClr>
                </a:solidFill>
              </a:rPr>
              <a:t>SQL query designed to answer the question “</a:t>
            </a:r>
            <a:r>
              <a:rPr lang="en-AU" sz="1200" i="1" dirty="0">
                <a:solidFill>
                  <a:schemeClr val="bg1">
                    <a:lumMod val="75000"/>
                  </a:schemeClr>
                </a:solidFill>
              </a:rPr>
              <a:t>Where are customers with a high lifetime value based</a:t>
            </a:r>
            <a:r>
              <a:rPr lang="en-AU" sz="1200" dirty="0">
                <a:solidFill>
                  <a:schemeClr val="bg1">
                    <a:lumMod val="75000"/>
                  </a:schemeClr>
                </a:solidFill>
              </a:rPr>
              <a:t>”. Result returns top 10 customers based on lifetime spending along with their country and city of residence.</a:t>
            </a:r>
          </a:p>
        </p:txBody>
      </p:sp>
      <p:sp>
        <p:nvSpPr>
          <p:cNvPr id="15" name="TextBox 14">
            <a:extLst>
              <a:ext uri="{FF2B5EF4-FFF2-40B4-BE49-F238E27FC236}">
                <a16:creationId xmlns:a16="http://schemas.microsoft.com/office/drawing/2014/main" id="{52F20528-30D4-85A9-2E3A-EAA1B5BA3F4C}"/>
              </a:ext>
            </a:extLst>
          </p:cNvPr>
          <p:cNvSpPr txBox="1"/>
          <p:nvPr/>
        </p:nvSpPr>
        <p:spPr>
          <a:xfrm>
            <a:off x="6386770" y="6055496"/>
            <a:ext cx="4962833" cy="461665"/>
          </a:xfrm>
          <a:prstGeom prst="rect">
            <a:avLst/>
          </a:prstGeom>
          <a:noFill/>
        </p:spPr>
        <p:txBody>
          <a:bodyPr wrap="square" rtlCol="0">
            <a:spAutoFit/>
          </a:bodyPr>
          <a:lstStyle/>
          <a:p>
            <a:r>
              <a:rPr lang="en-AU" sz="1200" dirty="0">
                <a:solidFill>
                  <a:schemeClr val="bg1">
                    <a:lumMod val="75000"/>
                  </a:schemeClr>
                </a:solidFill>
              </a:rPr>
              <a:t>EXPLAIN query that returns the cost of a query that finds the average rental duration of Rockbuster’s top 10 movies.</a:t>
            </a:r>
          </a:p>
        </p:txBody>
      </p:sp>
      <p:pic>
        <p:nvPicPr>
          <p:cNvPr id="6" name="Picture 5">
            <a:extLst>
              <a:ext uri="{FF2B5EF4-FFF2-40B4-BE49-F238E27FC236}">
                <a16:creationId xmlns:a16="http://schemas.microsoft.com/office/drawing/2014/main" id="{6673012B-9467-9E53-841C-6BE975C76A76}"/>
              </a:ext>
            </a:extLst>
          </p:cNvPr>
          <p:cNvPicPr>
            <a:picLocks noChangeAspect="1"/>
          </p:cNvPicPr>
          <p:nvPr/>
        </p:nvPicPr>
        <p:blipFill>
          <a:blip r:embed="rId4"/>
          <a:stretch>
            <a:fillRect/>
          </a:stretch>
        </p:blipFill>
        <p:spPr>
          <a:xfrm>
            <a:off x="1045551" y="2794158"/>
            <a:ext cx="4543918" cy="3147938"/>
          </a:xfrm>
          <a:prstGeom prst="rect">
            <a:avLst/>
          </a:prstGeom>
        </p:spPr>
      </p:pic>
      <p:pic>
        <p:nvPicPr>
          <p:cNvPr id="9" name="Picture 8">
            <a:extLst>
              <a:ext uri="{FF2B5EF4-FFF2-40B4-BE49-F238E27FC236}">
                <a16:creationId xmlns:a16="http://schemas.microsoft.com/office/drawing/2014/main" id="{FAD491C3-D36B-59A2-9DDB-9D49201B9EF9}"/>
              </a:ext>
            </a:extLst>
          </p:cNvPr>
          <p:cNvPicPr>
            <a:picLocks noChangeAspect="1"/>
          </p:cNvPicPr>
          <p:nvPr/>
        </p:nvPicPr>
        <p:blipFill>
          <a:blip r:embed="rId5"/>
          <a:stretch>
            <a:fillRect/>
          </a:stretch>
        </p:blipFill>
        <p:spPr>
          <a:xfrm>
            <a:off x="6602532" y="2448825"/>
            <a:ext cx="4543917" cy="3493271"/>
          </a:xfrm>
          <a:prstGeom prst="rect">
            <a:avLst/>
          </a:prstGeom>
        </p:spPr>
      </p:pic>
    </p:spTree>
    <p:extLst>
      <p:ext uri="{BB962C8B-B14F-4D97-AF65-F5344CB8AC3E}">
        <p14:creationId xmlns:p14="http://schemas.microsoft.com/office/powerpoint/2010/main" val="3487369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hlinkClick r:id="rId3"/>
            <a:extLst>
              <a:ext uri="{FF2B5EF4-FFF2-40B4-BE49-F238E27FC236}">
                <a16:creationId xmlns:a16="http://schemas.microsoft.com/office/drawing/2014/main" id="{6B4ADD9B-AE63-B41C-4448-95728F8641E6}"/>
              </a:ext>
            </a:extLst>
          </p:cNvPr>
          <p:cNvSpPr/>
          <p:nvPr/>
        </p:nvSpPr>
        <p:spPr>
          <a:xfrm>
            <a:off x="7738927" y="277622"/>
            <a:ext cx="3932827" cy="775546"/>
          </a:xfrm>
          <a:prstGeom prst="rect">
            <a:avLst/>
          </a:prstGeom>
          <a:gradFill flip="none" rotWithShape="1">
            <a:gsLst>
              <a:gs pos="0">
                <a:srgbClr val="191B27"/>
              </a:gs>
              <a:gs pos="25000">
                <a:srgbClr val="242834"/>
              </a:gs>
              <a:gs pos="75000">
                <a:srgbClr val="303546"/>
              </a:gs>
              <a:gs pos="100000">
                <a:srgbClr val="3B4257"/>
              </a:gs>
            </a:gsLst>
            <a:path path="rect">
              <a:fillToRect l="50000" t="50000" r="50000" b="50000"/>
            </a:path>
            <a:tileRect/>
          </a:gra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2400" dirty="0"/>
          </a:p>
        </p:txBody>
      </p:sp>
      <p:sp>
        <p:nvSpPr>
          <p:cNvPr id="24" name="Rectangle: Rounded Corners 23">
            <a:extLst>
              <a:ext uri="{FF2B5EF4-FFF2-40B4-BE49-F238E27FC236}">
                <a16:creationId xmlns:a16="http://schemas.microsoft.com/office/drawing/2014/main" id="{C04A4E51-FDA2-6865-77C4-D3F4CA2785B9}"/>
              </a:ext>
            </a:extLst>
          </p:cNvPr>
          <p:cNvSpPr/>
          <p:nvPr/>
        </p:nvSpPr>
        <p:spPr>
          <a:xfrm>
            <a:off x="468343" y="1254325"/>
            <a:ext cx="11304317" cy="2638610"/>
          </a:xfrm>
          <a:prstGeom prst="roundRect">
            <a:avLst>
              <a:gd name="adj" fmla="val 2180"/>
            </a:avLst>
          </a:prstGeom>
          <a:solidFill>
            <a:srgbClr val="2428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5" name="TextBox 24">
            <a:extLst>
              <a:ext uri="{FF2B5EF4-FFF2-40B4-BE49-F238E27FC236}">
                <a16:creationId xmlns:a16="http://schemas.microsoft.com/office/drawing/2014/main" id="{F9C1E828-3C23-90A5-E96F-B9738054C623}"/>
              </a:ext>
            </a:extLst>
          </p:cNvPr>
          <p:cNvSpPr txBox="1"/>
          <p:nvPr/>
        </p:nvSpPr>
        <p:spPr>
          <a:xfrm>
            <a:off x="3990172" y="1303112"/>
            <a:ext cx="1928847" cy="646331"/>
          </a:xfrm>
          <a:prstGeom prst="rect">
            <a:avLst/>
          </a:prstGeom>
          <a:noFill/>
        </p:spPr>
        <p:txBody>
          <a:bodyPr wrap="square" rtlCol="0">
            <a:spAutoFit/>
          </a:bodyPr>
          <a:lstStyle/>
          <a:p>
            <a:r>
              <a:rPr lang="en-AU" sz="1200" dirty="0">
                <a:solidFill>
                  <a:schemeClr val="bg1">
                    <a:lumMod val="75000"/>
                  </a:schemeClr>
                </a:solidFill>
              </a:rPr>
              <a:t>Chart showing revenue and total customers in each country</a:t>
            </a:r>
          </a:p>
        </p:txBody>
      </p:sp>
      <p:sp>
        <p:nvSpPr>
          <p:cNvPr id="15" name="Title 1">
            <a:extLst>
              <a:ext uri="{FF2B5EF4-FFF2-40B4-BE49-F238E27FC236}">
                <a16:creationId xmlns:a16="http://schemas.microsoft.com/office/drawing/2014/main" id="{48E98792-0EA9-904D-9AEF-5DAA42281A94}"/>
              </a:ext>
            </a:extLst>
          </p:cNvPr>
          <p:cNvSpPr txBox="1">
            <a:spLocks/>
          </p:cNvSpPr>
          <p:nvPr/>
        </p:nvSpPr>
        <p:spPr>
          <a:xfrm>
            <a:off x="1534861" y="455558"/>
            <a:ext cx="3656571" cy="7664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2400" b="1" dirty="0">
                <a:solidFill>
                  <a:schemeClr val="bg1"/>
                </a:solidFill>
              </a:rPr>
              <a:t>Results and Deliverables</a:t>
            </a:r>
          </a:p>
        </p:txBody>
      </p:sp>
      <p:cxnSp>
        <p:nvCxnSpPr>
          <p:cNvPr id="28" name="Straight Connector 27">
            <a:extLst>
              <a:ext uri="{FF2B5EF4-FFF2-40B4-BE49-F238E27FC236}">
                <a16:creationId xmlns:a16="http://schemas.microsoft.com/office/drawing/2014/main" id="{579EC363-2725-198A-6688-8DCCD5522DCE}"/>
              </a:ext>
            </a:extLst>
          </p:cNvPr>
          <p:cNvCxnSpPr>
            <a:cxnSpLocks/>
          </p:cNvCxnSpPr>
          <p:nvPr/>
        </p:nvCxnSpPr>
        <p:spPr>
          <a:xfrm>
            <a:off x="5919019" y="4080385"/>
            <a:ext cx="0" cy="263861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F0845D07-F9AD-18D8-EB74-D3B58685B23C}"/>
              </a:ext>
            </a:extLst>
          </p:cNvPr>
          <p:cNvSpPr txBox="1"/>
          <p:nvPr/>
        </p:nvSpPr>
        <p:spPr>
          <a:xfrm>
            <a:off x="6272982" y="4090219"/>
            <a:ext cx="5499678" cy="2585323"/>
          </a:xfrm>
          <a:prstGeom prst="rect">
            <a:avLst/>
          </a:prstGeom>
          <a:noFill/>
        </p:spPr>
        <p:txBody>
          <a:bodyPr wrap="square" rtlCol="0">
            <a:spAutoFit/>
          </a:bodyPr>
          <a:lstStyle/>
          <a:p>
            <a:pPr>
              <a:spcAft>
                <a:spcPts val="600"/>
              </a:spcAft>
            </a:pPr>
            <a:r>
              <a:rPr lang="en-AU" sz="2000" dirty="0">
                <a:solidFill>
                  <a:srgbClr val="00B0F0"/>
                </a:solidFill>
              </a:rPr>
              <a:t>Deliverables</a:t>
            </a:r>
          </a:p>
          <a:p>
            <a:pPr marL="342900" indent="-342900">
              <a:spcAft>
                <a:spcPts val="1200"/>
              </a:spcAft>
              <a:buAutoNum type="arabicPeriod"/>
            </a:pPr>
            <a:r>
              <a:rPr lang="en-AU" sz="1400" b="1" dirty="0">
                <a:solidFill>
                  <a:schemeClr val="accent4">
                    <a:lumMod val="20000"/>
                    <a:lumOff val="80000"/>
                  </a:schemeClr>
                </a:solidFill>
              </a:rPr>
              <a:t>Data Dictionary: </a:t>
            </a:r>
            <a:r>
              <a:rPr lang="en-AU" sz="1400" dirty="0">
                <a:solidFill>
                  <a:schemeClr val="bg1">
                    <a:lumMod val="75000"/>
                  </a:schemeClr>
                </a:solidFill>
              </a:rPr>
              <a:t>comprehensive document detailing the structure and relationship of Rockbuster’s database.</a:t>
            </a:r>
          </a:p>
          <a:p>
            <a:pPr marL="342900" indent="-342900">
              <a:spcAft>
                <a:spcPts val="600"/>
              </a:spcAft>
              <a:buAutoNum type="arabicPeriod"/>
            </a:pPr>
            <a:r>
              <a:rPr lang="en-AU" sz="1400" b="1" dirty="0">
                <a:solidFill>
                  <a:schemeClr val="accent4">
                    <a:lumMod val="20000"/>
                    <a:lumOff val="80000"/>
                  </a:schemeClr>
                </a:solidFill>
              </a:rPr>
              <a:t>SQL Queries File: </a:t>
            </a:r>
            <a:r>
              <a:rPr lang="en-AU" sz="1400" dirty="0">
                <a:solidFill>
                  <a:schemeClr val="bg1">
                    <a:lumMod val="75000"/>
                  </a:schemeClr>
                </a:solidFill>
              </a:rPr>
              <a:t>Excel file storing SQL queries and their outputs. </a:t>
            </a:r>
          </a:p>
          <a:p>
            <a:pPr marL="342900" indent="-342900">
              <a:spcAft>
                <a:spcPts val="600"/>
              </a:spcAft>
              <a:buAutoNum type="arabicPeriod"/>
            </a:pPr>
            <a:r>
              <a:rPr lang="en-AU" sz="1400" b="1" dirty="0">
                <a:solidFill>
                  <a:schemeClr val="accent4">
                    <a:lumMod val="20000"/>
                    <a:lumOff val="80000"/>
                  </a:schemeClr>
                </a:solidFill>
              </a:rPr>
              <a:t>Final Presentation: </a:t>
            </a:r>
            <a:r>
              <a:rPr lang="en-AU" sz="1400" dirty="0">
                <a:solidFill>
                  <a:schemeClr val="bg1">
                    <a:lumMod val="75000"/>
                  </a:schemeClr>
                </a:solidFill>
              </a:rPr>
              <a:t>PowerPoint summarizing key findings and recommendations for Rockbuster.</a:t>
            </a:r>
          </a:p>
          <a:p>
            <a:pPr marL="342900" indent="-342900">
              <a:spcAft>
                <a:spcPts val="600"/>
              </a:spcAft>
              <a:buAutoNum type="arabicPeriod"/>
            </a:pPr>
            <a:r>
              <a:rPr lang="en-AU" sz="1400" b="1" dirty="0">
                <a:solidFill>
                  <a:schemeClr val="accent4">
                    <a:lumMod val="20000"/>
                    <a:lumOff val="80000"/>
                  </a:schemeClr>
                </a:solidFill>
              </a:rPr>
              <a:t>Tableau Dashboards: </a:t>
            </a:r>
            <a:r>
              <a:rPr lang="en-AU" sz="1400" dirty="0">
                <a:solidFill>
                  <a:schemeClr val="bg1">
                    <a:lumMod val="75000"/>
                  </a:schemeClr>
                </a:solidFill>
              </a:rPr>
              <a:t>visualisations used in presentation.</a:t>
            </a:r>
          </a:p>
          <a:p>
            <a:pPr marL="800100" lvl="1" indent="-342900">
              <a:spcAft>
                <a:spcPts val="600"/>
              </a:spcAft>
              <a:buFont typeface="Arial" panose="020B0604020202020204" pitchFamily="34" charset="0"/>
              <a:buChar char="•"/>
            </a:pPr>
            <a:r>
              <a:rPr lang="en-AU" sz="1400" dirty="0">
                <a:solidFill>
                  <a:schemeClr val="accent4">
                    <a:lumMod val="40000"/>
                    <a:lumOff val="60000"/>
                  </a:schemeClr>
                </a:solidFill>
                <a:hlinkClick r:id="rId4">
                  <a:extLst>
                    <a:ext uri="{A12FA001-AC4F-418D-AE19-62706E023703}">
                      <ahyp:hlinkClr xmlns:ahyp="http://schemas.microsoft.com/office/drawing/2018/hyperlinkcolor" val="tx"/>
                    </a:ext>
                  </a:extLst>
                </a:hlinkClick>
              </a:rPr>
              <a:t>Link to Tableau Dashboards</a:t>
            </a:r>
            <a:endParaRPr lang="en-AU" sz="1400" dirty="0">
              <a:solidFill>
                <a:schemeClr val="accent4">
                  <a:lumMod val="40000"/>
                  <a:lumOff val="60000"/>
                </a:schemeClr>
              </a:solidFill>
            </a:endParaRPr>
          </a:p>
        </p:txBody>
      </p:sp>
      <p:pic>
        <p:nvPicPr>
          <p:cNvPr id="4" name="Graphic 3" descr="Presentation with pie chart with solid fill">
            <a:extLst>
              <a:ext uri="{FF2B5EF4-FFF2-40B4-BE49-F238E27FC236}">
                <a16:creationId xmlns:a16="http://schemas.microsoft.com/office/drawing/2014/main" id="{FFEAB5AC-CEAD-7000-7F76-CA2AB68D6B6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8405" y="455558"/>
            <a:ext cx="766456" cy="766456"/>
          </a:xfrm>
          <a:prstGeom prst="rect">
            <a:avLst/>
          </a:prstGeom>
        </p:spPr>
      </p:pic>
      <p:sp>
        <p:nvSpPr>
          <p:cNvPr id="2" name="Rectangle 1">
            <a:extLst>
              <a:ext uri="{FF2B5EF4-FFF2-40B4-BE49-F238E27FC236}">
                <a16:creationId xmlns:a16="http://schemas.microsoft.com/office/drawing/2014/main" id="{A918FE10-FDD1-763A-728D-C8D2FDD3D03A}"/>
              </a:ext>
            </a:extLst>
          </p:cNvPr>
          <p:cNvSpPr/>
          <p:nvPr/>
        </p:nvSpPr>
        <p:spPr>
          <a:xfrm>
            <a:off x="6735099" y="6360906"/>
            <a:ext cx="363794" cy="275303"/>
          </a:xfrm>
          <a:prstGeom prst="rect">
            <a:avLst/>
          </a:prstGeom>
          <a:solidFill>
            <a:srgbClr val="191B27"/>
          </a:solidFill>
          <a:ln>
            <a:solidFill>
              <a:srgbClr val="191B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extBox 2">
            <a:extLst>
              <a:ext uri="{FF2B5EF4-FFF2-40B4-BE49-F238E27FC236}">
                <a16:creationId xmlns:a16="http://schemas.microsoft.com/office/drawing/2014/main" id="{4E299D10-FD43-265B-0B3F-A9C3DE4113B6}"/>
              </a:ext>
            </a:extLst>
          </p:cNvPr>
          <p:cNvSpPr txBox="1"/>
          <p:nvPr/>
        </p:nvSpPr>
        <p:spPr>
          <a:xfrm>
            <a:off x="7719785" y="480729"/>
            <a:ext cx="3387211" cy="369332"/>
          </a:xfrm>
          <a:prstGeom prst="rect">
            <a:avLst/>
          </a:prstGeom>
          <a:noFill/>
        </p:spPr>
        <p:txBody>
          <a:bodyPr wrap="square" rtlCol="0">
            <a:spAutoFit/>
          </a:bodyPr>
          <a:lstStyle/>
          <a:p>
            <a:r>
              <a:rPr lang="en-AU" dirty="0">
                <a:solidFill>
                  <a:schemeClr val="accent4">
                    <a:lumMod val="40000"/>
                    <a:lumOff val="60000"/>
                  </a:schemeClr>
                </a:solidFill>
                <a:hlinkClick r:id="rId3">
                  <a:extLst>
                    <a:ext uri="{A12FA001-AC4F-418D-AE19-62706E023703}">
                      <ahyp:hlinkClr xmlns:ahyp="http://schemas.microsoft.com/office/drawing/2018/hyperlinkcolor" val="tx"/>
                    </a:ext>
                  </a:extLst>
                </a:hlinkClick>
              </a:rPr>
              <a:t>GitHub Project Repository Link</a:t>
            </a:r>
            <a:endParaRPr lang="en-AU" dirty="0">
              <a:solidFill>
                <a:schemeClr val="accent4">
                  <a:lumMod val="40000"/>
                  <a:lumOff val="60000"/>
                </a:schemeClr>
              </a:solidFill>
            </a:endParaRPr>
          </a:p>
        </p:txBody>
      </p:sp>
      <p:pic>
        <p:nvPicPr>
          <p:cNvPr id="5" name="Picture 36">
            <a:hlinkClick r:id="rId3"/>
            <a:extLst>
              <a:ext uri="{FF2B5EF4-FFF2-40B4-BE49-F238E27FC236}">
                <a16:creationId xmlns:a16="http://schemas.microsoft.com/office/drawing/2014/main" id="{8E5B0ACD-48C6-3416-A96C-AADE719CB5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07883" y="314499"/>
            <a:ext cx="701792" cy="7017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D36C17F3-8393-317D-655E-1F7EDB5E0265}"/>
              </a:ext>
            </a:extLst>
          </p:cNvPr>
          <p:cNvPicPr>
            <a:picLocks noChangeAspect="1"/>
          </p:cNvPicPr>
          <p:nvPr/>
        </p:nvPicPr>
        <p:blipFill>
          <a:blip r:embed="rId8"/>
          <a:stretch>
            <a:fillRect/>
          </a:stretch>
        </p:blipFill>
        <p:spPr>
          <a:xfrm>
            <a:off x="563073" y="1297469"/>
            <a:ext cx="3453464" cy="2490748"/>
          </a:xfrm>
          <a:prstGeom prst="rect">
            <a:avLst/>
          </a:prstGeom>
        </p:spPr>
      </p:pic>
      <p:pic>
        <p:nvPicPr>
          <p:cNvPr id="11" name="Picture 10">
            <a:extLst>
              <a:ext uri="{FF2B5EF4-FFF2-40B4-BE49-F238E27FC236}">
                <a16:creationId xmlns:a16="http://schemas.microsoft.com/office/drawing/2014/main" id="{80D19E38-1B6F-A515-0EF7-6A9BF8F56B67}"/>
              </a:ext>
            </a:extLst>
          </p:cNvPr>
          <p:cNvPicPr>
            <a:picLocks noChangeAspect="1"/>
          </p:cNvPicPr>
          <p:nvPr/>
        </p:nvPicPr>
        <p:blipFill>
          <a:blip r:embed="rId9"/>
          <a:stretch>
            <a:fillRect/>
          </a:stretch>
        </p:blipFill>
        <p:spPr>
          <a:xfrm>
            <a:off x="6167866" y="1310523"/>
            <a:ext cx="3453464" cy="2526213"/>
          </a:xfrm>
          <a:prstGeom prst="rect">
            <a:avLst/>
          </a:prstGeom>
        </p:spPr>
      </p:pic>
      <p:sp>
        <p:nvSpPr>
          <p:cNvPr id="13" name="TextBox 12">
            <a:extLst>
              <a:ext uri="{FF2B5EF4-FFF2-40B4-BE49-F238E27FC236}">
                <a16:creationId xmlns:a16="http://schemas.microsoft.com/office/drawing/2014/main" id="{6F7F233A-A120-4333-AE33-730929BF56D5}"/>
              </a:ext>
            </a:extLst>
          </p:cNvPr>
          <p:cNvSpPr txBox="1"/>
          <p:nvPr/>
        </p:nvSpPr>
        <p:spPr>
          <a:xfrm>
            <a:off x="468343" y="4094092"/>
            <a:ext cx="5352352" cy="2215735"/>
          </a:xfrm>
          <a:prstGeom prst="rect">
            <a:avLst/>
          </a:prstGeom>
          <a:noFill/>
        </p:spPr>
        <p:txBody>
          <a:bodyPr wrap="square">
            <a:spAutoFit/>
          </a:bodyPr>
          <a:lstStyle/>
          <a:p>
            <a:pPr>
              <a:spcAft>
                <a:spcPts val="600"/>
              </a:spcAft>
            </a:pPr>
            <a:r>
              <a:rPr lang="en-AU" sz="2000" dirty="0">
                <a:solidFill>
                  <a:srgbClr val="00B0F0"/>
                </a:solidFill>
              </a:rPr>
              <a:t>Results</a:t>
            </a:r>
          </a:p>
          <a:p>
            <a:pPr marL="285750" indent="-285750">
              <a:lnSpc>
                <a:spcPct val="150000"/>
              </a:lnSpc>
              <a:spcAft>
                <a:spcPts val="600"/>
              </a:spcAft>
              <a:buFont typeface="Arial" panose="020B0604020202020204" pitchFamily="34" charset="0"/>
              <a:buChar char="•"/>
            </a:pPr>
            <a:r>
              <a:rPr lang="en-AU" sz="1400" dirty="0">
                <a:solidFill>
                  <a:schemeClr val="bg1">
                    <a:lumMod val="75000"/>
                  </a:schemeClr>
                </a:solidFill>
              </a:rPr>
              <a:t>Identified Rockbuster’s top and bottom performing movies by revenue (including unrented movies)</a:t>
            </a:r>
          </a:p>
          <a:p>
            <a:pPr marL="285750" indent="-285750">
              <a:lnSpc>
                <a:spcPct val="150000"/>
              </a:lnSpc>
              <a:spcAft>
                <a:spcPts val="600"/>
              </a:spcAft>
              <a:buFont typeface="Arial" panose="020B0604020202020204" pitchFamily="34" charset="0"/>
              <a:buChar char="•"/>
            </a:pPr>
            <a:r>
              <a:rPr lang="en-AU" sz="1400" dirty="0">
                <a:solidFill>
                  <a:schemeClr val="bg1">
                    <a:lumMod val="75000"/>
                  </a:schemeClr>
                </a:solidFill>
              </a:rPr>
              <a:t>Mapped global customer and revenue distribution.</a:t>
            </a:r>
          </a:p>
          <a:p>
            <a:pPr marL="285750" indent="-285750">
              <a:lnSpc>
                <a:spcPct val="150000"/>
              </a:lnSpc>
              <a:spcAft>
                <a:spcPts val="600"/>
              </a:spcAft>
              <a:buFont typeface="Arial" panose="020B0604020202020204" pitchFamily="34" charset="0"/>
              <a:buChar char="•"/>
            </a:pPr>
            <a:r>
              <a:rPr lang="en-AU" sz="1400" dirty="0">
                <a:solidFill>
                  <a:schemeClr val="bg1">
                    <a:lumMod val="75000"/>
                  </a:schemeClr>
                </a:solidFill>
              </a:rPr>
              <a:t>Determined high-value customers don’t necessarily reside in countries with the most customers.</a:t>
            </a:r>
          </a:p>
        </p:txBody>
      </p:sp>
      <p:sp>
        <p:nvSpPr>
          <p:cNvPr id="17" name="TextBox 16">
            <a:extLst>
              <a:ext uri="{FF2B5EF4-FFF2-40B4-BE49-F238E27FC236}">
                <a16:creationId xmlns:a16="http://schemas.microsoft.com/office/drawing/2014/main" id="{80B97269-9B83-A9CF-7095-55852EC6C0D1}"/>
              </a:ext>
            </a:extLst>
          </p:cNvPr>
          <p:cNvSpPr txBox="1"/>
          <p:nvPr/>
        </p:nvSpPr>
        <p:spPr>
          <a:xfrm>
            <a:off x="9621330" y="1297469"/>
            <a:ext cx="1928847" cy="830997"/>
          </a:xfrm>
          <a:prstGeom prst="rect">
            <a:avLst/>
          </a:prstGeom>
          <a:noFill/>
        </p:spPr>
        <p:txBody>
          <a:bodyPr wrap="square" rtlCol="0">
            <a:spAutoFit/>
          </a:bodyPr>
          <a:lstStyle/>
          <a:p>
            <a:r>
              <a:rPr lang="en-AU" sz="1200" dirty="0">
                <a:solidFill>
                  <a:schemeClr val="bg1">
                    <a:lumMod val="75000"/>
                  </a:schemeClr>
                </a:solidFill>
              </a:rPr>
              <a:t>Table showing top 10 customers and their locations determined by total revenue. </a:t>
            </a:r>
          </a:p>
        </p:txBody>
      </p:sp>
    </p:spTree>
    <p:extLst>
      <p:ext uri="{BB962C8B-B14F-4D97-AF65-F5344CB8AC3E}">
        <p14:creationId xmlns:p14="http://schemas.microsoft.com/office/powerpoint/2010/main" val="2145229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E6E89FF-5495-E303-D7BD-D04E47CBCCED}"/>
              </a:ext>
            </a:extLst>
          </p:cNvPr>
          <p:cNvSpPr txBox="1"/>
          <p:nvPr/>
        </p:nvSpPr>
        <p:spPr>
          <a:xfrm>
            <a:off x="1426905" y="841365"/>
            <a:ext cx="4579374" cy="707886"/>
          </a:xfrm>
          <a:prstGeom prst="rect">
            <a:avLst/>
          </a:prstGeom>
          <a:noFill/>
        </p:spPr>
        <p:txBody>
          <a:bodyPr wrap="square" rtlCol="0">
            <a:spAutoFit/>
          </a:bodyPr>
          <a:lstStyle/>
          <a:p>
            <a:r>
              <a:rPr lang="en-AU" sz="2400" b="1" dirty="0">
                <a:solidFill>
                  <a:schemeClr val="bg1"/>
                </a:solidFill>
              </a:rPr>
              <a:t>Instacart Basket Analysis</a:t>
            </a:r>
          </a:p>
          <a:p>
            <a:r>
              <a:rPr lang="en-AU" sz="1600" dirty="0">
                <a:solidFill>
                  <a:schemeClr val="bg1">
                    <a:lumMod val="75000"/>
                  </a:schemeClr>
                </a:solidFill>
              </a:rPr>
              <a:t>Online Grocery Shop</a:t>
            </a:r>
            <a:endParaRPr lang="en-AU" sz="1400" dirty="0">
              <a:solidFill>
                <a:schemeClr val="bg1">
                  <a:lumMod val="75000"/>
                </a:schemeClr>
              </a:solidFill>
            </a:endParaRPr>
          </a:p>
        </p:txBody>
      </p:sp>
      <p:cxnSp>
        <p:nvCxnSpPr>
          <p:cNvPr id="9" name="Straight Connector 8">
            <a:extLst>
              <a:ext uri="{FF2B5EF4-FFF2-40B4-BE49-F238E27FC236}">
                <a16:creationId xmlns:a16="http://schemas.microsoft.com/office/drawing/2014/main" id="{C0739F79-2929-7F4A-1102-15544FF11DCF}"/>
              </a:ext>
            </a:extLst>
          </p:cNvPr>
          <p:cNvCxnSpPr>
            <a:cxnSpLocks/>
          </p:cNvCxnSpPr>
          <p:nvPr/>
        </p:nvCxnSpPr>
        <p:spPr>
          <a:xfrm flipV="1">
            <a:off x="682113" y="738912"/>
            <a:ext cx="5065278" cy="4286"/>
          </a:xfrm>
          <a:prstGeom prst="line">
            <a:avLst/>
          </a:prstGeom>
          <a:ln>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EF1ECB84-80CD-1DBC-B7EF-534EE3247105}"/>
              </a:ext>
            </a:extLst>
          </p:cNvPr>
          <p:cNvCxnSpPr>
            <a:cxnSpLocks/>
          </p:cNvCxnSpPr>
          <p:nvPr/>
        </p:nvCxnSpPr>
        <p:spPr>
          <a:xfrm rot="1800000">
            <a:off x="4857078" y="968198"/>
            <a:ext cx="900000" cy="1"/>
          </a:xfrm>
          <a:prstGeom prst="line">
            <a:avLst/>
          </a:prstGeom>
          <a:ln>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2" name="Oval 11">
            <a:extLst>
              <a:ext uri="{FF2B5EF4-FFF2-40B4-BE49-F238E27FC236}">
                <a16:creationId xmlns:a16="http://schemas.microsoft.com/office/drawing/2014/main" id="{FF405827-C605-CDFF-72E5-05CEC4835501}"/>
              </a:ext>
            </a:extLst>
          </p:cNvPr>
          <p:cNvSpPr/>
          <p:nvPr/>
        </p:nvSpPr>
        <p:spPr>
          <a:xfrm>
            <a:off x="4872684" y="684282"/>
            <a:ext cx="108000" cy="108000"/>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solidFill>
                <a:schemeClr val="accent5">
                  <a:lumMod val="60000"/>
                  <a:lumOff val="40000"/>
                </a:schemeClr>
              </a:solidFill>
            </a:endParaRPr>
          </a:p>
        </p:txBody>
      </p:sp>
      <p:sp>
        <p:nvSpPr>
          <p:cNvPr id="13" name="Oval 12">
            <a:extLst>
              <a:ext uri="{FF2B5EF4-FFF2-40B4-BE49-F238E27FC236}">
                <a16:creationId xmlns:a16="http://schemas.microsoft.com/office/drawing/2014/main" id="{676DDD4F-EA8F-EFB5-6A75-8579E4E35DF4}"/>
              </a:ext>
            </a:extLst>
          </p:cNvPr>
          <p:cNvSpPr/>
          <p:nvPr/>
        </p:nvSpPr>
        <p:spPr>
          <a:xfrm>
            <a:off x="5639391" y="1131147"/>
            <a:ext cx="108000" cy="108000"/>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solidFill>
                <a:schemeClr val="accent5">
                  <a:lumMod val="60000"/>
                  <a:lumOff val="40000"/>
                </a:schemeClr>
              </a:solidFill>
            </a:endParaRPr>
          </a:p>
        </p:txBody>
      </p:sp>
      <p:sp>
        <p:nvSpPr>
          <p:cNvPr id="16" name="Oval 15">
            <a:extLst>
              <a:ext uri="{FF2B5EF4-FFF2-40B4-BE49-F238E27FC236}">
                <a16:creationId xmlns:a16="http://schemas.microsoft.com/office/drawing/2014/main" id="{FF361195-BFE2-E3D0-C5B4-BDA9074C323C}"/>
              </a:ext>
            </a:extLst>
          </p:cNvPr>
          <p:cNvSpPr/>
          <p:nvPr/>
        </p:nvSpPr>
        <p:spPr>
          <a:xfrm>
            <a:off x="5644743" y="684282"/>
            <a:ext cx="108000" cy="108000"/>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TextBox 25">
            <a:extLst>
              <a:ext uri="{FF2B5EF4-FFF2-40B4-BE49-F238E27FC236}">
                <a16:creationId xmlns:a16="http://schemas.microsoft.com/office/drawing/2014/main" id="{BD49558D-88C0-9C86-1A85-E3CD305C7F90}"/>
              </a:ext>
            </a:extLst>
          </p:cNvPr>
          <p:cNvSpPr txBox="1"/>
          <p:nvPr/>
        </p:nvSpPr>
        <p:spPr>
          <a:xfrm>
            <a:off x="682114" y="2186934"/>
            <a:ext cx="5106094" cy="1718868"/>
          </a:xfrm>
          <a:prstGeom prst="rect">
            <a:avLst/>
          </a:prstGeom>
          <a:noFill/>
        </p:spPr>
        <p:txBody>
          <a:bodyPr wrap="square" rtlCol="0">
            <a:spAutoFit/>
          </a:bodyPr>
          <a:lstStyle/>
          <a:p>
            <a:pPr>
              <a:lnSpc>
                <a:spcPct val="150000"/>
              </a:lnSpc>
            </a:pPr>
            <a:r>
              <a:rPr lang="en-AU" sz="2400" dirty="0">
                <a:solidFill>
                  <a:schemeClr val="accent5">
                    <a:lumMod val="60000"/>
                    <a:lumOff val="40000"/>
                  </a:schemeClr>
                </a:solidFill>
              </a:rPr>
              <a:t>Context</a:t>
            </a:r>
          </a:p>
          <a:p>
            <a:pPr>
              <a:lnSpc>
                <a:spcPct val="150000"/>
              </a:lnSpc>
            </a:pPr>
            <a:r>
              <a:rPr lang="en-AU" sz="1600" dirty="0">
                <a:solidFill>
                  <a:schemeClr val="bg1">
                    <a:lumMod val="95000"/>
                  </a:schemeClr>
                </a:solidFill>
              </a:rPr>
              <a:t>Instacart is an online grocery store operating through an app. They want to target different customers with applicable marketing campaigns. </a:t>
            </a:r>
          </a:p>
        </p:txBody>
      </p:sp>
      <p:sp>
        <p:nvSpPr>
          <p:cNvPr id="27" name="TextBox 26">
            <a:extLst>
              <a:ext uri="{FF2B5EF4-FFF2-40B4-BE49-F238E27FC236}">
                <a16:creationId xmlns:a16="http://schemas.microsoft.com/office/drawing/2014/main" id="{9091BA3E-6921-1259-CD9A-3C0609D72CAC}"/>
              </a:ext>
            </a:extLst>
          </p:cNvPr>
          <p:cNvSpPr txBox="1"/>
          <p:nvPr/>
        </p:nvSpPr>
        <p:spPr>
          <a:xfrm>
            <a:off x="682114" y="4526571"/>
            <a:ext cx="5103727" cy="1718868"/>
          </a:xfrm>
          <a:prstGeom prst="rect">
            <a:avLst/>
          </a:prstGeom>
          <a:noFill/>
        </p:spPr>
        <p:txBody>
          <a:bodyPr wrap="square" rtlCol="0">
            <a:spAutoFit/>
          </a:bodyPr>
          <a:lstStyle/>
          <a:p>
            <a:pPr>
              <a:lnSpc>
                <a:spcPct val="150000"/>
              </a:lnSpc>
            </a:pPr>
            <a:r>
              <a:rPr lang="en-AU" sz="2400" dirty="0">
                <a:solidFill>
                  <a:schemeClr val="accent5">
                    <a:lumMod val="60000"/>
                    <a:lumOff val="40000"/>
                  </a:schemeClr>
                </a:solidFill>
              </a:rPr>
              <a:t>Goal</a:t>
            </a:r>
          </a:p>
          <a:p>
            <a:pPr>
              <a:lnSpc>
                <a:spcPct val="150000"/>
              </a:lnSpc>
            </a:pPr>
            <a:r>
              <a:rPr lang="en-AU" sz="1600" dirty="0">
                <a:solidFill>
                  <a:schemeClr val="bg1">
                    <a:lumMod val="95000"/>
                  </a:schemeClr>
                </a:solidFill>
              </a:rPr>
              <a:t>Perform an initial data and exploratory analysis of Instacart’s data to derive insights for better customer segmentation based on provided criteria.</a:t>
            </a:r>
          </a:p>
        </p:txBody>
      </p:sp>
      <p:sp>
        <p:nvSpPr>
          <p:cNvPr id="28" name="TextBox 27">
            <a:extLst>
              <a:ext uri="{FF2B5EF4-FFF2-40B4-BE49-F238E27FC236}">
                <a16:creationId xmlns:a16="http://schemas.microsoft.com/office/drawing/2014/main" id="{6DB5E907-B803-9AF9-B674-32467E30951A}"/>
              </a:ext>
            </a:extLst>
          </p:cNvPr>
          <p:cNvSpPr txBox="1"/>
          <p:nvPr/>
        </p:nvSpPr>
        <p:spPr>
          <a:xfrm>
            <a:off x="6403794" y="3905802"/>
            <a:ext cx="3398967" cy="3196196"/>
          </a:xfrm>
          <a:prstGeom prst="rect">
            <a:avLst/>
          </a:prstGeom>
          <a:noFill/>
        </p:spPr>
        <p:txBody>
          <a:bodyPr wrap="square" rtlCol="0">
            <a:spAutoFit/>
          </a:bodyPr>
          <a:lstStyle/>
          <a:p>
            <a:pPr>
              <a:lnSpc>
                <a:spcPct val="150000"/>
              </a:lnSpc>
            </a:pPr>
            <a:r>
              <a:rPr lang="en-AU" sz="2400" dirty="0">
                <a:solidFill>
                  <a:schemeClr val="accent5">
                    <a:lumMod val="60000"/>
                    <a:lumOff val="40000"/>
                  </a:schemeClr>
                </a:solidFill>
              </a:rPr>
              <a:t>Technical Skills</a:t>
            </a:r>
            <a:endParaRPr lang="en-AU" sz="1600" dirty="0">
              <a:solidFill>
                <a:schemeClr val="bg1">
                  <a:lumMod val="95000"/>
                </a:schemeClr>
              </a:solidFill>
            </a:endParaRPr>
          </a:p>
          <a:p>
            <a:pPr marL="285750" indent="-285750">
              <a:lnSpc>
                <a:spcPct val="150000"/>
              </a:lnSpc>
              <a:buFont typeface="Arial" panose="020B0604020202020204" pitchFamily="34" charset="0"/>
              <a:buChar char="•"/>
            </a:pPr>
            <a:r>
              <a:rPr lang="en-AU" sz="1600" dirty="0">
                <a:solidFill>
                  <a:schemeClr val="bg1">
                    <a:lumMod val="95000"/>
                  </a:schemeClr>
                </a:solidFill>
              </a:rPr>
              <a:t>Python:</a:t>
            </a:r>
          </a:p>
          <a:p>
            <a:pPr marL="742950" lvl="1" indent="-285750">
              <a:lnSpc>
                <a:spcPct val="150000"/>
              </a:lnSpc>
              <a:buFont typeface="Wingdings" panose="05000000000000000000" pitchFamily="2" charset="2"/>
              <a:buChar char="Ø"/>
            </a:pPr>
            <a:r>
              <a:rPr lang="en-AU" sz="1600" dirty="0">
                <a:solidFill>
                  <a:schemeClr val="bg1">
                    <a:lumMod val="95000"/>
                  </a:schemeClr>
                </a:solidFill>
              </a:rPr>
              <a:t>Data cleaning</a:t>
            </a:r>
          </a:p>
          <a:p>
            <a:pPr marL="742950" lvl="1" indent="-285750">
              <a:lnSpc>
                <a:spcPct val="150000"/>
              </a:lnSpc>
              <a:buFont typeface="Wingdings" panose="05000000000000000000" pitchFamily="2" charset="2"/>
              <a:buChar char="Ø"/>
            </a:pPr>
            <a:r>
              <a:rPr lang="en-AU" sz="1600" dirty="0">
                <a:solidFill>
                  <a:schemeClr val="bg1">
                    <a:lumMod val="95000"/>
                  </a:schemeClr>
                </a:solidFill>
              </a:rPr>
              <a:t>Wrangling and merging</a:t>
            </a:r>
          </a:p>
          <a:p>
            <a:pPr marL="742950" lvl="1" indent="-285750">
              <a:lnSpc>
                <a:spcPct val="150000"/>
              </a:lnSpc>
              <a:buFont typeface="Wingdings" panose="05000000000000000000" pitchFamily="2" charset="2"/>
              <a:buChar char="Ø"/>
            </a:pPr>
            <a:r>
              <a:rPr lang="en-AU" sz="1600" dirty="0">
                <a:solidFill>
                  <a:schemeClr val="bg1">
                    <a:lumMod val="95000"/>
                  </a:schemeClr>
                </a:solidFill>
              </a:rPr>
              <a:t>Deriving variables</a:t>
            </a:r>
          </a:p>
          <a:p>
            <a:pPr marL="285750" indent="-285750">
              <a:lnSpc>
                <a:spcPct val="150000"/>
              </a:lnSpc>
              <a:buFont typeface="Arial" panose="020B0604020202020204" pitchFamily="34" charset="0"/>
              <a:buChar char="•"/>
            </a:pPr>
            <a:r>
              <a:rPr lang="en-AU" sz="1600" dirty="0">
                <a:solidFill>
                  <a:schemeClr val="bg1">
                    <a:lumMod val="95000"/>
                  </a:schemeClr>
                </a:solidFill>
              </a:rPr>
              <a:t>Population flows</a:t>
            </a:r>
          </a:p>
          <a:p>
            <a:pPr marL="285750" indent="-285750">
              <a:lnSpc>
                <a:spcPct val="150000"/>
              </a:lnSpc>
              <a:buFont typeface="Arial" panose="020B0604020202020204" pitchFamily="34" charset="0"/>
              <a:buChar char="•"/>
            </a:pPr>
            <a:r>
              <a:rPr lang="en-AU" sz="1600" dirty="0">
                <a:solidFill>
                  <a:schemeClr val="bg1">
                    <a:lumMod val="95000"/>
                  </a:schemeClr>
                </a:solidFill>
              </a:rPr>
              <a:t>Reporting in Excel</a:t>
            </a:r>
          </a:p>
          <a:p>
            <a:pPr marL="285750" indent="-285750">
              <a:lnSpc>
                <a:spcPct val="150000"/>
              </a:lnSpc>
              <a:buFont typeface="Arial" panose="020B0604020202020204" pitchFamily="34" charset="0"/>
              <a:buChar char="•"/>
            </a:pPr>
            <a:endParaRPr lang="en-AU" sz="1600" dirty="0">
              <a:solidFill>
                <a:schemeClr val="bg1">
                  <a:lumMod val="95000"/>
                </a:schemeClr>
              </a:solidFill>
            </a:endParaRPr>
          </a:p>
        </p:txBody>
      </p:sp>
      <p:sp>
        <p:nvSpPr>
          <p:cNvPr id="31" name="Rectangle 30">
            <a:extLst>
              <a:ext uri="{FF2B5EF4-FFF2-40B4-BE49-F238E27FC236}">
                <a16:creationId xmlns:a16="http://schemas.microsoft.com/office/drawing/2014/main" id="{F2980180-7498-B4A8-9DA6-1D5AF5327B5C}"/>
              </a:ext>
            </a:extLst>
          </p:cNvPr>
          <p:cNvSpPr/>
          <p:nvPr/>
        </p:nvSpPr>
        <p:spPr>
          <a:xfrm>
            <a:off x="6413104" y="689154"/>
            <a:ext cx="1076720" cy="1080000"/>
          </a:xfrm>
          <a:prstGeom prst="rect">
            <a:avLst/>
          </a:prstGeom>
          <a:gradFill flip="none" rotWithShape="1">
            <a:gsLst>
              <a:gs pos="0">
                <a:srgbClr val="191B27"/>
              </a:gs>
              <a:gs pos="25000">
                <a:srgbClr val="242834"/>
              </a:gs>
              <a:gs pos="75000">
                <a:srgbClr val="303546"/>
              </a:gs>
              <a:gs pos="100000">
                <a:srgbClr val="3B4257"/>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400" dirty="0"/>
              <a:t>Tools</a:t>
            </a:r>
          </a:p>
          <a:p>
            <a:pPr algn="ctr"/>
            <a:r>
              <a:rPr lang="en-AU" sz="2400" dirty="0"/>
              <a:t>Used</a:t>
            </a:r>
          </a:p>
        </p:txBody>
      </p:sp>
      <p:sp>
        <p:nvSpPr>
          <p:cNvPr id="33" name="TextBox 32">
            <a:extLst>
              <a:ext uri="{FF2B5EF4-FFF2-40B4-BE49-F238E27FC236}">
                <a16:creationId xmlns:a16="http://schemas.microsoft.com/office/drawing/2014/main" id="{D33F66F0-EECC-A033-EDF3-DBE77DE1F044}"/>
              </a:ext>
            </a:extLst>
          </p:cNvPr>
          <p:cNvSpPr txBox="1"/>
          <p:nvPr/>
        </p:nvSpPr>
        <p:spPr>
          <a:xfrm>
            <a:off x="6413103" y="2186934"/>
            <a:ext cx="5534867" cy="1593641"/>
          </a:xfrm>
          <a:prstGeom prst="rect">
            <a:avLst/>
          </a:prstGeom>
          <a:noFill/>
        </p:spPr>
        <p:txBody>
          <a:bodyPr wrap="square" rtlCol="0">
            <a:spAutoFit/>
          </a:bodyPr>
          <a:lstStyle/>
          <a:p>
            <a:pPr>
              <a:lnSpc>
                <a:spcPct val="150000"/>
              </a:lnSpc>
            </a:pPr>
            <a:r>
              <a:rPr lang="en-AU" sz="2400" dirty="0">
                <a:solidFill>
                  <a:schemeClr val="accent5">
                    <a:lumMod val="60000"/>
                    <a:lumOff val="40000"/>
                  </a:schemeClr>
                </a:solidFill>
              </a:rPr>
              <a:t>Data</a:t>
            </a:r>
            <a:endParaRPr lang="en-AU" sz="1600" dirty="0">
              <a:solidFill>
                <a:schemeClr val="accent5">
                  <a:lumMod val="60000"/>
                  <a:lumOff val="40000"/>
                </a:schemeClr>
              </a:solidFill>
            </a:endParaRPr>
          </a:p>
          <a:p>
            <a:pPr>
              <a:lnSpc>
                <a:spcPct val="150000"/>
              </a:lnSpc>
            </a:pPr>
            <a:r>
              <a:rPr lang="en-AU" sz="1600" dirty="0">
                <a:solidFill>
                  <a:schemeClr val="bg1">
                    <a:lumMod val="95000"/>
                  </a:schemeClr>
                </a:solidFill>
              </a:rPr>
              <a:t>Instacart’s customer data, product data, and orders data.</a:t>
            </a:r>
          </a:p>
          <a:p>
            <a:pPr marL="285750" indent="-285750">
              <a:lnSpc>
                <a:spcPct val="150000"/>
              </a:lnSpc>
              <a:buFont typeface="Arial" panose="020B0604020202020204" pitchFamily="34" charset="0"/>
              <a:buChar char="•"/>
            </a:pPr>
            <a:r>
              <a:rPr lang="en-AU" sz="1600" dirty="0">
                <a:solidFill>
                  <a:schemeClr val="bg1">
                    <a:lumMod val="95000"/>
                  </a:schemeClr>
                </a:solidFill>
              </a:rPr>
              <a:t>The final dataset contained </a:t>
            </a:r>
            <a:r>
              <a:rPr lang="en-AU" sz="1600" dirty="0">
                <a:solidFill>
                  <a:schemeClr val="accent5">
                    <a:lumMod val="20000"/>
                    <a:lumOff val="80000"/>
                  </a:schemeClr>
                </a:solidFill>
              </a:rPr>
              <a:t>32,399,732 rows</a:t>
            </a:r>
          </a:p>
          <a:p>
            <a:pPr>
              <a:lnSpc>
                <a:spcPct val="150000"/>
              </a:lnSpc>
            </a:pPr>
            <a:r>
              <a:rPr lang="en-AU" sz="1000" dirty="0">
                <a:solidFill>
                  <a:schemeClr val="bg1">
                    <a:lumMod val="75000"/>
                  </a:schemeClr>
                </a:solidFill>
              </a:rPr>
              <a:t>(Instacart is a real company, but the data used was fabricated by CareerFoundry for this project)</a:t>
            </a:r>
          </a:p>
        </p:txBody>
      </p:sp>
      <p:pic>
        <p:nvPicPr>
          <p:cNvPr id="2" name="Graphic 1" descr="Ecommerce with solid fill">
            <a:extLst>
              <a:ext uri="{FF2B5EF4-FFF2-40B4-BE49-F238E27FC236}">
                <a16:creationId xmlns:a16="http://schemas.microsoft.com/office/drawing/2014/main" id="{3A4F1217-EB61-0334-6C34-8CBFA8963A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2113" y="853542"/>
            <a:ext cx="744792" cy="744792"/>
          </a:xfrm>
          <a:prstGeom prst="rect">
            <a:avLst/>
          </a:prstGeom>
        </p:spPr>
      </p:pic>
      <p:pic>
        <p:nvPicPr>
          <p:cNvPr id="3" name="Picture 4">
            <a:extLst>
              <a:ext uri="{FF2B5EF4-FFF2-40B4-BE49-F238E27FC236}">
                <a16:creationId xmlns:a16="http://schemas.microsoft.com/office/drawing/2014/main" id="{1BF516C5-0994-B0D3-45C0-525498C20CA0}"/>
              </a:ext>
            </a:extLst>
          </p:cNvP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17685" y="853542"/>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EADE6FE-E457-8BAE-74C9-DC106AA1F726}"/>
              </a:ext>
            </a:extLst>
          </p:cNvPr>
          <p:cNvSpPr/>
          <p:nvPr/>
        </p:nvSpPr>
        <p:spPr>
          <a:xfrm>
            <a:off x="6413104" y="689154"/>
            <a:ext cx="4351991" cy="1080000"/>
          </a:xfrm>
          <a:prstGeom prst="rect">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28" descr="Python icon - Free download on Iconfinder">
            <a:extLst>
              <a:ext uri="{FF2B5EF4-FFF2-40B4-BE49-F238E27FC236}">
                <a16:creationId xmlns:a16="http://schemas.microsoft.com/office/drawing/2014/main" id="{869CB826-A7A4-BCEE-7208-D8E970C1F808}"/>
              </a:ext>
            </a:extLst>
          </p:cNvP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7506" y="861348"/>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8">
            <a:extLst>
              <a:ext uri="{FF2B5EF4-FFF2-40B4-BE49-F238E27FC236}">
                <a16:creationId xmlns:a16="http://schemas.microsoft.com/office/drawing/2014/main" id="{CBF1E762-8299-5FF3-CC6E-EA5D10819F34}"/>
              </a:ext>
            </a:extLst>
          </p:cNvPr>
          <p:cNvPicPr preferRelativeResize="0">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52595" y="869154"/>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81C55A7-7DDA-331B-7219-8DCC28835178}"/>
              </a:ext>
            </a:extLst>
          </p:cNvPr>
          <p:cNvSpPr txBox="1"/>
          <p:nvPr/>
        </p:nvSpPr>
        <p:spPr>
          <a:xfrm>
            <a:off x="9617684" y="3905802"/>
            <a:ext cx="2574316" cy="1718868"/>
          </a:xfrm>
          <a:prstGeom prst="rect">
            <a:avLst/>
          </a:prstGeom>
          <a:noFill/>
        </p:spPr>
        <p:txBody>
          <a:bodyPr wrap="square" rtlCol="0">
            <a:spAutoFit/>
          </a:bodyPr>
          <a:lstStyle/>
          <a:p>
            <a:pPr>
              <a:lnSpc>
                <a:spcPct val="150000"/>
              </a:lnSpc>
            </a:pPr>
            <a:r>
              <a:rPr lang="en-AU" sz="2400" dirty="0">
                <a:solidFill>
                  <a:srgbClr val="191B27"/>
                </a:solidFill>
              </a:rPr>
              <a:t>Technical Skills</a:t>
            </a:r>
          </a:p>
          <a:p>
            <a:pPr marL="285750" indent="-285750">
              <a:lnSpc>
                <a:spcPct val="150000"/>
              </a:lnSpc>
              <a:buFont typeface="Wingdings" panose="05000000000000000000" pitchFamily="2" charset="2"/>
              <a:buChar char="Ø"/>
            </a:pPr>
            <a:endParaRPr lang="en-AU" sz="1600" dirty="0">
              <a:solidFill>
                <a:schemeClr val="bg1">
                  <a:lumMod val="95000"/>
                </a:schemeClr>
              </a:solidFill>
            </a:endParaRPr>
          </a:p>
          <a:p>
            <a:pPr marL="285750" indent="-285750">
              <a:lnSpc>
                <a:spcPct val="150000"/>
              </a:lnSpc>
              <a:buFont typeface="Wingdings" panose="05000000000000000000" pitchFamily="2" charset="2"/>
              <a:buChar char="Ø"/>
            </a:pPr>
            <a:r>
              <a:rPr lang="en-AU" sz="1600" dirty="0">
                <a:solidFill>
                  <a:schemeClr val="bg1">
                    <a:lumMod val="95000"/>
                  </a:schemeClr>
                </a:solidFill>
              </a:rPr>
              <a:t>Aggregations</a:t>
            </a:r>
          </a:p>
          <a:p>
            <a:pPr marL="285750" indent="-285750">
              <a:lnSpc>
                <a:spcPct val="150000"/>
              </a:lnSpc>
              <a:buFont typeface="Wingdings" panose="05000000000000000000" pitchFamily="2" charset="2"/>
              <a:buChar char="Ø"/>
            </a:pPr>
            <a:r>
              <a:rPr lang="en-AU" sz="1600" dirty="0">
                <a:solidFill>
                  <a:schemeClr val="bg1">
                    <a:lumMod val="95000"/>
                  </a:schemeClr>
                </a:solidFill>
              </a:rPr>
              <a:t>Data visualisation</a:t>
            </a:r>
          </a:p>
        </p:txBody>
      </p:sp>
    </p:spTree>
    <p:extLst>
      <p:ext uri="{BB962C8B-B14F-4D97-AF65-F5344CB8AC3E}">
        <p14:creationId xmlns:p14="http://schemas.microsoft.com/office/powerpoint/2010/main" val="555637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78CD-F416-1A38-EFAA-FD1DE50B76E0}"/>
              </a:ext>
            </a:extLst>
          </p:cNvPr>
          <p:cNvSpPr>
            <a:spLocks noGrp="1"/>
          </p:cNvSpPr>
          <p:nvPr>
            <p:ph type="title"/>
          </p:nvPr>
        </p:nvSpPr>
        <p:spPr>
          <a:xfrm>
            <a:off x="0" y="414171"/>
            <a:ext cx="3743632" cy="766456"/>
          </a:xfrm>
        </p:spPr>
        <p:txBody>
          <a:bodyPr>
            <a:normAutofit/>
          </a:bodyPr>
          <a:lstStyle/>
          <a:p>
            <a:pPr algn="ctr"/>
            <a:r>
              <a:rPr lang="en-AU" sz="2400" b="1" dirty="0">
                <a:solidFill>
                  <a:schemeClr val="bg1"/>
                </a:solidFill>
              </a:rPr>
              <a:t>Approach and Process</a:t>
            </a:r>
          </a:p>
        </p:txBody>
      </p:sp>
      <p:sp>
        <p:nvSpPr>
          <p:cNvPr id="8" name="TextBox 7">
            <a:extLst>
              <a:ext uri="{FF2B5EF4-FFF2-40B4-BE49-F238E27FC236}">
                <a16:creationId xmlns:a16="http://schemas.microsoft.com/office/drawing/2014/main" id="{6A0EB15B-493D-54A4-081D-D3A7C1647184}"/>
              </a:ext>
            </a:extLst>
          </p:cNvPr>
          <p:cNvSpPr txBox="1"/>
          <p:nvPr/>
        </p:nvSpPr>
        <p:spPr>
          <a:xfrm>
            <a:off x="432456" y="4157401"/>
            <a:ext cx="4016374" cy="1857368"/>
          </a:xfrm>
          <a:prstGeom prst="rect">
            <a:avLst/>
          </a:prstGeom>
          <a:noFill/>
        </p:spPr>
        <p:txBody>
          <a:bodyPr wrap="square">
            <a:spAutoFit/>
          </a:bodyPr>
          <a:lstStyle/>
          <a:p>
            <a:pPr algn="ctr">
              <a:lnSpc>
                <a:spcPct val="150000"/>
              </a:lnSpc>
            </a:pPr>
            <a:r>
              <a:rPr lang="en-AU" sz="2000" dirty="0">
                <a:solidFill>
                  <a:schemeClr val="accent5">
                    <a:lumMod val="60000"/>
                    <a:lumOff val="40000"/>
                  </a:schemeClr>
                </a:solidFill>
              </a:rPr>
              <a:t>Data Preparation</a:t>
            </a:r>
            <a:endParaRPr lang="en-AU" sz="1600" dirty="0">
              <a:solidFill>
                <a:schemeClr val="accent5">
                  <a:lumMod val="60000"/>
                  <a:lumOff val="40000"/>
                </a:schemeClr>
              </a:solidFill>
            </a:endParaRPr>
          </a:p>
          <a:p>
            <a:pPr marL="285750" indent="-285750">
              <a:lnSpc>
                <a:spcPct val="150000"/>
              </a:lnSpc>
              <a:buFont typeface="Arial" panose="020B0604020202020204" pitchFamily="34" charset="0"/>
              <a:buChar char="•"/>
            </a:pPr>
            <a:r>
              <a:rPr lang="en-AU" sz="1400" dirty="0">
                <a:solidFill>
                  <a:schemeClr val="bg1">
                    <a:lumMod val="75000"/>
                  </a:schemeClr>
                </a:solidFill>
              </a:rPr>
              <a:t>Loaded and cleaned datasets using </a:t>
            </a:r>
            <a:r>
              <a:rPr lang="en-AU" sz="1400" b="1" dirty="0">
                <a:solidFill>
                  <a:schemeClr val="bg1"/>
                </a:solidFill>
              </a:rPr>
              <a:t>Pandas.</a:t>
            </a:r>
          </a:p>
          <a:p>
            <a:pPr marL="285750" indent="-285750">
              <a:lnSpc>
                <a:spcPct val="150000"/>
              </a:lnSpc>
              <a:buFont typeface="Arial" panose="020B0604020202020204" pitchFamily="34" charset="0"/>
              <a:buChar char="•"/>
            </a:pPr>
            <a:r>
              <a:rPr lang="en-AU" sz="1400" dirty="0">
                <a:solidFill>
                  <a:schemeClr val="bg1">
                    <a:lumMod val="75000"/>
                  </a:schemeClr>
                </a:solidFill>
              </a:rPr>
              <a:t>Merged datasets to make a comprehensive dataframe.</a:t>
            </a:r>
          </a:p>
          <a:p>
            <a:pPr marL="342900" indent="-342900">
              <a:lnSpc>
                <a:spcPct val="150000"/>
              </a:lnSpc>
              <a:buAutoNum type="arabicPeriod"/>
            </a:pPr>
            <a:endParaRPr lang="en-AU" sz="1600" dirty="0">
              <a:solidFill>
                <a:schemeClr val="bg1">
                  <a:lumMod val="95000"/>
                </a:schemeClr>
              </a:solidFill>
            </a:endParaRPr>
          </a:p>
        </p:txBody>
      </p:sp>
      <p:sp>
        <p:nvSpPr>
          <p:cNvPr id="25" name="TextBox 24">
            <a:extLst>
              <a:ext uri="{FF2B5EF4-FFF2-40B4-BE49-F238E27FC236}">
                <a16:creationId xmlns:a16="http://schemas.microsoft.com/office/drawing/2014/main" id="{79B6816C-B162-D0E3-8708-D1939FE61C2C}"/>
              </a:ext>
            </a:extLst>
          </p:cNvPr>
          <p:cNvSpPr txBox="1"/>
          <p:nvPr/>
        </p:nvSpPr>
        <p:spPr>
          <a:xfrm>
            <a:off x="8314273" y="4148760"/>
            <a:ext cx="2874161" cy="1815625"/>
          </a:xfrm>
          <a:prstGeom prst="rect">
            <a:avLst/>
          </a:prstGeom>
          <a:noFill/>
        </p:spPr>
        <p:txBody>
          <a:bodyPr wrap="square">
            <a:spAutoFit/>
          </a:bodyPr>
          <a:lstStyle/>
          <a:p>
            <a:pPr algn="ctr">
              <a:lnSpc>
                <a:spcPct val="150000"/>
              </a:lnSpc>
            </a:pPr>
            <a:r>
              <a:rPr lang="en-AU" sz="2000" dirty="0">
                <a:solidFill>
                  <a:schemeClr val="accent5">
                    <a:lumMod val="60000"/>
                    <a:lumOff val="40000"/>
                  </a:schemeClr>
                </a:solidFill>
              </a:rPr>
              <a:t>Reporting</a:t>
            </a:r>
          </a:p>
          <a:p>
            <a:pPr marL="285750" indent="-285750">
              <a:lnSpc>
                <a:spcPct val="150000"/>
              </a:lnSpc>
              <a:buFont typeface="Arial" panose="020B0604020202020204" pitchFamily="34" charset="0"/>
              <a:buChar char="•"/>
            </a:pPr>
            <a:r>
              <a:rPr lang="en-AU" sz="1400" b="1" dirty="0">
                <a:solidFill>
                  <a:schemeClr val="bg1"/>
                </a:solidFill>
              </a:rPr>
              <a:t>Population flow </a:t>
            </a:r>
            <a:r>
              <a:rPr lang="en-AU" sz="1400" dirty="0">
                <a:solidFill>
                  <a:schemeClr val="bg1">
                    <a:lumMod val="75000"/>
                  </a:schemeClr>
                </a:solidFill>
              </a:rPr>
              <a:t>refined.</a:t>
            </a:r>
          </a:p>
          <a:p>
            <a:pPr marL="285750" indent="-285750">
              <a:lnSpc>
                <a:spcPct val="150000"/>
              </a:lnSpc>
              <a:buFont typeface="Arial" panose="020B0604020202020204" pitchFamily="34" charset="0"/>
              <a:buChar char="•"/>
            </a:pPr>
            <a:r>
              <a:rPr lang="en-AU" sz="1400" dirty="0">
                <a:solidFill>
                  <a:schemeClr val="bg1">
                    <a:lumMod val="75000"/>
                  </a:schemeClr>
                </a:solidFill>
              </a:rPr>
              <a:t>Data processes documented.</a:t>
            </a:r>
          </a:p>
          <a:p>
            <a:pPr marL="285750" indent="-285750">
              <a:lnSpc>
                <a:spcPct val="150000"/>
              </a:lnSpc>
              <a:buFont typeface="Arial" panose="020B0604020202020204" pitchFamily="34" charset="0"/>
              <a:buChar char="•"/>
            </a:pPr>
            <a:r>
              <a:rPr lang="en-AU" sz="1400" dirty="0">
                <a:solidFill>
                  <a:schemeClr val="bg1">
                    <a:lumMod val="75000"/>
                  </a:schemeClr>
                </a:solidFill>
              </a:rPr>
              <a:t>Visualisations selected and recommendations made.</a:t>
            </a:r>
            <a:endParaRPr lang="en-AU" sz="1400" dirty="0">
              <a:solidFill>
                <a:schemeClr val="bg1">
                  <a:lumMod val="95000"/>
                </a:schemeClr>
              </a:solidFill>
            </a:endParaRPr>
          </a:p>
        </p:txBody>
      </p:sp>
      <p:cxnSp>
        <p:nvCxnSpPr>
          <p:cNvPr id="52" name="Straight Connector 51">
            <a:extLst>
              <a:ext uri="{FF2B5EF4-FFF2-40B4-BE49-F238E27FC236}">
                <a16:creationId xmlns:a16="http://schemas.microsoft.com/office/drawing/2014/main" id="{A84643B9-5123-559B-78CE-6F3C7CAF9891}"/>
              </a:ext>
            </a:extLst>
          </p:cNvPr>
          <p:cNvCxnSpPr>
            <a:cxnSpLocks/>
            <a:stCxn id="2" idx="3"/>
          </p:cNvCxnSpPr>
          <p:nvPr/>
        </p:nvCxnSpPr>
        <p:spPr>
          <a:xfrm>
            <a:off x="3743632" y="797399"/>
            <a:ext cx="8448368" cy="0"/>
          </a:xfrm>
          <a:prstGeom prst="line">
            <a:avLst/>
          </a:prstGeom>
          <a:ln>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634C4575-6CEE-AA27-38F1-EDA9E6719AB6}"/>
              </a:ext>
            </a:extLst>
          </p:cNvPr>
          <p:cNvSpPr txBox="1"/>
          <p:nvPr/>
        </p:nvSpPr>
        <p:spPr>
          <a:xfrm>
            <a:off x="3556870" y="1189028"/>
            <a:ext cx="5078259" cy="2138791"/>
          </a:xfrm>
          <a:prstGeom prst="rect">
            <a:avLst/>
          </a:prstGeom>
          <a:noFill/>
        </p:spPr>
        <p:txBody>
          <a:bodyPr wrap="square">
            <a:spAutoFit/>
          </a:bodyPr>
          <a:lstStyle/>
          <a:p>
            <a:pPr algn="ctr">
              <a:lnSpc>
                <a:spcPct val="150000"/>
              </a:lnSpc>
            </a:pPr>
            <a:r>
              <a:rPr lang="en-AU" sz="2000" dirty="0">
                <a:solidFill>
                  <a:schemeClr val="accent5">
                    <a:lumMod val="60000"/>
                    <a:lumOff val="40000"/>
                  </a:schemeClr>
                </a:solidFill>
              </a:rPr>
              <a:t>Data Analysis</a:t>
            </a:r>
          </a:p>
          <a:p>
            <a:pPr marL="285750" indent="-285750">
              <a:lnSpc>
                <a:spcPct val="150000"/>
              </a:lnSpc>
              <a:buFont typeface="Arial" panose="020B0604020202020204" pitchFamily="34" charset="0"/>
              <a:buChar char="•"/>
            </a:pPr>
            <a:r>
              <a:rPr lang="en-AU" sz="1400" dirty="0">
                <a:solidFill>
                  <a:schemeClr val="bg1">
                    <a:lumMod val="75000"/>
                  </a:schemeClr>
                </a:solidFill>
              </a:rPr>
              <a:t>Conducted descriptive statistics with </a:t>
            </a:r>
            <a:r>
              <a:rPr lang="en-AU" sz="1400" b="1" dirty="0">
                <a:solidFill>
                  <a:schemeClr val="bg1"/>
                </a:solidFill>
              </a:rPr>
              <a:t>NumPy</a:t>
            </a:r>
            <a:r>
              <a:rPr lang="en-AU" sz="1400" dirty="0">
                <a:solidFill>
                  <a:schemeClr val="bg1">
                    <a:lumMod val="75000"/>
                  </a:schemeClr>
                </a:solidFill>
              </a:rPr>
              <a:t> and </a:t>
            </a:r>
            <a:r>
              <a:rPr lang="en-AU" sz="1400" b="1" dirty="0">
                <a:solidFill>
                  <a:schemeClr val="bg1"/>
                </a:solidFill>
              </a:rPr>
              <a:t>Pandas.</a:t>
            </a:r>
          </a:p>
          <a:p>
            <a:pPr marL="285750" indent="-285750">
              <a:lnSpc>
                <a:spcPct val="150000"/>
              </a:lnSpc>
              <a:buFont typeface="Arial" panose="020B0604020202020204" pitchFamily="34" charset="0"/>
              <a:buChar char="•"/>
            </a:pPr>
            <a:r>
              <a:rPr lang="en-AU" sz="1400" dirty="0">
                <a:solidFill>
                  <a:schemeClr val="bg1">
                    <a:lumMod val="75000"/>
                  </a:schemeClr>
                </a:solidFill>
              </a:rPr>
              <a:t>Segmented customers based on purchasing habits and demographic information.</a:t>
            </a:r>
          </a:p>
          <a:p>
            <a:pPr marL="285750" indent="-285750">
              <a:lnSpc>
                <a:spcPct val="150000"/>
              </a:lnSpc>
              <a:buFont typeface="Arial" panose="020B0604020202020204" pitchFamily="34" charset="0"/>
              <a:buChar char="•"/>
            </a:pPr>
            <a:r>
              <a:rPr lang="en-AU" sz="1400" dirty="0">
                <a:solidFill>
                  <a:schemeClr val="bg1">
                    <a:lumMod val="75000"/>
                  </a:schemeClr>
                </a:solidFill>
              </a:rPr>
              <a:t>Constructed visualisations using </a:t>
            </a:r>
            <a:r>
              <a:rPr lang="en-AU" sz="1400" b="1" dirty="0">
                <a:solidFill>
                  <a:schemeClr val="bg1"/>
                </a:solidFill>
              </a:rPr>
              <a:t>Matplotlib</a:t>
            </a:r>
            <a:r>
              <a:rPr lang="en-AU" sz="1400" dirty="0">
                <a:solidFill>
                  <a:schemeClr val="bg1">
                    <a:lumMod val="75000"/>
                  </a:schemeClr>
                </a:solidFill>
              </a:rPr>
              <a:t> and </a:t>
            </a:r>
            <a:r>
              <a:rPr lang="en-AU" sz="1400" b="1" dirty="0">
                <a:solidFill>
                  <a:schemeClr val="bg1"/>
                </a:solidFill>
              </a:rPr>
              <a:t>Seaborn </a:t>
            </a:r>
            <a:r>
              <a:rPr lang="en-AU" sz="1400" dirty="0">
                <a:solidFill>
                  <a:schemeClr val="bg1">
                    <a:lumMod val="75000"/>
                  </a:schemeClr>
                </a:solidFill>
              </a:rPr>
              <a:t>to answer business questions.</a:t>
            </a:r>
          </a:p>
        </p:txBody>
      </p:sp>
      <p:sp>
        <p:nvSpPr>
          <p:cNvPr id="14" name="Rectangle 13">
            <a:extLst>
              <a:ext uri="{FF2B5EF4-FFF2-40B4-BE49-F238E27FC236}">
                <a16:creationId xmlns:a16="http://schemas.microsoft.com/office/drawing/2014/main" id="{B49C7D18-024B-E529-E335-CD97F9631B76}"/>
              </a:ext>
            </a:extLst>
          </p:cNvPr>
          <p:cNvSpPr/>
          <p:nvPr/>
        </p:nvSpPr>
        <p:spPr>
          <a:xfrm rot="10800000">
            <a:off x="0" y="3586316"/>
            <a:ext cx="12192000" cy="415375"/>
          </a:xfrm>
          <a:prstGeom prst="rect">
            <a:avLst/>
          </a:prstGeom>
          <a:solidFill>
            <a:srgbClr val="3B4257"/>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Oval 14">
            <a:extLst>
              <a:ext uri="{FF2B5EF4-FFF2-40B4-BE49-F238E27FC236}">
                <a16:creationId xmlns:a16="http://schemas.microsoft.com/office/drawing/2014/main" id="{7E240D59-90E3-32B0-B234-815681A34949}"/>
              </a:ext>
            </a:extLst>
          </p:cNvPr>
          <p:cNvSpPr/>
          <p:nvPr/>
        </p:nvSpPr>
        <p:spPr>
          <a:xfrm>
            <a:off x="5736000" y="3433966"/>
            <a:ext cx="720000" cy="720000"/>
          </a:xfrm>
          <a:prstGeom prst="ellipse">
            <a:avLst/>
          </a:prstGeom>
          <a:solidFill>
            <a:srgbClr val="191B27"/>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Oval 23">
            <a:extLst>
              <a:ext uri="{FF2B5EF4-FFF2-40B4-BE49-F238E27FC236}">
                <a16:creationId xmlns:a16="http://schemas.microsoft.com/office/drawing/2014/main" id="{26214BEC-1903-9DFB-80CB-65DBC9FD4342}"/>
              </a:ext>
            </a:extLst>
          </p:cNvPr>
          <p:cNvSpPr/>
          <p:nvPr/>
        </p:nvSpPr>
        <p:spPr>
          <a:xfrm>
            <a:off x="2079596" y="3429000"/>
            <a:ext cx="720000" cy="720000"/>
          </a:xfrm>
          <a:prstGeom prst="ellipse">
            <a:avLst/>
          </a:prstGeom>
          <a:solidFill>
            <a:srgbClr val="191B27"/>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0" name="Graphic 19" descr="Filter with solid fill">
            <a:extLst>
              <a:ext uri="{FF2B5EF4-FFF2-40B4-BE49-F238E27FC236}">
                <a16:creationId xmlns:a16="http://schemas.microsoft.com/office/drawing/2014/main" id="{E0C9AF38-06B6-2B99-6DF6-19762A3C04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80645" y="3512654"/>
            <a:ext cx="719999" cy="719999"/>
          </a:xfrm>
          <a:prstGeom prst="rect">
            <a:avLst/>
          </a:prstGeom>
        </p:spPr>
      </p:pic>
      <p:sp>
        <p:nvSpPr>
          <p:cNvPr id="26" name="Oval 25">
            <a:extLst>
              <a:ext uri="{FF2B5EF4-FFF2-40B4-BE49-F238E27FC236}">
                <a16:creationId xmlns:a16="http://schemas.microsoft.com/office/drawing/2014/main" id="{52679CF0-2389-2177-D8D9-3ED233D720CE}"/>
              </a:ext>
            </a:extLst>
          </p:cNvPr>
          <p:cNvSpPr/>
          <p:nvPr/>
        </p:nvSpPr>
        <p:spPr>
          <a:xfrm>
            <a:off x="9391354" y="3437401"/>
            <a:ext cx="720000" cy="720000"/>
          </a:xfrm>
          <a:prstGeom prst="ellipse">
            <a:avLst/>
          </a:prstGeom>
          <a:solidFill>
            <a:srgbClr val="191B27"/>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1" name="Graphic 20" descr="Eye with solid fill">
            <a:extLst>
              <a:ext uri="{FF2B5EF4-FFF2-40B4-BE49-F238E27FC236}">
                <a16:creationId xmlns:a16="http://schemas.microsoft.com/office/drawing/2014/main" id="{A11C57EF-DCA8-BC43-EDCE-338E2B1E918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91354" y="3433966"/>
            <a:ext cx="720000" cy="720000"/>
          </a:xfrm>
          <a:prstGeom prst="rect">
            <a:avLst/>
          </a:prstGeom>
        </p:spPr>
      </p:pic>
      <p:pic>
        <p:nvPicPr>
          <p:cNvPr id="22" name="Graphic 21" descr="Arrow Right with solid fill">
            <a:extLst>
              <a:ext uri="{FF2B5EF4-FFF2-40B4-BE49-F238E27FC236}">
                <a16:creationId xmlns:a16="http://schemas.microsoft.com/office/drawing/2014/main" id="{47A8C7B6-9A97-5B99-56EC-63635241ED2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52975" y="3369094"/>
            <a:ext cx="830692" cy="830692"/>
          </a:xfrm>
          <a:prstGeom prst="rect">
            <a:avLst/>
          </a:prstGeom>
        </p:spPr>
      </p:pic>
      <p:pic>
        <p:nvPicPr>
          <p:cNvPr id="23" name="Graphic 22" descr="Arrow Right with solid fill">
            <a:extLst>
              <a:ext uri="{FF2B5EF4-FFF2-40B4-BE49-F238E27FC236}">
                <a16:creationId xmlns:a16="http://schemas.microsoft.com/office/drawing/2014/main" id="{3CB55163-7FBB-230A-72F8-FAC1E77A473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508331" y="3378620"/>
            <a:ext cx="830692" cy="830692"/>
          </a:xfrm>
          <a:prstGeom prst="rect">
            <a:avLst/>
          </a:prstGeom>
        </p:spPr>
      </p:pic>
      <p:pic>
        <p:nvPicPr>
          <p:cNvPr id="28" name="Graphic 27" descr="Research with solid fill">
            <a:extLst>
              <a:ext uri="{FF2B5EF4-FFF2-40B4-BE49-F238E27FC236}">
                <a16:creationId xmlns:a16="http://schemas.microsoft.com/office/drawing/2014/main" id="{C632B0F4-6EDA-E62F-2FAD-A236FF252B1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86565" y="3484533"/>
            <a:ext cx="599815" cy="599815"/>
          </a:xfrm>
          <a:prstGeom prst="rect">
            <a:avLst/>
          </a:prstGeom>
        </p:spPr>
      </p:pic>
    </p:spTree>
    <p:extLst>
      <p:ext uri="{BB962C8B-B14F-4D97-AF65-F5344CB8AC3E}">
        <p14:creationId xmlns:p14="http://schemas.microsoft.com/office/powerpoint/2010/main" val="2080231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1E9CB0B-809C-C984-9930-F5FFBA1EBA97}"/>
              </a:ext>
            </a:extLst>
          </p:cNvPr>
          <p:cNvSpPr txBox="1">
            <a:spLocks/>
          </p:cNvSpPr>
          <p:nvPr/>
        </p:nvSpPr>
        <p:spPr>
          <a:xfrm>
            <a:off x="1534861" y="317906"/>
            <a:ext cx="3577913" cy="7664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2400" b="1" dirty="0">
                <a:solidFill>
                  <a:schemeClr val="bg1"/>
                </a:solidFill>
              </a:rPr>
              <a:t>Challenges and Solutions</a:t>
            </a:r>
          </a:p>
        </p:txBody>
      </p:sp>
      <p:sp>
        <p:nvSpPr>
          <p:cNvPr id="23" name="TextBox 22">
            <a:extLst>
              <a:ext uri="{FF2B5EF4-FFF2-40B4-BE49-F238E27FC236}">
                <a16:creationId xmlns:a16="http://schemas.microsoft.com/office/drawing/2014/main" id="{8581D05D-935E-CC4C-4B01-2A453B319F00}"/>
              </a:ext>
            </a:extLst>
          </p:cNvPr>
          <p:cNvSpPr txBox="1"/>
          <p:nvPr/>
        </p:nvSpPr>
        <p:spPr>
          <a:xfrm>
            <a:off x="842397" y="1293028"/>
            <a:ext cx="4962832" cy="5027467"/>
          </a:xfrm>
          <a:prstGeom prst="rect">
            <a:avLst/>
          </a:prstGeom>
          <a:gradFill flip="none" rotWithShape="1">
            <a:gsLst>
              <a:gs pos="0">
                <a:srgbClr val="191B27"/>
              </a:gs>
              <a:gs pos="25000">
                <a:srgbClr val="242834"/>
              </a:gs>
              <a:gs pos="75000">
                <a:srgbClr val="303546"/>
              </a:gs>
              <a:gs pos="100000">
                <a:srgbClr val="3B4257"/>
              </a:gs>
            </a:gsLst>
            <a:lin ang="16200000" scaled="1"/>
            <a:tileRect/>
          </a:gradFill>
        </p:spPr>
        <p:txBody>
          <a:bodyPr wrap="square">
            <a:spAutoFit/>
          </a:bodyPr>
          <a:lstStyle/>
          <a:p>
            <a:r>
              <a:rPr lang="en-AU" sz="2000" dirty="0">
                <a:solidFill>
                  <a:schemeClr val="accent5">
                    <a:lumMod val="60000"/>
                    <a:lumOff val="40000"/>
                  </a:schemeClr>
                </a:solidFill>
              </a:rPr>
              <a:t>Data Integration</a:t>
            </a:r>
          </a:p>
          <a:p>
            <a:pPr marL="0" indent="0">
              <a:lnSpc>
                <a:spcPct val="150000"/>
              </a:lnSpc>
              <a:buNone/>
            </a:pPr>
            <a:r>
              <a:rPr lang="en-AU" sz="1400" dirty="0">
                <a:solidFill>
                  <a:schemeClr val="bg1">
                    <a:lumMod val="95000"/>
                  </a:schemeClr>
                </a:solidFill>
              </a:rPr>
              <a:t>Managed the integration of multiple datasets ensuring data integrity and consistency.</a:t>
            </a:r>
          </a:p>
          <a:p>
            <a:pPr marL="0" indent="0">
              <a:lnSpc>
                <a:spcPct val="150000"/>
              </a:lnSpc>
              <a:buNone/>
            </a:pPr>
            <a:endParaRPr lang="en-AU" sz="1400" dirty="0">
              <a:solidFill>
                <a:schemeClr val="bg1">
                  <a:lumMod val="95000"/>
                </a:schemeClr>
              </a:solidFill>
            </a:endParaRPr>
          </a:p>
          <a:p>
            <a:pPr marL="0" indent="0">
              <a:lnSpc>
                <a:spcPct val="150000"/>
              </a:lnSpc>
              <a:buNone/>
            </a:pPr>
            <a:endParaRPr lang="en-AU" sz="1600" dirty="0">
              <a:solidFill>
                <a:schemeClr val="bg1">
                  <a:lumMod val="95000"/>
                </a:schemeClr>
              </a:solidFill>
            </a:endParaRPr>
          </a:p>
          <a:p>
            <a:pPr marL="0" indent="0">
              <a:lnSpc>
                <a:spcPct val="150000"/>
              </a:lnSpc>
              <a:buNone/>
            </a:pPr>
            <a:endParaRPr lang="en-AU" sz="1600" dirty="0">
              <a:solidFill>
                <a:schemeClr val="bg1">
                  <a:lumMod val="95000"/>
                </a:schemeClr>
              </a:solidFill>
            </a:endParaRPr>
          </a:p>
          <a:p>
            <a:pPr marL="0" indent="0">
              <a:lnSpc>
                <a:spcPct val="150000"/>
              </a:lnSpc>
              <a:buNone/>
            </a:pPr>
            <a:endParaRPr lang="en-AU" sz="1600" dirty="0">
              <a:solidFill>
                <a:schemeClr val="bg1">
                  <a:lumMod val="95000"/>
                </a:schemeClr>
              </a:solidFill>
            </a:endParaRPr>
          </a:p>
          <a:p>
            <a:pPr marL="0" indent="0">
              <a:lnSpc>
                <a:spcPct val="150000"/>
              </a:lnSpc>
              <a:buNone/>
            </a:pPr>
            <a:endParaRPr lang="en-AU" sz="1600" dirty="0">
              <a:solidFill>
                <a:schemeClr val="bg1">
                  <a:lumMod val="95000"/>
                </a:schemeClr>
              </a:solidFill>
            </a:endParaRPr>
          </a:p>
          <a:p>
            <a:pPr marL="0" indent="0">
              <a:lnSpc>
                <a:spcPct val="150000"/>
              </a:lnSpc>
              <a:buNone/>
            </a:pPr>
            <a:endParaRPr lang="en-AU" sz="1600" dirty="0">
              <a:solidFill>
                <a:schemeClr val="bg1">
                  <a:lumMod val="95000"/>
                </a:schemeClr>
              </a:solidFill>
            </a:endParaRPr>
          </a:p>
          <a:p>
            <a:pPr marL="0" indent="0">
              <a:lnSpc>
                <a:spcPct val="150000"/>
              </a:lnSpc>
              <a:buNone/>
            </a:pPr>
            <a:endParaRPr lang="en-AU" sz="1600" dirty="0">
              <a:solidFill>
                <a:schemeClr val="bg1">
                  <a:lumMod val="95000"/>
                </a:schemeClr>
              </a:solidFill>
            </a:endParaRPr>
          </a:p>
          <a:p>
            <a:pPr marL="0" indent="0">
              <a:lnSpc>
                <a:spcPct val="150000"/>
              </a:lnSpc>
              <a:buNone/>
            </a:pPr>
            <a:endParaRPr lang="en-AU" sz="1600" dirty="0">
              <a:solidFill>
                <a:schemeClr val="bg1">
                  <a:lumMod val="95000"/>
                </a:schemeClr>
              </a:solidFill>
            </a:endParaRPr>
          </a:p>
          <a:p>
            <a:pPr marL="0" indent="0">
              <a:lnSpc>
                <a:spcPct val="150000"/>
              </a:lnSpc>
              <a:buNone/>
            </a:pPr>
            <a:endParaRPr lang="en-AU" sz="1600" dirty="0">
              <a:solidFill>
                <a:schemeClr val="bg1">
                  <a:lumMod val="95000"/>
                </a:schemeClr>
              </a:solidFill>
            </a:endParaRPr>
          </a:p>
          <a:p>
            <a:pPr marL="0" indent="0">
              <a:lnSpc>
                <a:spcPct val="150000"/>
              </a:lnSpc>
              <a:buNone/>
            </a:pPr>
            <a:endParaRPr lang="en-AU" sz="1600" dirty="0">
              <a:solidFill>
                <a:schemeClr val="bg1">
                  <a:lumMod val="95000"/>
                </a:schemeClr>
              </a:solidFill>
            </a:endParaRPr>
          </a:p>
          <a:p>
            <a:pPr marL="0" indent="0">
              <a:lnSpc>
                <a:spcPct val="150000"/>
              </a:lnSpc>
              <a:buNone/>
            </a:pPr>
            <a:endParaRPr lang="en-AU" sz="1600" dirty="0">
              <a:solidFill>
                <a:schemeClr val="bg1">
                  <a:lumMod val="95000"/>
                </a:schemeClr>
              </a:solidFill>
            </a:endParaRPr>
          </a:p>
        </p:txBody>
      </p:sp>
      <p:sp>
        <p:nvSpPr>
          <p:cNvPr id="24" name="TextBox 23">
            <a:extLst>
              <a:ext uri="{FF2B5EF4-FFF2-40B4-BE49-F238E27FC236}">
                <a16:creationId xmlns:a16="http://schemas.microsoft.com/office/drawing/2014/main" id="{4C75143F-8008-1C64-F41C-651ED95CC874}"/>
              </a:ext>
            </a:extLst>
          </p:cNvPr>
          <p:cNvSpPr txBox="1"/>
          <p:nvPr/>
        </p:nvSpPr>
        <p:spPr>
          <a:xfrm>
            <a:off x="6386771" y="1293028"/>
            <a:ext cx="4962832" cy="4893391"/>
          </a:xfrm>
          <a:prstGeom prst="rect">
            <a:avLst/>
          </a:prstGeom>
          <a:gradFill flip="none" rotWithShape="1">
            <a:gsLst>
              <a:gs pos="0">
                <a:srgbClr val="191B27"/>
              </a:gs>
              <a:gs pos="25000">
                <a:srgbClr val="242834"/>
              </a:gs>
              <a:gs pos="75000">
                <a:srgbClr val="303546"/>
              </a:gs>
              <a:gs pos="100000">
                <a:srgbClr val="3B4257"/>
              </a:gs>
            </a:gsLst>
            <a:lin ang="16200000" scaled="1"/>
            <a:tileRect/>
          </a:gradFill>
        </p:spPr>
        <p:txBody>
          <a:bodyPr wrap="square">
            <a:spAutoFit/>
          </a:bodyPr>
          <a:lstStyle/>
          <a:p>
            <a:r>
              <a:rPr lang="en-AU" sz="2000" dirty="0">
                <a:solidFill>
                  <a:schemeClr val="accent5">
                    <a:lumMod val="60000"/>
                    <a:lumOff val="40000"/>
                  </a:schemeClr>
                </a:solidFill>
              </a:rPr>
              <a:t>Complex Visualisation Coding</a:t>
            </a:r>
          </a:p>
          <a:p>
            <a:pPr marL="0" indent="0">
              <a:lnSpc>
                <a:spcPct val="150000"/>
              </a:lnSpc>
              <a:buNone/>
            </a:pPr>
            <a:r>
              <a:rPr lang="en-AU" sz="1400" dirty="0">
                <a:solidFill>
                  <a:schemeClr val="bg1">
                    <a:lumMod val="95000"/>
                  </a:schemeClr>
                </a:solidFill>
              </a:rPr>
              <a:t>Created concise and impactful visualisations by leveraging ChatGPT to edit my previous code.</a:t>
            </a:r>
          </a:p>
          <a:p>
            <a:pPr marL="0" indent="0">
              <a:lnSpc>
                <a:spcPct val="150000"/>
              </a:lnSpc>
              <a:buNone/>
            </a:pPr>
            <a:endParaRPr lang="en-AU" sz="1400" dirty="0">
              <a:solidFill>
                <a:schemeClr val="bg1">
                  <a:lumMod val="95000"/>
                </a:schemeClr>
              </a:solidFill>
            </a:endParaRPr>
          </a:p>
          <a:p>
            <a:pPr marL="0" indent="0">
              <a:lnSpc>
                <a:spcPct val="150000"/>
              </a:lnSpc>
              <a:buNone/>
            </a:pPr>
            <a:endParaRPr lang="en-AU" sz="1400" dirty="0">
              <a:solidFill>
                <a:schemeClr val="bg1">
                  <a:lumMod val="95000"/>
                </a:schemeClr>
              </a:solidFill>
            </a:endParaRPr>
          </a:p>
          <a:p>
            <a:pPr marL="0" indent="0">
              <a:lnSpc>
                <a:spcPct val="150000"/>
              </a:lnSpc>
              <a:buNone/>
            </a:pPr>
            <a:endParaRPr lang="en-AU" sz="1400" dirty="0">
              <a:solidFill>
                <a:schemeClr val="bg1">
                  <a:lumMod val="95000"/>
                </a:schemeClr>
              </a:solidFill>
            </a:endParaRPr>
          </a:p>
          <a:p>
            <a:pPr marL="0" indent="0">
              <a:lnSpc>
                <a:spcPct val="150000"/>
              </a:lnSpc>
              <a:buNone/>
            </a:pPr>
            <a:endParaRPr lang="en-AU" sz="1400" dirty="0">
              <a:solidFill>
                <a:schemeClr val="bg1">
                  <a:lumMod val="95000"/>
                </a:schemeClr>
              </a:solidFill>
            </a:endParaRPr>
          </a:p>
          <a:p>
            <a:pPr marL="0" indent="0">
              <a:lnSpc>
                <a:spcPct val="150000"/>
              </a:lnSpc>
              <a:buNone/>
            </a:pPr>
            <a:endParaRPr lang="en-AU" sz="1400" dirty="0">
              <a:solidFill>
                <a:schemeClr val="bg1">
                  <a:lumMod val="95000"/>
                </a:schemeClr>
              </a:solidFill>
            </a:endParaRPr>
          </a:p>
          <a:p>
            <a:pPr marL="0" indent="0">
              <a:lnSpc>
                <a:spcPct val="150000"/>
              </a:lnSpc>
              <a:buNone/>
            </a:pPr>
            <a:endParaRPr lang="en-AU" sz="1400" dirty="0">
              <a:solidFill>
                <a:schemeClr val="bg1">
                  <a:lumMod val="95000"/>
                </a:schemeClr>
              </a:solidFill>
            </a:endParaRPr>
          </a:p>
          <a:p>
            <a:pPr marL="0" indent="0">
              <a:lnSpc>
                <a:spcPct val="150000"/>
              </a:lnSpc>
              <a:buNone/>
            </a:pPr>
            <a:endParaRPr lang="en-AU" sz="1400" dirty="0">
              <a:solidFill>
                <a:schemeClr val="bg1">
                  <a:lumMod val="95000"/>
                </a:schemeClr>
              </a:solidFill>
            </a:endParaRPr>
          </a:p>
          <a:p>
            <a:pPr marL="0" indent="0">
              <a:lnSpc>
                <a:spcPct val="150000"/>
              </a:lnSpc>
              <a:buNone/>
            </a:pPr>
            <a:endParaRPr lang="en-AU" sz="1400" dirty="0">
              <a:solidFill>
                <a:schemeClr val="bg1">
                  <a:lumMod val="95000"/>
                </a:schemeClr>
              </a:solidFill>
            </a:endParaRPr>
          </a:p>
          <a:p>
            <a:pPr marL="0" indent="0">
              <a:lnSpc>
                <a:spcPct val="150000"/>
              </a:lnSpc>
              <a:buNone/>
            </a:pPr>
            <a:endParaRPr lang="en-AU" sz="1400" dirty="0">
              <a:solidFill>
                <a:schemeClr val="bg1">
                  <a:lumMod val="95000"/>
                </a:schemeClr>
              </a:solidFill>
            </a:endParaRPr>
          </a:p>
          <a:p>
            <a:pPr marL="0" indent="0">
              <a:lnSpc>
                <a:spcPct val="150000"/>
              </a:lnSpc>
              <a:buNone/>
            </a:pPr>
            <a:endParaRPr lang="en-AU" sz="1400" dirty="0">
              <a:solidFill>
                <a:schemeClr val="bg1">
                  <a:lumMod val="95000"/>
                </a:schemeClr>
              </a:solidFill>
            </a:endParaRPr>
          </a:p>
          <a:p>
            <a:pPr marL="0" indent="0">
              <a:lnSpc>
                <a:spcPct val="150000"/>
              </a:lnSpc>
              <a:buNone/>
            </a:pPr>
            <a:endParaRPr lang="en-AU" sz="1400" dirty="0">
              <a:solidFill>
                <a:schemeClr val="bg1">
                  <a:lumMod val="95000"/>
                </a:schemeClr>
              </a:solidFill>
            </a:endParaRPr>
          </a:p>
          <a:p>
            <a:pPr marL="0" indent="0">
              <a:lnSpc>
                <a:spcPct val="150000"/>
              </a:lnSpc>
              <a:buNone/>
            </a:pPr>
            <a:endParaRPr lang="en-AU" sz="1400" dirty="0">
              <a:solidFill>
                <a:schemeClr val="bg1">
                  <a:lumMod val="95000"/>
                </a:schemeClr>
              </a:solidFill>
            </a:endParaRPr>
          </a:p>
        </p:txBody>
      </p:sp>
      <p:cxnSp>
        <p:nvCxnSpPr>
          <p:cNvPr id="18" name="Straight Connector 17">
            <a:extLst>
              <a:ext uri="{FF2B5EF4-FFF2-40B4-BE49-F238E27FC236}">
                <a16:creationId xmlns:a16="http://schemas.microsoft.com/office/drawing/2014/main" id="{11A1917E-502D-DCB3-6742-28F70981AEA4}"/>
              </a:ext>
            </a:extLst>
          </p:cNvPr>
          <p:cNvCxnSpPr>
            <a:cxnSpLocks/>
            <a:stCxn id="4" idx="3"/>
          </p:cNvCxnSpPr>
          <p:nvPr/>
        </p:nvCxnSpPr>
        <p:spPr>
          <a:xfrm>
            <a:off x="5112774" y="701134"/>
            <a:ext cx="7079226" cy="0"/>
          </a:xfrm>
          <a:prstGeom prst="line">
            <a:avLst/>
          </a:prstGeom>
          <a:ln>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pic>
        <p:nvPicPr>
          <p:cNvPr id="31" name="Graphic 30" descr="Hurdle outline">
            <a:extLst>
              <a:ext uri="{FF2B5EF4-FFF2-40B4-BE49-F238E27FC236}">
                <a16:creationId xmlns:a16="http://schemas.microsoft.com/office/drawing/2014/main" id="{9DAA6868-0BE9-6A0D-BCEF-A845D0C9C2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401" y="317905"/>
            <a:ext cx="766457" cy="766457"/>
          </a:xfrm>
          <a:prstGeom prst="rect">
            <a:avLst/>
          </a:prstGeom>
        </p:spPr>
      </p:pic>
      <p:sp>
        <p:nvSpPr>
          <p:cNvPr id="13" name="TextBox 12">
            <a:extLst>
              <a:ext uri="{FF2B5EF4-FFF2-40B4-BE49-F238E27FC236}">
                <a16:creationId xmlns:a16="http://schemas.microsoft.com/office/drawing/2014/main" id="{1F2B32F6-FD42-3B36-BB93-5750886D990A}"/>
              </a:ext>
            </a:extLst>
          </p:cNvPr>
          <p:cNvSpPr txBox="1"/>
          <p:nvPr/>
        </p:nvSpPr>
        <p:spPr>
          <a:xfrm>
            <a:off x="875950" y="5963162"/>
            <a:ext cx="4962833" cy="461665"/>
          </a:xfrm>
          <a:prstGeom prst="rect">
            <a:avLst/>
          </a:prstGeom>
          <a:noFill/>
        </p:spPr>
        <p:txBody>
          <a:bodyPr wrap="square" rtlCol="0">
            <a:spAutoFit/>
          </a:bodyPr>
          <a:lstStyle/>
          <a:p>
            <a:r>
              <a:rPr lang="en-AU" sz="1200" dirty="0">
                <a:solidFill>
                  <a:schemeClr val="bg1">
                    <a:lumMod val="75000"/>
                  </a:schemeClr>
                </a:solidFill>
              </a:rPr>
              <a:t>Code snippet showing inner merge of 2 datasets with checks and comments.</a:t>
            </a:r>
          </a:p>
        </p:txBody>
      </p:sp>
      <p:sp>
        <p:nvSpPr>
          <p:cNvPr id="15" name="TextBox 14">
            <a:extLst>
              <a:ext uri="{FF2B5EF4-FFF2-40B4-BE49-F238E27FC236}">
                <a16:creationId xmlns:a16="http://schemas.microsoft.com/office/drawing/2014/main" id="{52F20528-30D4-85A9-2E3A-EAA1B5BA3F4C}"/>
              </a:ext>
            </a:extLst>
          </p:cNvPr>
          <p:cNvSpPr txBox="1"/>
          <p:nvPr/>
        </p:nvSpPr>
        <p:spPr>
          <a:xfrm>
            <a:off x="6386769" y="5637422"/>
            <a:ext cx="4962833" cy="646331"/>
          </a:xfrm>
          <a:prstGeom prst="rect">
            <a:avLst/>
          </a:prstGeom>
          <a:noFill/>
        </p:spPr>
        <p:txBody>
          <a:bodyPr wrap="square" rtlCol="0">
            <a:spAutoFit/>
          </a:bodyPr>
          <a:lstStyle/>
          <a:p>
            <a:r>
              <a:rPr lang="en-AU" sz="1200" dirty="0">
                <a:solidFill>
                  <a:schemeClr val="bg1">
                    <a:lumMod val="75000"/>
                  </a:schemeClr>
                </a:solidFill>
              </a:rPr>
              <a:t>Horizontal bar chart showing Instacart’s top 10 departments based on total product sales. ChatGPT was used to modify some visual aesthetics and limit the visualisation to only the top 10 departments.</a:t>
            </a:r>
          </a:p>
        </p:txBody>
      </p:sp>
      <p:pic>
        <p:nvPicPr>
          <p:cNvPr id="3" name="Picture 2">
            <a:extLst>
              <a:ext uri="{FF2B5EF4-FFF2-40B4-BE49-F238E27FC236}">
                <a16:creationId xmlns:a16="http://schemas.microsoft.com/office/drawing/2014/main" id="{D03BF362-1F95-38A6-EC8E-6DB830880C7D}"/>
              </a:ext>
            </a:extLst>
          </p:cNvPr>
          <p:cNvPicPr>
            <a:picLocks noChangeAspect="1"/>
          </p:cNvPicPr>
          <p:nvPr/>
        </p:nvPicPr>
        <p:blipFill>
          <a:blip r:embed="rId4"/>
          <a:stretch>
            <a:fillRect/>
          </a:stretch>
        </p:blipFill>
        <p:spPr>
          <a:xfrm>
            <a:off x="875950" y="2344942"/>
            <a:ext cx="4895726" cy="3518311"/>
          </a:xfrm>
          <a:prstGeom prst="rect">
            <a:avLst/>
          </a:prstGeom>
        </p:spPr>
      </p:pic>
      <p:pic>
        <p:nvPicPr>
          <p:cNvPr id="7" name="Picture 6" descr="A bar graph with different colored bars&#10;&#10;Description automatically generated">
            <a:extLst>
              <a:ext uri="{FF2B5EF4-FFF2-40B4-BE49-F238E27FC236}">
                <a16:creationId xmlns:a16="http://schemas.microsoft.com/office/drawing/2014/main" id="{E94BA8FC-D33F-8482-EDF7-902E7E09A2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5569" y="2661477"/>
            <a:ext cx="4805234" cy="2885239"/>
          </a:xfrm>
          <a:prstGeom prst="rect">
            <a:avLst/>
          </a:prstGeom>
        </p:spPr>
      </p:pic>
    </p:spTree>
    <p:extLst>
      <p:ext uri="{BB962C8B-B14F-4D97-AF65-F5344CB8AC3E}">
        <p14:creationId xmlns:p14="http://schemas.microsoft.com/office/powerpoint/2010/main" val="1113489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hlinkClick r:id="rId3"/>
            <a:extLst>
              <a:ext uri="{FF2B5EF4-FFF2-40B4-BE49-F238E27FC236}">
                <a16:creationId xmlns:a16="http://schemas.microsoft.com/office/drawing/2014/main" id="{6B4ADD9B-AE63-B41C-4448-95728F8641E6}"/>
              </a:ext>
            </a:extLst>
          </p:cNvPr>
          <p:cNvSpPr/>
          <p:nvPr/>
        </p:nvSpPr>
        <p:spPr>
          <a:xfrm>
            <a:off x="7738927" y="277622"/>
            <a:ext cx="3932827" cy="775546"/>
          </a:xfrm>
          <a:prstGeom prst="rect">
            <a:avLst/>
          </a:prstGeom>
          <a:gradFill flip="none" rotWithShape="1">
            <a:gsLst>
              <a:gs pos="0">
                <a:srgbClr val="191B27"/>
              </a:gs>
              <a:gs pos="25000">
                <a:srgbClr val="242834"/>
              </a:gs>
              <a:gs pos="75000">
                <a:srgbClr val="303546"/>
              </a:gs>
              <a:gs pos="100000">
                <a:srgbClr val="3B4257"/>
              </a:gs>
            </a:gsLst>
            <a:path path="rect">
              <a:fillToRect l="50000" t="50000" r="50000" b="50000"/>
            </a:path>
            <a:tileRect/>
          </a:gra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2400" dirty="0"/>
          </a:p>
        </p:txBody>
      </p:sp>
      <p:sp>
        <p:nvSpPr>
          <p:cNvPr id="24" name="Rectangle: Rounded Corners 23">
            <a:extLst>
              <a:ext uri="{FF2B5EF4-FFF2-40B4-BE49-F238E27FC236}">
                <a16:creationId xmlns:a16="http://schemas.microsoft.com/office/drawing/2014/main" id="{C04A4E51-FDA2-6865-77C4-D3F4CA2785B9}"/>
              </a:ext>
            </a:extLst>
          </p:cNvPr>
          <p:cNvSpPr/>
          <p:nvPr/>
        </p:nvSpPr>
        <p:spPr>
          <a:xfrm>
            <a:off x="468343" y="1254325"/>
            <a:ext cx="11304317" cy="2638610"/>
          </a:xfrm>
          <a:prstGeom prst="roundRect">
            <a:avLst>
              <a:gd name="adj" fmla="val 2180"/>
            </a:avLst>
          </a:prstGeom>
          <a:solidFill>
            <a:srgbClr val="2428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5" name="TextBox 24">
            <a:extLst>
              <a:ext uri="{FF2B5EF4-FFF2-40B4-BE49-F238E27FC236}">
                <a16:creationId xmlns:a16="http://schemas.microsoft.com/office/drawing/2014/main" id="{F9C1E828-3C23-90A5-E96F-B9738054C623}"/>
              </a:ext>
            </a:extLst>
          </p:cNvPr>
          <p:cNvSpPr txBox="1"/>
          <p:nvPr/>
        </p:nvSpPr>
        <p:spPr>
          <a:xfrm>
            <a:off x="4463455" y="1395935"/>
            <a:ext cx="2113442" cy="830997"/>
          </a:xfrm>
          <a:prstGeom prst="rect">
            <a:avLst/>
          </a:prstGeom>
          <a:noFill/>
        </p:spPr>
        <p:txBody>
          <a:bodyPr wrap="square" rtlCol="0">
            <a:spAutoFit/>
          </a:bodyPr>
          <a:lstStyle/>
          <a:p>
            <a:r>
              <a:rPr lang="en-AU" sz="1200" dirty="0">
                <a:solidFill>
                  <a:schemeClr val="bg1">
                    <a:lumMod val="75000"/>
                  </a:schemeClr>
                </a:solidFill>
              </a:rPr>
              <a:t>Histogram showing the number of products ordered across each hour of the day (24 bins used)</a:t>
            </a:r>
          </a:p>
        </p:txBody>
      </p:sp>
      <p:sp>
        <p:nvSpPr>
          <p:cNvPr id="15" name="Title 1">
            <a:extLst>
              <a:ext uri="{FF2B5EF4-FFF2-40B4-BE49-F238E27FC236}">
                <a16:creationId xmlns:a16="http://schemas.microsoft.com/office/drawing/2014/main" id="{48E98792-0EA9-904D-9AEF-5DAA42281A94}"/>
              </a:ext>
            </a:extLst>
          </p:cNvPr>
          <p:cNvSpPr txBox="1">
            <a:spLocks/>
          </p:cNvSpPr>
          <p:nvPr/>
        </p:nvSpPr>
        <p:spPr>
          <a:xfrm>
            <a:off x="1534861" y="455558"/>
            <a:ext cx="3656571" cy="7664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2400" b="1" dirty="0">
                <a:solidFill>
                  <a:schemeClr val="bg1"/>
                </a:solidFill>
              </a:rPr>
              <a:t>Results and Deliverables</a:t>
            </a:r>
          </a:p>
        </p:txBody>
      </p:sp>
      <p:cxnSp>
        <p:nvCxnSpPr>
          <p:cNvPr id="28" name="Straight Connector 27">
            <a:extLst>
              <a:ext uri="{FF2B5EF4-FFF2-40B4-BE49-F238E27FC236}">
                <a16:creationId xmlns:a16="http://schemas.microsoft.com/office/drawing/2014/main" id="{579EC363-2725-198A-6688-8DCCD5522DCE}"/>
              </a:ext>
            </a:extLst>
          </p:cNvPr>
          <p:cNvCxnSpPr>
            <a:cxnSpLocks/>
          </p:cNvCxnSpPr>
          <p:nvPr/>
        </p:nvCxnSpPr>
        <p:spPr>
          <a:xfrm>
            <a:off x="5919019" y="4080385"/>
            <a:ext cx="0" cy="2638610"/>
          </a:xfrm>
          <a:prstGeom prst="line">
            <a:avLst/>
          </a:prstGeom>
          <a:ln>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F0845D07-F9AD-18D8-EB74-D3B58685B23C}"/>
              </a:ext>
            </a:extLst>
          </p:cNvPr>
          <p:cNvSpPr txBox="1"/>
          <p:nvPr/>
        </p:nvSpPr>
        <p:spPr>
          <a:xfrm>
            <a:off x="6272982" y="4090219"/>
            <a:ext cx="5499678" cy="1708160"/>
          </a:xfrm>
          <a:prstGeom prst="rect">
            <a:avLst/>
          </a:prstGeom>
          <a:noFill/>
        </p:spPr>
        <p:txBody>
          <a:bodyPr wrap="square" rtlCol="0">
            <a:spAutoFit/>
          </a:bodyPr>
          <a:lstStyle/>
          <a:p>
            <a:pPr>
              <a:spcAft>
                <a:spcPts val="600"/>
              </a:spcAft>
            </a:pPr>
            <a:r>
              <a:rPr lang="en-AU" sz="2000" dirty="0">
                <a:solidFill>
                  <a:schemeClr val="accent5">
                    <a:lumMod val="60000"/>
                    <a:lumOff val="40000"/>
                  </a:schemeClr>
                </a:solidFill>
              </a:rPr>
              <a:t>Deliverables</a:t>
            </a:r>
          </a:p>
          <a:p>
            <a:pPr marL="342900" indent="-342900">
              <a:spcAft>
                <a:spcPts val="1200"/>
              </a:spcAft>
              <a:buAutoNum type="arabicPeriod"/>
            </a:pPr>
            <a:r>
              <a:rPr lang="en-AU" sz="1400" b="1" dirty="0">
                <a:solidFill>
                  <a:schemeClr val="accent5">
                    <a:lumMod val="20000"/>
                    <a:lumOff val="80000"/>
                  </a:schemeClr>
                </a:solidFill>
              </a:rPr>
              <a:t>Jupyter Notebooks</a:t>
            </a:r>
            <a:r>
              <a:rPr lang="en-AU" sz="1400" b="1" dirty="0">
                <a:solidFill>
                  <a:schemeClr val="bg1"/>
                </a:solidFill>
              </a:rPr>
              <a:t>: </a:t>
            </a:r>
            <a:r>
              <a:rPr lang="en-AU" sz="1400" dirty="0">
                <a:solidFill>
                  <a:schemeClr val="bg1">
                    <a:lumMod val="75000"/>
                  </a:schemeClr>
                </a:solidFill>
              </a:rPr>
              <a:t>All python code used throughout project, documenting data cleaning, analysis, and visualisations.</a:t>
            </a:r>
          </a:p>
          <a:p>
            <a:pPr marL="342900" indent="-342900">
              <a:spcAft>
                <a:spcPts val="1200"/>
              </a:spcAft>
              <a:buAutoNum type="arabicPeriod"/>
            </a:pPr>
            <a:r>
              <a:rPr lang="en-AU" sz="1400" b="1" dirty="0">
                <a:solidFill>
                  <a:schemeClr val="accent5">
                    <a:lumMod val="20000"/>
                    <a:lumOff val="80000"/>
                  </a:schemeClr>
                </a:solidFill>
              </a:rPr>
              <a:t>Excel Report: </a:t>
            </a:r>
            <a:r>
              <a:rPr lang="en-AU" sz="1400" dirty="0">
                <a:solidFill>
                  <a:schemeClr val="bg1">
                    <a:lumMod val="75000"/>
                  </a:schemeClr>
                </a:solidFill>
              </a:rPr>
              <a:t>File containing population flow, data cleaning and wrangling steps, key findings, Python visualisations, and recommendations for Instacart.</a:t>
            </a:r>
          </a:p>
        </p:txBody>
      </p:sp>
      <p:pic>
        <p:nvPicPr>
          <p:cNvPr id="4" name="Graphic 3" descr="Presentation with pie chart with solid fill">
            <a:extLst>
              <a:ext uri="{FF2B5EF4-FFF2-40B4-BE49-F238E27FC236}">
                <a16:creationId xmlns:a16="http://schemas.microsoft.com/office/drawing/2014/main" id="{FFEAB5AC-CEAD-7000-7F76-CA2AB68D6B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8405" y="455558"/>
            <a:ext cx="766456" cy="766456"/>
          </a:xfrm>
          <a:prstGeom prst="rect">
            <a:avLst/>
          </a:prstGeom>
        </p:spPr>
      </p:pic>
      <p:sp>
        <p:nvSpPr>
          <p:cNvPr id="2" name="Rectangle 1">
            <a:extLst>
              <a:ext uri="{FF2B5EF4-FFF2-40B4-BE49-F238E27FC236}">
                <a16:creationId xmlns:a16="http://schemas.microsoft.com/office/drawing/2014/main" id="{A918FE10-FDD1-763A-728D-C8D2FDD3D03A}"/>
              </a:ext>
            </a:extLst>
          </p:cNvPr>
          <p:cNvSpPr/>
          <p:nvPr/>
        </p:nvSpPr>
        <p:spPr>
          <a:xfrm>
            <a:off x="6735099" y="6360906"/>
            <a:ext cx="363794" cy="275303"/>
          </a:xfrm>
          <a:prstGeom prst="rect">
            <a:avLst/>
          </a:prstGeom>
          <a:solidFill>
            <a:srgbClr val="191B27"/>
          </a:solidFill>
          <a:ln>
            <a:solidFill>
              <a:srgbClr val="191B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extBox 2">
            <a:extLst>
              <a:ext uri="{FF2B5EF4-FFF2-40B4-BE49-F238E27FC236}">
                <a16:creationId xmlns:a16="http://schemas.microsoft.com/office/drawing/2014/main" id="{4E299D10-FD43-265B-0B3F-A9C3DE4113B6}"/>
              </a:ext>
            </a:extLst>
          </p:cNvPr>
          <p:cNvSpPr txBox="1"/>
          <p:nvPr/>
        </p:nvSpPr>
        <p:spPr>
          <a:xfrm>
            <a:off x="7719785" y="480729"/>
            <a:ext cx="3387211" cy="369332"/>
          </a:xfrm>
          <a:prstGeom prst="rect">
            <a:avLst/>
          </a:prstGeom>
          <a:noFill/>
        </p:spPr>
        <p:txBody>
          <a:bodyPr wrap="square" rtlCol="0">
            <a:spAutoFit/>
          </a:bodyPr>
          <a:lstStyle/>
          <a:p>
            <a:r>
              <a:rPr lang="en-AU" dirty="0">
                <a:solidFill>
                  <a:schemeClr val="accent5">
                    <a:lumMod val="20000"/>
                    <a:lumOff val="80000"/>
                  </a:schemeClr>
                </a:solidFill>
                <a:hlinkClick r:id="rId3">
                  <a:extLst>
                    <a:ext uri="{A12FA001-AC4F-418D-AE19-62706E023703}">
                      <ahyp:hlinkClr xmlns:ahyp="http://schemas.microsoft.com/office/drawing/2018/hyperlinkcolor" val="tx"/>
                    </a:ext>
                  </a:extLst>
                </a:hlinkClick>
              </a:rPr>
              <a:t>GitHub Project Repository Link</a:t>
            </a:r>
            <a:endParaRPr lang="en-AU" dirty="0">
              <a:solidFill>
                <a:schemeClr val="accent5">
                  <a:lumMod val="20000"/>
                  <a:lumOff val="80000"/>
                </a:schemeClr>
              </a:solidFill>
            </a:endParaRPr>
          </a:p>
        </p:txBody>
      </p:sp>
      <p:pic>
        <p:nvPicPr>
          <p:cNvPr id="5" name="Picture 36">
            <a:hlinkClick r:id="rId3"/>
            <a:extLst>
              <a:ext uri="{FF2B5EF4-FFF2-40B4-BE49-F238E27FC236}">
                <a16:creationId xmlns:a16="http://schemas.microsoft.com/office/drawing/2014/main" id="{8E5B0ACD-48C6-3416-A96C-AADE719CB5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07883" y="314499"/>
            <a:ext cx="701792" cy="70179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F7F233A-A120-4333-AE33-730929BF56D5}"/>
              </a:ext>
            </a:extLst>
          </p:cNvPr>
          <p:cNvSpPr txBox="1"/>
          <p:nvPr/>
        </p:nvSpPr>
        <p:spPr>
          <a:xfrm>
            <a:off x="468343" y="4094092"/>
            <a:ext cx="5352352" cy="2538900"/>
          </a:xfrm>
          <a:prstGeom prst="rect">
            <a:avLst/>
          </a:prstGeom>
          <a:noFill/>
        </p:spPr>
        <p:txBody>
          <a:bodyPr wrap="square">
            <a:spAutoFit/>
          </a:bodyPr>
          <a:lstStyle/>
          <a:p>
            <a:pPr>
              <a:spcAft>
                <a:spcPts val="600"/>
              </a:spcAft>
            </a:pPr>
            <a:r>
              <a:rPr lang="en-AU" sz="2000" dirty="0">
                <a:solidFill>
                  <a:schemeClr val="accent5">
                    <a:lumMod val="60000"/>
                    <a:lumOff val="40000"/>
                  </a:schemeClr>
                </a:solidFill>
              </a:rPr>
              <a:t>Results</a:t>
            </a:r>
          </a:p>
          <a:p>
            <a:pPr marL="285750" indent="-285750">
              <a:lnSpc>
                <a:spcPct val="150000"/>
              </a:lnSpc>
              <a:spcAft>
                <a:spcPts val="600"/>
              </a:spcAft>
              <a:buFont typeface="Arial" panose="020B0604020202020204" pitchFamily="34" charset="0"/>
              <a:buChar char="•"/>
            </a:pPr>
            <a:r>
              <a:rPr lang="en-AU" sz="1400" dirty="0">
                <a:solidFill>
                  <a:schemeClr val="bg1">
                    <a:lumMod val="75000"/>
                  </a:schemeClr>
                </a:solidFill>
              </a:rPr>
              <a:t>Identified peak operational hours and days of the week to optimize ad scheduling.</a:t>
            </a:r>
          </a:p>
          <a:p>
            <a:pPr marL="285750" indent="-285750">
              <a:lnSpc>
                <a:spcPct val="150000"/>
              </a:lnSpc>
              <a:spcAft>
                <a:spcPts val="600"/>
              </a:spcAft>
              <a:buFont typeface="Arial" panose="020B0604020202020204" pitchFamily="34" charset="0"/>
              <a:buChar char="•"/>
            </a:pPr>
            <a:r>
              <a:rPr lang="en-AU" sz="1400" dirty="0">
                <a:solidFill>
                  <a:schemeClr val="bg1">
                    <a:lumMod val="75000"/>
                  </a:schemeClr>
                </a:solidFill>
              </a:rPr>
              <a:t>Segmented customers based on loyalty, region, age, and family status to help direct marketing efforts.</a:t>
            </a:r>
          </a:p>
          <a:p>
            <a:pPr marL="285750" indent="-285750">
              <a:lnSpc>
                <a:spcPct val="150000"/>
              </a:lnSpc>
              <a:spcAft>
                <a:spcPts val="600"/>
              </a:spcAft>
              <a:buFont typeface="Arial" panose="020B0604020202020204" pitchFamily="34" charset="0"/>
              <a:buChar char="•"/>
            </a:pPr>
            <a:r>
              <a:rPr lang="en-AU" sz="1400" dirty="0">
                <a:solidFill>
                  <a:schemeClr val="bg1">
                    <a:lumMod val="75000"/>
                  </a:schemeClr>
                </a:solidFill>
              </a:rPr>
              <a:t>Identified most of Instacart’s customer base consists of new customers, who may be enticed to return with loyalty programs.</a:t>
            </a:r>
          </a:p>
        </p:txBody>
      </p:sp>
      <p:sp>
        <p:nvSpPr>
          <p:cNvPr id="17" name="TextBox 16">
            <a:extLst>
              <a:ext uri="{FF2B5EF4-FFF2-40B4-BE49-F238E27FC236}">
                <a16:creationId xmlns:a16="http://schemas.microsoft.com/office/drawing/2014/main" id="{80B97269-9B83-A9CF-7095-55852EC6C0D1}"/>
              </a:ext>
            </a:extLst>
          </p:cNvPr>
          <p:cNvSpPr txBox="1"/>
          <p:nvPr/>
        </p:nvSpPr>
        <p:spPr>
          <a:xfrm>
            <a:off x="9442606" y="1305927"/>
            <a:ext cx="1928847" cy="830997"/>
          </a:xfrm>
          <a:prstGeom prst="rect">
            <a:avLst/>
          </a:prstGeom>
          <a:noFill/>
        </p:spPr>
        <p:txBody>
          <a:bodyPr wrap="square" rtlCol="0">
            <a:spAutoFit/>
          </a:bodyPr>
          <a:lstStyle/>
          <a:p>
            <a:r>
              <a:rPr lang="en-AU" sz="1200" dirty="0">
                <a:solidFill>
                  <a:schemeClr val="bg1">
                    <a:lumMod val="75000"/>
                  </a:schemeClr>
                </a:solidFill>
              </a:rPr>
              <a:t>Pie Chart showing the distribution of customers based on assigned age groupings.</a:t>
            </a:r>
          </a:p>
        </p:txBody>
      </p:sp>
      <p:pic>
        <p:nvPicPr>
          <p:cNvPr id="9" name="Picture 8" descr="A green and black graph&#10;&#10;Description automatically generated">
            <a:extLst>
              <a:ext uri="{FF2B5EF4-FFF2-40B4-BE49-F238E27FC236}">
                <a16:creationId xmlns:a16="http://schemas.microsoft.com/office/drawing/2014/main" id="{F153A18B-911F-7D90-99BE-7DC748DD92D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1823" y="1398241"/>
            <a:ext cx="3821632" cy="2350778"/>
          </a:xfrm>
          <a:prstGeom prst="rect">
            <a:avLst/>
          </a:prstGeom>
        </p:spPr>
      </p:pic>
      <p:pic>
        <p:nvPicPr>
          <p:cNvPr id="14" name="Picture 13" descr="A pie chart with text&#10;&#10;Description automatically generated">
            <a:extLst>
              <a:ext uri="{FF2B5EF4-FFF2-40B4-BE49-F238E27FC236}">
                <a16:creationId xmlns:a16="http://schemas.microsoft.com/office/drawing/2014/main" id="{BDE89F94-2AE5-A55F-562C-DB9DEEAD661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99380" y="1305927"/>
            <a:ext cx="2641468" cy="2535406"/>
          </a:xfrm>
          <a:prstGeom prst="rect">
            <a:avLst/>
          </a:prstGeom>
        </p:spPr>
      </p:pic>
    </p:spTree>
    <p:extLst>
      <p:ext uri="{BB962C8B-B14F-4D97-AF65-F5344CB8AC3E}">
        <p14:creationId xmlns:p14="http://schemas.microsoft.com/office/powerpoint/2010/main" val="3794177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E6E89FF-5495-E303-D7BD-D04E47CBCCED}"/>
              </a:ext>
            </a:extLst>
          </p:cNvPr>
          <p:cNvSpPr txBox="1"/>
          <p:nvPr/>
        </p:nvSpPr>
        <p:spPr>
          <a:xfrm>
            <a:off x="1426905" y="841365"/>
            <a:ext cx="4579374" cy="707886"/>
          </a:xfrm>
          <a:prstGeom prst="rect">
            <a:avLst/>
          </a:prstGeom>
          <a:noFill/>
        </p:spPr>
        <p:txBody>
          <a:bodyPr wrap="square" rtlCol="0">
            <a:spAutoFit/>
          </a:bodyPr>
          <a:lstStyle/>
          <a:p>
            <a:r>
              <a:rPr lang="en-AU" sz="2400" b="1" dirty="0">
                <a:solidFill>
                  <a:schemeClr val="bg1"/>
                </a:solidFill>
              </a:rPr>
              <a:t>Pig E. Bank</a:t>
            </a:r>
          </a:p>
          <a:p>
            <a:r>
              <a:rPr lang="en-AU" sz="1600" dirty="0">
                <a:solidFill>
                  <a:schemeClr val="bg1">
                    <a:lumMod val="75000"/>
                  </a:schemeClr>
                </a:solidFill>
              </a:rPr>
              <a:t>Finance Industry</a:t>
            </a:r>
            <a:endParaRPr lang="en-AU" sz="1400" dirty="0">
              <a:solidFill>
                <a:schemeClr val="bg1">
                  <a:lumMod val="75000"/>
                </a:schemeClr>
              </a:solidFill>
            </a:endParaRPr>
          </a:p>
        </p:txBody>
      </p:sp>
      <p:cxnSp>
        <p:nvCxnSpPr>
          <p:cNvPr id="9" name="Straight Connector 8">
            <a:extLst>
              <a:ext uri="{FF2B5EF4-FFF2-40B4-BE49-F238E27FC236}">
                <a16:creationId xmlns:a16="http://schemas.microsoft.com/office/drawing/2014/main" id="{C0739F79-2929-7F4A-1102-15544FF11DCF}"/>
              </a:ext>
            </a:extLst>
          </p:cNvPr>
          <p:cNvCxnSpPr>
            <a:cxnSpLocks/>
          </p:cNvCxnSpPr>
          <p:nvPr/>
        </p:nvCxnSpPr>
        <p:spPr>
          <a:xfrm flipV="1">
            <a:off x="682113" y="738912"/>
            <a:ext cx="5065278" cy="4286"/>
          </a:xfrm>
          <a:prstGeom prst="line">
            <a:avLst/>
          </a:prstGeom>
          <a:ln>
            <a:solidFill>
              <a:schemeClr val="accent2">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EF1ECB84-80CD-1DBC-B7EF-534EE3247105}"/>
              </a:ext>
            </a:extLst>
          </p:cNvPr>
          <p:cNvCxnSpPr>
            <a:cxnSpLocks/>
          </p:cNvCxnSpPr>
          <p:nvPr/>
        </p:nvCxnSpPr>
        <p:spPr>
          <a:xfrm rot="1800000">
            <a:off x="2861127" y="968198"/>
            <a:ext cx="900000" cy="1"/>
          </a:xfrm>
          <a:prstGeom prst="line">
            <a:avLst/>
          </a:prstGeom>
          <a:ln>
            <a:solidFill>
              <a:schemeClr val="accent2">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B07EC3B2-BC3A-C11A-889A-BB9D9AFF0779}"/>
              </a:ext>
            </a:extLst>
          </p:cNvPr>
          <p:cNvCxnSpPr>
            <a:cxnSpLocks/>
            <a:endCxn id="13" idx="2"/>
          </p:cNvCxnSpPr>
          <p:nvPr/>
        </p:nvCxnSpPr>
        <p:spPr>
          <a:xfrm flipV="1">
            <a:off x="3700839" y="1185148"/>
            <a:ext cx="1938555" cy="9831"/>
          </a:xfrm>
          <a:prstGeom prst="line">
            <a:avLst/>
          </a:prstGeom>
          <a:ln>
            <a:solidFill>
              <a:schemeClr val="accent2">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2" name="Oval 11">
            <a:extLst>
              <a:ext uri="{FF2B5EF4-FFF2-40B4-BE49-F238E27FC236}">
                <a16:creationId xmlns:a16="http://schemas.microsoft.com/office/drawing/2014/main" id="{FF405827-C605-CDFF-72E5-05CEC4835501}"/>
              </a:ext>
            </a:extLst>
          </p:cNvPr>
          <p:cNvSpPr/>
          <p:nvPr/>
        </p:nvSpPr>
        <p:spPr>
          <a:xfrm>
            <a:off x="2886567" y="684282"/>
            <a:ext cx="108000" cy="108000"/>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Oval 12">
            <a:extLst>
              <a:ext uri="{FF2B5EF4-FFF2-40B4-BE49-F238E27FC236}">
                <a16:creationId xmlns:a16="http://schemas.microsoft.com/office/drawing/2014/main" id="{676DDD4F-EA8F-EFB5-6A75-8579E4E35DF4}"/>
              </a:ext>
            </a:extLst>
          </p:cNvPr>
          <p:cNvSpPr/>
          <p:nvPr/>
        </p:nvSpPr>
        <p:spPr>
          <a:xfrm>
            <a:off x="5639394" y="1131148"/>
            <a:ext cx="108000" cy="108000"/>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a:extLst>
              <a:ext uri="{FF2B5EF4-FFF2-40B4-BE49-F238E27FC236}">
                <a16:creationId xmlns:a16="http://schemas.microsoft.com/office/drawing/2014/main" id="{FF361195-BFE2-E3D0-C5B4-BDA9074C323C}"/>
              </a:ext>
            </a:extLst>
          </p:cNvPr>
          <p:cNvSpPr/>
          <p:nvPr/>
        </p:nvSpPr>
        <p:spPr>
          <a:xfrm>
            <a:off x="5644743" y="684282"/>
            <a:ext cx="108000" cy="108000"/>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TextBox 25">
            <a:extLst>
              <a:ext uri="{FF2B5EF4-FFF2-40B4-BE49-F238E27FC236}">
                <a16:creationId xmlns:a16="http://schemas.microsoft.com/office/drawing/2014/main" id="{BD49558D-88C0-9C86-1A85-E3CD305C7F90}"/>
              </a:ext>
            </a:extLst>
          </p:cNvPr>
          <p:cNvSpPr txBox="1"/>
          <p:nvPr/>
        </p:nvSpPr>
        <p:spPr>
          <a:xfrm>
            <a:off x="682113" y="2195416"/>
            <a:ext cx="5227074" cy="1718868"/>
          </a:xfrm>
          <a:prstGeom prst="rect">
            <a:avLst/>
          </a:prstGeom>
          <a:noFill/>
        </p:spPr>
        <p:txBody>
          <a:bodyPr wrap="square" rtlCol="0">
            <a:spAutoFit/>
          </a:bodyPr>
          <a:lstStyle/>
          <a:p>
            <a:pPr>
              <a:lnSpc>
                <a:spcPct val="150000"/>
              </a:lnSpc>
            </a:pPr>
            <a:r>
              <a:rPr lang="en-AU" sz="2400" dirty="0">
                <a:solidFill>
                  <a:schemeClr val="accent2">
                    <a:lumMod val="60000"/>
                    <a:lumOff val="40000"/>
                  </a:schemeClr>
                </a:solidFill>
              </a:rPr>
              <a:t>Context</a:t>
            </a:r>
          </a:p>
          <a:p>
            <a:pPr>
              <a:lnSpc>
                <a:spcPct val="150000"/>
              </a:lnSpc>
            </a:pPr>
            <a:r>
              <a:rPr lang="en-AU" sz="1600" dirty="0">
                <a:solidFill>
                  <a:schemeClr val="bg1">
                    <a:lumMod val="95000"/>
                  </a:schemeClr>
                </a:solidFill>
              </a:rPr>
              <a:t>Pig E. Bank is a European financial institution which is seeking to understand factors contributing to customer attrition.</a:t>
            </a:r>
          </a:p>
        </p:txBody>
      </p:sp>
      <p:sp>
        <p:nvSpPr>
          <p:cNvPr id="27" name="TextBox 26">
            <a:extLst>
              <a:ext uri="{FF2B5EF4-FFF2-40B4-BE49-F238E27FC236}">
                <a16:creationId xmlns:a16="http://schemas.microsoft.com/office/drawing/2014/main" id="{9091BA3E-6921-1259-CD9A-3C0609D72CAC}"/>
              </a:ext>
            </a:extLst>
          </p:cNvPr>
          <p:cNvSpPr txBox="1"/>
          <p:nvPr/>
        </p:nvSpPr>
        <p:spPr>
          <a:xfrm>
            <a:off x="682113" y="4523483"/>
            <a:ext cx="5227074" cy="1718868"/>
          </a:xfrm>
          <a:prstGeom prst="rect">
            <a:avLst/>
          </a:prstGeom>
          <a:noFill/>
        </p:spPr>
        <p:txBody>
          <a:bodyPr wrap="square" rtlCol="0">
            <a:spAutoFit/>
          </a:bodyPr>
          <a:lstStyle/>
          <a:p>
            <a:pPr>
              <a:lnSpc>
                <a:spcPct val="150000"/>
              </a:lnSpc>
            </a:pPr>
            <a:r>
              <a:rPr lang="en-AU" sz="2400" dirty="0">
                <a:solidFill>
                  <a:schemeClr val="accent2">
                    <a:lumMod val="60000"/>
                    <a:lumOff val="40000"/>
                  </a:schemeClr>
                </a:solidFill>
              </a:rPr>
              <a:t>Goal</a:t>
            </a:r>
          </a:p>
          <a:p>
            <a:pPr>
              <a:lnSpc>
                <a:spcPct val="150000"/>
              </a:lnSpc>
            </a:pPr>
            <a:r>
              <a:rPr lang="en-AU" sz="1600" dirty="0">
                <a:solidFill>
                  <a:schemeClr val="bg1">
                    <a:lumMod val="95000"/>
                  </a:schemeClr>
                </a:solidFill>
              </a:rPr>
              <a:t>Identify key factors influencing customer churn and develop a model to assess the likelihood a customer will leave Pig E. Bank.</a:t>
            </a:r>
          </a:p>
        </p:txBody>
      </p:sp>
      <p:sp>
        <p:nvSpPr>
          <p:cNvPr id="28" name="TextBox 27">
            <a:extLst>
              <a:ext uri="{FF2B5EF4-FFF2-40B4-BE49-F238E27FC236}">
                <a16:creationId xmlns:a16="http://schemas.microsoft.com/office/drawing/2014/main" id="{6DB5E907-B803-9AF9-B674-32467E30951A}"/>
              </a:ext>
            </a:extLst>
          </p:cNvPr>
          <p:cNvSpPr txBox="1"/>
          <p:nvPr/>
        </p:nvSpPr>
        <p:spPr>
          <a:xfrm>
            <a:off x="6413102" y="3932442"/>
            <a:ext cx="5413888" cy="2457532"/>
          </a:xfrm>
          <a:prstGeom prst="rect">
            <a:avLst/>
          </a:prstGeom>
          <a:noFill/>
        </p:spPr>
        <p:txBody>
          <a:bodyPr wrap="square" rtlCol="0">
            <a:spAutoFit/>
          </a:bodyPr>
          <a:lstStyle/>
          <a:p>
            <a:pPr>
              <a:lnSpc>
                <a:spcPct val="150000"/>
              </a:lnSpc>
            </a:pPr>
            <a:r>
              <a:rPr lang="en-AU" sz="2400" dirty="0">
                <a:solidFill>
                  <a:schemeClr val="accent2">
                    <a:lumMod val="60000"/>
                    <a:lumOff val="40000"/>
                  </a:schemeClr>
                </a:solidFill>
              </a:rPr>
              <a:t>Technical Skills</a:t>
            </a:r>
          </a:p>
          <a:p>
            <a:pPr marL="342900" indent="-342900">
              <a:lnSpc>
                <a:spcPct val="150000"/>
              </a:lnSpc>
              <a:buFont typeface="Arial" panose="020B0604020202020204" pitchFamily="34" charset="0"/>
              <a:buChar char="•"/>
            </a:pPr>
            <a:r>
              <a:rPr lang="en-AU" sz="1600" dirty="0">
                <a:solidFill>
                  <a:schemeClr val="bg1">
                    <a:lumMod val="95000"/>
                  </a:schemeClr>
                </a:solidFill>
              </a:rPr>
              <a:t>Data Mining</a:t>
            </a:r>
          </a:p>
          <a:p>
            <a:pPr marL="800100" lvl="1" indent="-342900">
              <a:lnSpc>
                <a:spcPct val="150000"/>
              </a:lnSpc>
              <a:buFont typeface="Wingdings" panose="05000000000000000000" pitchFamily="2" charset="2"/>
              <a:buChar char="Ø"/>
            </a:pPr>
            <a:r>
              <a:rPr lang="en-AU" sz="1600" dirty="0">
                <a:solidFill>
                  <a:schemeClr val="bg1">
                    <a:lumMod val="95000"/>
                  </a:schemeClr>
                </a:solidFill>
              </a:rPr>
              <a:t>Data Preparation</a:t>
            </a:r>
          </a:p>
          <a:p>
            <a:pPr marL="800100" lvl="1" indent="-342900">
              <a:lnSpc>
                <a:spcPct val="150000"/>
              </a:lnSpc>
              <a:buFont typeface="Wingdings" panose="05000000000000000000" pitchFamily="2" charset="2"/>
              <a:buChar char="Ø"/>
            </a:pPr>
            <a:r>
              <a:rPr lang="en-AU" sz="1600" dirty="0">
                <a:solidFill>
                  <a:schemeClr val="bg1">
                    <a:lumMod val="95000"/>
                  </a:schemeClr>
                </a:solidFill>
              </a:rPr>
              <a:t>Analysis (Pivot Tables)</a:t>
            </a:r>
          </a:p>
          <a:p>
            <a:pPr marL="800100" lvl="1" indent="-342900">
              <a:lnSpc>
                <a:spcPct val="150000"/>
              </a:lnSpc>
              <a:buFont typeface="Wingdings" panose="05000000000000000000" pitchFamily="2" charset="2"/>
              <a:buChar char="Ø"/>
            </a:pPr>
            <a:r>
              <a:rPr lang="en-AU" sz="1600" dirty="0">
                <a:solidFill>
                  <a:schemeClr val="bg1">
                    <a:lumMod val="95000"/>
                  </a:schemeClr>
                </a:solidFill>
              </a:rPr>
              <a:t>Classification Modelling (Decision Trees)</a:t>
            </a:r>
          </a:p>
          <a:p>
            <a:pPr marL="342900" indent="-342900">
              <a:lnSpc>
                <a:spcPct val="150000"/>
              </a:lnSpc>
              <a:buFont typeface="Arial" panose="020B0604020202020204" pitchFamily="34" charset="0"/>
              <a:buChar char="•"/>
            </a:pPr>
            <a:r>
              <a:rPr lang="en-AU" sz="1600" dirty="0">
                <a:solidFill>
                  <a:schemeClr val="bg1">
                    <a:lumMod val="95000"/>
                  </a:schemeClr>
                </a:solidFill>
              </a:rPr>
              <a:t>Understanding of Data Ethics</a:t>
            </a:r>
          </a:p>
        </p:txBody>
      </p:sp>
      <p:pic>
        <p:nvPicPr>
          <p:cNvPr id="29" name="Picture 4">
            <a:extLst>
              <a:ext uri="{FF2B5EF4-FFF2-40B4-BE49-F238E27FC236}">
                <a16:creationId xmlns:a16="http://schemas.microsoft.com/office/drawing/2014/main" id="{51A90C20-B327-D264-F638-B7CFA6B3397C}"/>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7117" y="879148"/>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F2980180-7498-B4A8-9DA6-1D5AF5327B5C}"/>
              </a:ext>
            </a:extLst>
          </p:cNvPr>
          <p:cNvSpPr/>
          <p:nvPr/>
        </p:nvSpPr>
        <p:spPr>
          <a:xfrm>
            <a:off x="6413104" y="689153"/>
            <a:ext cx="1157775" cy="1090485"/>
          </a:xfrm>
          <a:prstGeom prst="rect">
            <a:avLst/>
          </a:prstGeom>
          <a:gradFill flip="none" rotWithShape="1">
            <a:gsLst>
              <a:gs pos="0">
                <a:srgbClr val="191B27"/>
              </a:gs>
              <a:gs pos="25000">
                <a:srgbClr val="242834"/>
              </a:gs>
              <a:gs pos="75000">
                <a:srgbClr val="303546"/>
              </a:gs>
              <a:gs pos="100000">
                <a:srgbClr val="3B4257"/>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400" dirty="0"/>
              <a:t>Tools</a:t>
            </a:r>
          </a:p>
          <a:p>
            <a:pPr algn="ctr"/>
            <a:r>
              <a:rPr lang="en-AU" sz="2400" dirty="0"/>
              <a:t>Used</a:t>
            </a:r>
          </a:p>
        </p:txBody>
      </p:sp>
      <p:sp>
        <p:nvSpPr>
          <p:cNvPr id="32" name="Rectangle 31">
            <a:extLst>
              <a:ext uri="{FF2B5EF4-FFF2-40B4-BE49-F238E27FC236}">
                <a16:creationId xmlns:a16="http://schemas.microsoft.com/office/drawing/2014/main" id="{4D74E3A1-5F4F-01F5-9226-C1A28B372A86}"/>
              </a:ext>
            </a:extLst>
          </p:cNvPr>
          <p:cNvSpPr/>
          <p:nvPr/>
        </p:nvSpPr>
        <p:spPr>
          <a:xfrm>
            <a:off x="6413103" y="689154"/>
            <a:ext cx="2305441" cy="1080000"/>
          </a:xfrm>
          <a:prstGeom prst="rect">
            <a:avLst/>
          </a:prstGeom>
          <a:no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TextBox 32">
            <a:extLst>
              <a:ext uri="{FF2B5EF4-FFF2-40B4-BE49-F238E27FC236}">
                <a16:creationId xmlns:a16="http://schemas.microsoft.com/office/drawing/2014/main" id="{D33F66F0-EECC-A033-EDF3-DBE77DE1F044}"/>
              </a:ext>
            </a:extLst>
          </p:cNvPr>
          <p:cNvSpPr txBox="1"/>
          <p:nvPr/>
        </p:nvSpPr>
        <p:spPr>
          <a:xfrm>
            <a:off x="6413102" y="2195416"/>
            <a:ext cx="5326613" cy="1718868"/>
          </a:xfrm>
          <a:prstGeom prst="rect">
            <a:avLst/>
          </a:prstGeom>
          <a:noFill/>
        </p:spPr>
        <p:txBody>
          <a:bodyPr wrap="square" rtlCol="0">
            <a:spAutoFit/>
          </a:bodyPr>
          <a:lstStyle/>
          <a:p>
            <a:pPr>
              <a:lnSpc>
                <a:spcPct val="150000"/>
              </a:lnSpc>
            </a:pPr>
            <a:r>
              <a:rPr lang="en-AU" sz="2400" dirty="0">
                <a:solidFill>
                  <a:schemeClr val="accent2">
                    <a:lumMod val="60000"/>
                    <a:lumOff val="40000"/>
                  </a:schemeClr>
                </a:solidFill>
              </a:rPr>
              <a:t>Data</a:t>
            </a:r>
            <a:r>
              <a:rPr lang="en-AU" sz="2400" dirty="0">
                <a:solidFill>
                  <a:srgbClr val="F1133B"/>
                </a:solidFill>
              </a:rPr>
              <a:t> </a:t>
            </a:r>
          </a:p>
          <a:p>
            <a:pPr>
              <a:lnSpc>
                <a:spcPct val="150000"/>
              </a:lnSpc>
            </a:pPr>
            <a:r>
              <a:rPr lang="en-AU" sz="1600" dirty="0">
                <a:solidFill>
                  <a:schemeClr val="bg1">
                    <a:lumMod val="95000"/>
                  </a:schemeClr>
                </a:solidFill>
              </a:rPr>
              <a:t>Pig E. Bank customer data</a:t>
            </a:r>
          </a:p>
          <a:p>
            <a:pPr marL="285750" indent="-285750">
              <a:lnSpc>
                <a:spcPct val="150000"/>
              </a:lnSpc>
              <a:buFont typeface="Arial" panose="020B0604020202020204" pitchFamily="34" charset="0"/>
              <a:buChar char="•"/>
            </a:pPr>
            <a:r>
              <a:rPr lang="en-AU" sz="1600" dirty="0">
                <a:solidFill>
                  <a:schemeClr val="bg1">
                    <a:lumMod val="95000"/>
                  </a:schemeClr>
                </a:solidFill>
              </a:rPr>
              <a:t>Includes account information, demographic data, and other variables.  </a:t>
            </a:r>
          </a:p>
        </p:txBody>
      </p:sp>
      <p:pic>
        <p:nvPicPr>
          <p:cNvPr id="2" name="Graphic 1" descr="Bank outline">
            <a:extLst>
              <a:ext uri="{FF2B5EF4-FFF2-40B4-BE49-F238E27FC236}">
                <a16:creationId xmlns:a16="http://schemas.microsoft.com/office/drawing/2014/main" id="{F08FCE30-7CA9-5FCF-F47B-7F779E8C52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2113" y="812751"/>
            <a:ext cx="744793" cy="744793"/>
          </a:xfrm>
          <a:prstGeom prst="rect">
            <a:avLst/>
          </a:prstGeom>
        </p:spPr>
      </p:pic>
    </p:spTree>
    <p:extLst>
      <p:ext uri="{BB962C8B-B14F-4D97-AF65-F5344CB8AC3E}">
        <p14:creationId xmlns:p14="http://schemas.microsoft.com/office/powerpoint/2010/main" val="906486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91B2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B1764-8581-344A-1B5A-EAABBA20C205}"/>
              </a:ext>
            </a:extLst>
          </p:cNvPr>
          <p:cNvSpPr>
            <a:spLocks noGrp="1"/>
          </p:cNvSpPr>
          <p:nvPr>
            <p:ph type="title"/>
          </p:nvPr>
        </p:nvSpPr>
        <p:spPr>
          <a:xfrm>
            <a:off x="838200" y="458263"/>
            <a:ext cx="5611762" cy="401791"/>
          </a:xfrm>
        </p:spPr>
        <p:txBody>
          <a:bodyPr>
            <a:noAutofit/>
          </a:bodyPr>
          <a:lstStyle/>
          <a:p>
            <a:r>
              <a:rPr lang="en-AU" sz="1800" dirty="0">
                <a:solidFill>
                  <a:schemeClr val="bg1">
                    <a:lumMod val="75000"/>
                  </a:schemeClr>
                </a:solidFill>
                <a:latin typeface="+mn-lt"/>
              </a:rPr>
              <a:t>Here are some of the </a:t>
            </a:r>
            <a:r>
              <a:rPr lang="en-AU" sz="1800" b="1" dirty="0">
                <a:solidFill>
                  <a:schemeClr val="bg1"/>
                </a:solidFill>
                <a:latin typeface="+mn-lt"/>
              </a:rPr>
              <a:t>projects</a:t>
            </a:r>
            <a:r>
              <a:rPr lang="en-AU" sz="1800" dirty="0">
                <a:solidFill>
                  <a:schemeClr val="bg1">
                    <a:lumMod val="85000"/>
                  </a:schemeClr>
                </a:solidFill>
                <a:latin typeface="+mn-lt"/>
              </a:rPr>
              <a:t> </a:t>
            </a:r>
            <a:r>
              <a:rPr lang="en-AU" sz="1800" dirty="0">
                <a:solidFill>
                  <a:schemeClr val="bg1">
                    <a:lumMod val="75000"/>
                  </a:schemeClr>
                </a:solidFill>
                <a:latin typeface="+mn-lt"/>
              </a:rPr>
              <a:t>I have worked on:</a:t>
            </a:r>
          </a:p>
        </p:txBody>
      </p:sp>
      <p:sp>
        <p:nvSpPr>
          <p:cNvPr id="6" name="TextBox 5">
            <a:extLst>
              <a:ext uri="{FF2B5EF4-FFF2-40B4-BE49-F238E27FC236}">
                <a16:creationId xmlns:a16="http://schemas.microsoft.com/office/drawing/2014/main" id="{11B78E49-9C15-523A-42E7-3D175125FB09}"/>
              </a:ext>
            </a:extLst>
          </p:cNvPr>
          <p:cNvSpPr txBox="1"/>
          <p:nvPr/>
        </p:nvSpPr>
        <p:spPr>
          <a:xfrm>
            <a:off x="1863394" y="1370605"/>
            <a:ext cx="4579374" cy="646331"/>
          </a:xfrm>
          <a:prstGeom prst="rect">
            <a:avLst/>
          </a:prstGeom>
          <a:noFill/>
        </p:spPr>
        <p:txBody>
          <a:bodyPr wrap="square" rtlCol="0">
            <a:spAutoFit/>
          </a:bodyPr>
          <a:lstStyle/>
          <a:p>
            <a:r>
              <a:rPr lang="en-AU" sz="2000" b="1" dirty="0">
                <a:solidFill>
                  <a:schemeClr val="bg1"/>
                </a:solidFill>
              </a:rPr>
              <a:t>GameCo</a:t>
            </a:r>
          </a:p>
          <a:p>
            <a:r>
              <a:rPr lang="en-AU" sz="1600" dirty="0">
                <a:solidFill>
                  <a:schemeClr val="bg1">
                    <a:lumMod val="75000"/>
                  </a:schemeClr>
                </a:solidFill>
              </a:rPr>
              <a:t>Gaming Company</a:t>
            </a:r>
            <a:endParaRPr lang="en-AU" sz="1400" dirty="0">
              <a:solidFill>
                <a:schemeClr val="bg1">
                  <a:lumMod val="75000"/>
                </a:schemeClr>
              </a:solidFill>
            </a:endParaRPr>
          </a:p>
        </p:txBody>
      </p:sp>
      <p:sp>
        <p:nvSpPr>
          <p:cNvPr id="7" name="TextBox 6">
            <a:extLst>
              <a:ext uri="{FF2B5EF4-FFF2-40B4-BE49-F238E27FC236}">
                <a16:creationId xmlns:a16="http://schemas.microsoft.com/office/drawing/2014/main" id="{FEE8E2CC-5AEE-FA40-65EC-742C41529640}"/>
              </a:ext>
            </a:extLst>
          </p:cNvPr>
          <p:cNvSpPr txBox="1"/>
          <p:nvPr/>
        </p:nvSpPr>
        <p:spPr>
          <a:xfrm>
            <a:off x="1863193" y="2242713"/>
            <a:ext cx="4579374" cy="646331"/>
          </a:xfrm>
          <a:prstGeom prst="rect">
            <a:avLst/>
          </a:prstGeom>
          <a:noFill/>
        </p:spPr>
        <p:txBody>
          <a:bodyPr wrap="square" rtlCol="0">
            <a:spAutoFit/>
          </a:bodyPr>
          <a:lstStyle/>
          <a:p>
            <a:r>
              <a:rPr lang="en-AU" sz="2000" b="1" dirty="0">
                <a:solidFill>
                  <a:schemeClr val="bg1"/>
                </a:solidFill>
              </a:rPr>
              <a:t>Influenza Forecasting</a:t>
            </a:r>
          </a:p>
          <a:p>
            <a:r>
              <a:rPr lang="en-AU" sz="1600" dirty="0">
                <a:solidFill>
                  <a:schemeClr val="bg1">
                    <a:lumMod val="75000"/>
                  </a:schemeClr>
                </a:solidFill>
              </a:rPr>
              <a:t>Public Health Sector – U.S.</a:t>
            </a:r>
            <a:endParaRPr lang="en-AU" sz="1400" dirty="0">
              <a:solidFill>
                <a:schemeClr val="bg1">
                  <a:lumMod val="75000"/>
                </a:schemeClr>
              </a:solidFill>
            </a:endParaRPr>
          </a:p>
        </p:txBody>
      </p:sp>
      <p:sp>
        <p:nvSpPr>
          <p:cNvPr id="8" name="TextBox 7">
            <a:extLst>
              <a:ext uri="{FF2B5EF4-FFF2-40B4-BE49-F238E27FC236}">
                <a16:creationId xmlns:a16="http://schemas.microsoft.com/office/drawing/2014/main" id="{C718E62C-C283-9DEC-A89A-A2442A0B2DAA}"/>
              </a:ext>
            </a:extLst>
          </p:cNvPr>
          <p:cNvSpPr txBox="1"/>
          <p:nvPr/>
        </p:nvSpPr>
        <p:spPr>
          <a:xfrm>
            <a:off x="1863193" y="3111359"/>
            <a:ext cx="4579374" cy="646331"/>
          </a:xfrm>
          <a:prstGeom prst="rect">
            <a:avLst/>
          </a:prstGeom>
          <a:noFill/>
        </p:spPr>
        <p:txBody>
          <a:bodyPr wrap="square" rtlCol="0">
            <a:spAutoFit/>
          </a:bodyPr>
          <a:lstStyle/>
          <a:p>
            <a:r>
              <a:rPr lang="en-AU" sz="2000" b="1" dirty="0">
                <a:solidFill>
                  <a:schemeClr val="bg1"/>
                </a:solidFill>
              </a:rPr>
              <a:t>Rockbuster Stealth</a:t>
            </a:r>
          </a:p>
          <a:p>
            <a:r>
              <a:rPr lang="en-AU" sz="1600" dirty="0">
                <a:solidFill>
                  <a:schemeClr val="bg1">
                    <a:lumMod val="75000"/>
                  </a:schemeClr>
                </a:solidFill>
              </a:rPr>
              <a:t>Video Rental Company</a:t>
            </a:r>
            <a:endParaRPr lang="en-AU" sz="1400" dirty="0">
              <a:solidFill>
                <a:schemeClr val="bg1">
                  <a:lumMod val="75000"/>
                </a:schemeClr>
              </a:solidFill>
            </a:endParaRPr>
          </a:p>
        </p:txBody>
      </p:sp>
      <p:sp>
        <p:nvSpPr>
          <p:cNvPr id="9" name="TextBox 8">
            <a:extLst>
              <a:ext uri="{FF2B5EF4-FFF2-40B4-BE49-F238E27FC236}">
                <a16:creationId xmlns:a16="http://schemas.microsoft.com/office/drawing/2014/main" id="{D7F049B5-4A31-6202-F057-ED86AB984973}"/>
              </a:ext>
            </a:extLst>
          </p:cNvPr>
          <p:cNvSpPr txBox="1"/>
          <p:nvPr/>
        </p:nvSpPr>
        <p:spPr>
          <a:xfrm>
            <a:off x="1863193" y="3968957"/>
            <a:ext cx="4579374" cy="646331"/>
          </a:xfrm>
          <a:prstGeom prst="rect">
            <a:avLst/>
          </a:prstGeom>
          <a:noFill/>
        </p:spPr>
        <p:txBody>
          <a:bodyPr wrap="square" rtlCol="0">
            <a:spAutoFit/>
          </a:bodyPr>
          <a:lstStyle/>
          <a:p>
            <a:r>
              <a:rPr lang="en-AU" sz="2000" b="1" dirty="0">
                <a:solidFill>
                  <a:schemeClr val="bg1"/>
                </a:solidFill>
              </a:rPr>
              <a:t>Instacart Basket Analysis</a:t>
            </a:r>
          </a:p>
          <a:p>
            <a:r>
              <a:rPr lang="en-AU" sz="1600" dirty="0">
                <a:solidFill>
                  <a:schemeClr val="bg1">
                    <a:lumMod val="75000"/>
                  </a:schemeClr>
                </a:solidFill>
              </a:rPr>
              <a:t>Online Grocery Shop</a:t>
            </a:r>
            <a:endParaRPr lang="en-AU" sz="1400" dirty="0">
              <a:solidFill>
                <a:schemeClr val="bg1">
                  <a:lumMod val="75000"/>
                </a:schemeClr>
              </a:solidFill>
            </a:endParaRPr>
          </a:p>
        </p:txBody>
      </p:sp>
      <p:sp>
        <p:nvSpPr>
          <p:cNvPr id="10" name="TextBox 9">
            <a:extLst>
              <a:ext uri="{FF2B5EF4-FFF2-40B4-BE49-F238E27FC236}">
                <a16:creationId xmlns:a16="http://schemas.microsoft.com/office/drawing/2014/main" id="{CB86D230-6F28-EB3C-930E-ECD13226E8D8}"/>
              </a:ext>
            </a:extLst>
          </p:cNvPr>
          <p:cNvSpPr txBox="1"/>
          <p:nvPr/>
        </p:nvSpPr>
        <p:spPr>
          <a:xfrm>
            <a:off x="1863193" y="4834125"/>
            <a:ext cx="4579374" cy="646331"/>
          </a:xfrm>
          <a:prstGeom prst="rect">
            <a:avLst/>
          </a:prstGeom>
          <a:noFill/>
        </p:spPr>
        <p:txBody>
          <a:bodyPr wrap="square" rtlCol="0">
            <a:spAutoFit/>
          </a:bodyPr>
          <a:lstStyle/>
          <a:p>
            <a:r>
              <a:rPr lang="en-AU" sz="2000" b="1" dirty="0">
                <a:solidFill>
                  <a:schemeClr val="bg1"/>
                </a:solidFill>
              </a:rPr>
              <a:t>Pig E. Bank</a:t>
            </a:r>
          </a:p>
          <a:p>
            <a:r>
              <a:rPr lang="en-AU" sz="1600" dirty="0">
                <a:solidFill>
                  <a:schemeClr val="bg1">
                    <a:lumMod val="75000"/>
                  </a:schemeClr>
                </a:solidFill>
              </a:rPr>
              <a:t>Finance Industry</a:t>
            </a:r>
            <a:endParaRPr lang="en-AU" sz="1400" dirty="0">
              <a:solidFill>
                <a:schemeClr val="bg1">
                  <a:lumMod val="75000"/>
                </a:schemeClr>
              </a:solidFill>
            </a:endParaRPr>
          </a:p>
        </p:txBody>
      </p:sp>
      <p:pic>
        <p:nvPicPr>
          <p:cNvPr id="14" name="Graphic 13" descr="Game controller with solid fill">
            <a:extLst>
              <a:ext uri="{FF2B5EF4-FFF2-40B4-BE49-F238E27FC236}">
                <a16:creationId xmlns:a16="http://schemas.microsoft.com/office/drawing/2014/main" id="{1A8D89A4-D97F-615C-F55B-8BBAFF0CD0A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6075" y="1325511"/>
            <a:ext cx="744792" cy="744792"/>
          </a:xfrm>
          <a:prstGeom prst="rect">
            <a:avLst/>
          </a:prstGeom>
        </p:spPr>
      </p:pic>
      <p:pic>
        <p:nvPicPr>
          <p:cNvPr id="18" name="Graphic 17" descr="Medical with solid fill">
            <a:extLst>
              <a:ext uri="{FF2B5EF4-FFF2-40B4-BE49-F238E27FC236}">
                <a16:creationId xmlns:a16="http://schemas.microsoft.com/office/drawing/2014/main" id="{C81AB213-9F21-2508-B330-2FA8C327CBB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6075" y="2190357"/>
            <a:ext cx="744792" cy="744792"/>
          </a:xfrm>
          <a:prstGeom prst="rect">
            <a:avLst/>
          </a:prstGeom>
        </p:spPr>
      </p:pic>
      <p:pic>
        <p:nvPicPr>
          <p:cNvPr id="20" name="Graphic 19" descr="Presentation with media with solid fill">
            <a:extLst>
              <a:ext uri="{FF2B5EF4-FFF2-40B4-BE49-F238E27FC236}">
                <a16:creationId xmlns:a16="http://schemas.microsoft.com/office/drawing/2014/main" id="{EF0F7EC5-88D5-4518-A54C-E63B449409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36075" y="3055203"/>
            <a:ext cx="744792" cy="744792"/>
          </a:xfrm>
          <a:prstGeom prst="rect">
            <a:avLst/>
          </a:prstGeom>
        </p:spPr>
      </p:pic>
      <p:pic>
        <p:nvPicPr>
          <p:cNvPr id="22" name="Graphic 21" descr="Ecommerce with solid fill">
            <a:extLst>
              <a:ext uri="{FF2B5EF4-FFF2-40B4-BE49-F238E27FC236}">
                <a16:creationId xmlns:a16="http://schemas.microsoft.com/office/drawing/2014/main" id="{368EE5B7-9FEC-35B0-DBED-3DB8235C9B4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36075" y="3920049"/>
            <a:ext cx="744792" cy="744792"/>
          </a:xfrm>
          <a:prstGeom prst="rect">
            <a:avLst/>
          </a:prstGeom>
        </p:spPr>
      </p:pic>
      <p:pic>
        <p:nvPicPr>
          <p:cNvPr id="24" name="Graphic 23" descr="Bank outline">
            <a:extLst>
              <a:ext uri="{FF2B5EF4-FFF2-40B4-BE49-F238E27FC236}">
                <a16:creationId xmlns:a16="http://schemas.microsoft.com/office/drawing/2014/main" id="{A9BB5F25-B032-33AC-93D6-DC2B37B5800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36074" y="4784895"/>
            <a:ext cx="744793" cy="744793"/>
          </a:xfrm>
          <a:prstGeom prst="rect">
            <a:avLst/>
          </a:prstGeom>
        </p:spPr>
      </p:pic>
      <p:sp>
        <p:nvSpPr>
          <p:cNvPr id="26" name="Title 1">
            <a:extLst>
              <a:ext uri="{FF2B5EF4-FFF2-40B4-BE49-F238E27FC236}">
                <a16:creationId xmlns:a16="http://schemas.microsoft.com/office/drawing/2014/main" id="{D7A5960C-946D-BB91-6A19-D135B2D841C8}"/>
              </a:ext>
            </a:extLst>
          </p:cNvPr>
          <p:cNvSpPr txBox="1">
            <a:spLocks/>
          </p:cNvSpPr>
          <p:nvPr/>
        </p:nvSpPr>
        <p:spPr>
          <a:xfrm>
            <a:off x="6096000" y="463467"/>
            <a:ext cx="5611762" cy="40179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1800" dirty="0">
                <a:solidFill>
                  <a:schemeClr val="bg1">
                    <a:lumMod val="75000"/>
                  </a:schemeClr>
                </a:solidFill>
                <a:latin typeface="+mn-lt"/>
              </a:rPr>
              <a:t>These are the </a:t>
            </a:r>
            <a:r>
              <a:rPr lang="en-AU" sz="1800" b="1" dirty="0">
                <a:solidFill>
                  <a:schemeClr val="bg1"/>
                </a:solidFill>
                <a:latin typeface="+mn-lt"/>
              </a:rPr>
              <a:t>tools</a:t>
            </a:r>
            <a:r>
              <a:rPr lang="en-AU" sz="1800" dirty="0">
                <a:solidFill>
                  <a:schemeClr val="bg1">
                    <a:lumMod val="85000"/>
                  </a:schemeClr>
                </a:solidFill>
                <a:latin typeface="+mn-lt"/>
              </a:rPr>
              <a:t> </a:t>
            </a:r>
            <a:r>
              <a:rPr lang="en-AU" sz="1800" dirty="0">
                <a:solidFill>
                  <a:schemeClr val="bg1">
                    <a:lumMod val="75000"/>
                  </a:schemeClr>
                </a:solidFill>
                <a:latin typeface="+mn-lt"/>
              </a:rPr>
              <a:t>I have used:</a:t>
            </a:r>
          </a:p>
        </p:txBody>
      </p:sp>
      <p:pic>
        <p:nvPicPr>
          <p:cNvPr id="2052" name="Picture 4">
            <a:extLst>
              <a:ext uri="{FF2B5EF4-FFF2-40B4-BE49-F238E27FC236}">
                <a16:creationId xmlns:a16="http://schemas.microsoft.com/office/drawing/2014/main" id="{11362236-C2F7-B082-6FF7-43787F0B4A8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62917" y="1467016"/>
            <a:ext cx="1002890" cy="93272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a:extLst>
              <a:ext uri="{FF2B5EF4-FFF2-40B4-BE49-F238E27FC236}">
                <a16:creationId xmlns:a16="http://schemas.microsoft.com/office/drawing/2014/main" id="{B1027C8D-72DC-24E9-34E2-0A3AE334932E}"/>
              </a:ext>
            </a:extLst>
          </p:cNvPr>
          <p:cNvCxnSpPr>
            <a:cxnSpLocks/>
          </p:cNvCxnSpPr>
          <p:nvPr/>
        </p:nvCxnSpPr>
        <p:spPr>
          <a:xfrm>
            <a:off x="5919019" y="1325511"/>
            <a:ext cx="0" cy="506902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31" name="Picture 20" descr="213 Tableau Icons, Logos, Symbols - Free in SVG, PNG, GIF | IconScout">
            <a:extLst>
              <a:ext uri="{FF2B5EF4-FFF2-40B4-BE49-F238E27FC236}">
                <a16:creationId xmlns:a16="http://schemas.microsoft.com/office/drawing/2014/main" id="{85D074F6-62EB-801C-62A8-67A9A741D15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299289" y="1428352"/>
            <a:ext cx="1002890" cy="100289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icrosoft Powerpoint icon in SVG, PNG formats">
            <a:extLst>
              <a:ext uri="{FF2B5EF4-FFF2-40B4-BE49-F238E27FC236}">
                <a16:creationId xmlns:a16="http://schemas.microsoft.com/office/drawing/2014/main" id="{5CBE9889-2BA3-DFE3-B731-D31EC3A7953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81103" y="1431931"/>
            <a:ext cx="1002890" cy="100289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EE097974-9BCB-D7DE-2823-E84731CE5642}"/>
              </a:ext>
            </a:extLst>
          </p:cNvPr>
          <p:cNvPicPr>
            <a:picLocks noChangeAspect="1"/>
          </p:cNvPicPr>
          <p:nvPr/>
        </p:nvPicPr>
        <p:blipFill>
          <a:blip r:embed="rId16"/>
          <a:stretch>
            <a:fillRect/>
          </a:stretch>
        </p:blipFill>
        <p:spPr>
          <a:xfrm>
            <a:off x="6862917" y="3231229"/>
            <a:ext cx="1002886" cy="1002886"/>
          </a:xfrm>
          <a:prstGeom prst="rect">
            <a:avLst/>
          </a:prstGeom>
        </p:spPr>
      </p:pic>
      <p:pic>
        <p:nvPicPr>
          <p:cNvPr id="2076" name="Picture 28" descr="Python icon - Free download on Iconfinder">
            <a:extLst>
              <a:ext uri="{FF2B5EF4-FFF2-40B4-BE49-F238E27FC236}">
                <a16:creationId xmlns:a16="http://schemas.microsoft.com/office/drawing/2014/main" id="{3CDA799A-B3BC-5F26-00A8-54BBC1CC567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722008" y="5028702"/>
            <a:ext cx="1002890" cy="1002890"/>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BFA878FF-1318-FFC6-B515-6DC56612E4F0}"/>
              </a:ext>
            </a:extLst>
          </p:cNvPr>
          <p:cNvSpPr txBox="1"/>
          <p:nvPr/>
        </p:nvSpPr>
        <p:spPr>
          <a:xfrm>
            <a:off x="7568380" y="6032276"/>
            <a:ext cx="1317522" cy="369332"/>
          </a:xfrm>
          <a:prstGeom prst="rect">
            <a:avLst/>
          </a:prstGeom>
          <a:noFill/>
        </p:spPr>
        <p:txBody>
          <a:bodyPr wrap="square" rtlCol="0">
            <a:spAutoFit/>
          </a:bodyPr>
          <a:lstStyle/>
          <a:p>
            <a:pPr algn="ctr"/>
            <a:r>
              <a:rPr lang="en-AU" dirty="0">
                <a:solidFill>
                  <a:schemeClr val="bg1"/>
                </a:solidFill>
              </a:rPr>
              <a:t>Python</a:t>
            </a:r>
          </a:p>
        </p:txBody>
      </p:sp>
      <p:sp>
        <p:nvSpPr>
          <p:cNvPr id="41" name="TextBox 40">
            <a:extLst>
              <a:ext uri="{FF2B5EF4-FFF2-40B4-BE49-F238E27FC236}">
                <a16:creationId xmlns:a16="http://schemas.microsoft.com/office/drawing/2014/main" id="{8C53CB52-75FD-B1D0-BC1B-D3E3B049B63F}"/>
              </a:ext>
            </a:extLst>
          </p:cNvPr>
          <p:cNvSpPr txBox="1"/>
          <p:nvPr/>
        </p:nvSpPr>
        <p:spPr>
          <a:xfrm>
            <a:off x="6705599" y="4255890"/>
            <a:ext cx="1317522" cy="369332"/>
          </a:xfrm>
          <a:prstGeom prst="rect">
            <a:avLst/>
          </a:prstGeom>
          <a:noFill/>
        </p:spPr>
        <p:txBody>
          <a:bodyPr wrap="square" rtlCol="0">
            <a:spAutoFit/>
          </a:bodyPr>
          <a:lstStyle/>
          <a:p>
            <a:pPr algn="ctr"/>
            <a:r>
              <a:rPr lang="en-AU" dirty="0">
                <a:solidFill>
                  <a:schemeClr val="bg1"/>
                </a:solidFill>
              </a:rPr>
              <a:t>SQL</a:t>
            </a:r>
          </a:p>
        </p:txBody>
      </p:sp>
      <p:sp>
        <p:nvSpPr>
          <p:cNvPr id="42" name="TextBox 41">
            <a:extLst>
              <a:ext uri="{FF2B5EF4-FFF2-40B4-BE49-F238E27FC236}">
                <a16:creationId xmlns:a16="http://schemas.microsoft.com/office/drawing/2014/main" id="{DB4A394A-19E4-74A1-3658-94034EC4CA7A}"/>
              </a:ext>
            </a:extLst>
          </p:cNvPr>
          <p:cNvSpPr txBox="1"/>
          <p:nvPr/>
        </p:nvSpPr>
        <p:spPr>
          <a:xfrm>
            <a:off x="6705601" y="2495470"/>
            <a:ext cx="1317522" cy="369332"/>
          </a:xfrm>
          <a:prstGeom prst="rect">
            <a:avLst/>
          </a:prstGeom>
          <a:noFill/>
        </p:spPr>
        <p:txBody>
          <a:bodyPr wrap="square" rtlCol="0">
            <a:spAutoFit/>
          </a:bodyPr>
          <a:lstStyle/>
          <a:p>
            <a:pPr algn="ctr"/>
            <a:r>
              <a:rPr lang="en-AU" dirty="0">
                <a:solidFill>
                  <a:schemeClr val="bg1"/>
                </a:solidFill>
              </a:rPr>
              <a:t>Excel</a:t>
            </a:r>
          </a:p>
        </p:txBody>
      </p:sp>
      <p:sp>
        <p:nvSpPr>
          <p:cNvPr id="43" name="TextBox 42">
            <a:extLst>
              <a:ext uri="{FF2B5EF4-FFF2-40B4-BE49-F238E27FC236}">
                <a16:creationId xmlns:a16="http://schemas.microsoft.com/office/drawing/2014/main" id="{5C4547D8-CAB5-AB02-0D77-2AD7445EF07B}"/>
              </a:ext>
            </a:extLst>
          </p:cNvPr>
          <p:cNvSpPr txBox="1"/>
          <p:nvPr/>
        </p:nvSpPr>
        <p:spPr>
          <a:xfrm>
            <a:off x="10141973" y="2495470"/>
            <a:ext cx="1317522" cy="369332"/>
          </a:xfrm>
          <a:prstGeom prst="rect">
            <a:avLst/>
          </a:prstGeom>
          <a:noFill/>
        </p:spPr>
        <p:txBody>
          <a:bodyPr wrap="square" rtlCol="0">
            <a:spAutoFit/>
          </a:bodyPr>
          <a:lstStyle/>
          <a:p>
            <a:pPr algn="ctr"/>
            <a:r>
              <a:rPr lang="en-AU" dirty="0">
                <a:solidFill>
                  <a:schemeClr val="bg1"/>
                </a:solidFill>
              </a:rPr>
              <a:t>Tableau</a:t>
            </a:r>
          </a:p>
        </p:txBody>
      </p:sp>
      <p:sp>
        <p:nvSpPr>
          <p:cNvPr id="44" name="TextBox 43">
            <a:extLst>
              <a:ext uri="{FF2B5EF4-FFF2-40B4-BE49-F238E27FC236}">
                <a16:creationId xmlns:a16="http://schemas.microsoft.com/office/drawing/2014/main" id="{A5890B83-E9C1-FFE4-9406-59D50F74F6DB}"/>
              </a:ext>
            </a:extLst>
          </p:cNvPr>
          <p:cNvSpPr txBox="1"/>
          <p:nvPr/>
        </p:nvSpPr>
        <p:spPr>
          <a:xfrm>
            <a:off x="8423787" y="2503603"/>
            <a:ext cx="1317522" cy="369332"/>
          </a:xfrm>
          <a:prstGeom prst="rect">
            <a:avLst/>
          </a:prstGeom>
          <a:noFill/>
        </p:spPr>
        <p:txBody>
          <a:bodyPr wrap="square" rtlCol="0">
            <a:spAutoFit/>
          </a:bodyPr>
          <a:lstStyle/>
          <a:p>
            <a:pPr algn="ctr"/>
            <a:r>
              <a:rPr lang="en-AU" dirty="0">
                <a:solidFill>
                  <a:schemeClr val="bg1"/>
                </a:solidFill>
              </a:rPr>
              <a:t>PowerPoint</a:t>
            </a:r>
          </a:p>
        </p:txBody>
      </p:sp>
      <p:pic>
        <p:nvPicPr>
          <p:cNvPr id="2080" name="Picture 32">
            <a:extLst>
              <a:ext uri="{FF2B5EF4-FFF2-40B4-BE49-F238E27FC236}">
                <a16:creationId xmlns:a16="http://schemas.microsoft.com/office/drawing/2014/main" id="{762070F4-A9E8-17A2-0EC1-2A32F676106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581103" y="3231229"/>
            <a:ext cx="1002890" cy="1034252"/>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id="{929A12E2-3BD5-4407-5B74-6D4DD9C46FA7}"/>
              </a:ext>
            </a:extLst>
          </p:cNvPr>
          <p:cNvSpPr txBox="1"/>
          <p:nvPr/>
        </p:nvSpPr>
        <p:spPr>
          <a:xfrm>
            <a:off x="8388144" y="4254443"/>
            <a:ext cx="1388807" cy="369332"/>
          </a:xfrm>
          <a:prstGeom prst="rect">
            <a:avLst/>
          </a:prstGeom>
          <a:noFill/>
        </p:spPr>
        <p:txBody>
          <a:bodyPr wrap="square" rtlCol="0">
            <a:spAutoFit/>
          </a:bodyPr>
          <a:lstStyle/>
          <a:p>
            <a:pPr algn="ctr"/>
            <a:r>
              <a:rPr lang="en-AU" dirty="0">
                <a:solidFill>
                  <a:schemeClr val="bg1"/>
                </a:solidFill>
              </a:rPr>
              <a:t>PostgreSQL</a:t>
            </a:r>
          </a:p>
        </p:txBody>
      </p:sp>
      <p:pic>
        <p:nvPicPr>
          <p:cNvPr id="2084" name="Picture 36">
            <a:extLst>
              <a:ext uri="{FF2B5EF4-FFF2-40B4-BE49-F238E27FC236}">
                <a16:creationId xmlns:a16="http://schemas.microsoft.com/office/drawing/2014/main" id="{5C2D1D1B-EFB7-ED4E-4DF3-C46BFEA9F72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283608" y="3231229"/>
            <a:ext cx="1034252" cy="1034252"/>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63FA93D7-0495-E929-F841-E01BDC254037}"/>
              </a:ext>
            </a:extLst>
          </p:cNvPr>
          <p:cNvSpPr txBox="1"/>
          <p:nvPr/>
        </p:nvSpPr>
        <p:spPr>
          <a:xfrm>
            <a:off x="10141973" y="4254443"/>
            <a:ext cx="1317522" cy="369332"/>
          </a:xfrm>
          <a:prstGeom prst="rect">
            <a:avLst/>
          </a:prstGeom>
          <a:noFill/>
        </p:spPr>
        <p:txBody>
          <a:bodyPr wrap="square" rtlCol="0">
            <a:spAutoFit/>
          </a:bodyPr>
          <a:lstStyle/>
          <a:p>
            <a:pPr algn="ctr"/>
            <a:r>
              <a:rPr lang="en-AU" dirty="0">
                <a:solidFill>
                  <a:schemeClr val="bg1"/>
                </a:solidFill>
              </a:rPr>
              <a:t>GitHub</a:t>
            </a:r>
          </a:p>
        </p:txBody>
      </p:sp>
      <p:pic>
        <p:nvPicPr>
          <p:cNvPr id="2086" name="Picture 38">
            <a:extLst>
              <a:ext uri="{FF2B5EF4-FFF2-40B4-BE49-F238E27FC236}">
                <a16:creationId xmlns:a16="http://schemas.microsoft.com/office/drawing/2014/main" id="{EF071284-1ABA-39ED-ADCA-5CC5B87EAC01}"/>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432355" y="5065608"/>
            <a:ext cx="1002890" cy="1002891"/>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352F7549-3191-A71F-E1BC-D0214271D50F}"/>
              </a:ext>
            </a:extLst>
          </p:cNvPr>
          <p:cNvSpPr txBox="1"/>
          <p:nvPr/>
        </p:nvSpPr>
        <p:spPr>
          <a:xfrm>
            <a:off x="9270592" y="6090274"/>
            <a:ext cx="1317522" cy="369332"/>
          </a:xfrm>
          <a:prstGeom prst="rect">
            <a:avLst/>
          </a:prstGeom>
          <a:noFill/>
        </p:spPr>
        <p:txBody>
          <a:bodyPr wrap="square" rtlCol="0">
            <a:spAutoFit/>
          </a:bodyPr>
          <a:lstStyle/>
          <a:p>
            <a:pPr algn="ctr"/>
            <a:r>
              <a:rPr lang="en-AU" dirty="0">
                <a:solidFill>
                  <a:schemeClr val="bg1"/>
                </a:solidFill>
              </a:rPr>
              <a:t>Juptyer</a:t>
            </a:r>
          </a:p>
        </p:txBody>
      </p:sp>
      <p:sp>
        <p:nvSpPr>
          <p:cNvPr id="3" name="TextBox 2">
            <a:extLst>
              <a:ext uri="{FF2B5EF4-FFF2-40B4-BE49-F238E27FC236}">
                <a16:creationId xmlns:a16="http://schemas.microsoft.com/office/drawing/2014/main" id="{958E3536-49E7-A940-EFF8-A184082E634B}"/>
              </a:ext>
            </a:extLst>
          </p:cNvPr>
          <p:cNvSpPr txBox="1"/>
          <p:nvPr/>
        </p:nvSpPr>
        <p:spPr>
          <a:xfrm>
            <a:off x="1863193" y="5699293"/>
            <a:ext cx="4579374" cy="646331"/>
          </a:xfrm>
          <a:prstGeom prst="rect">
            <a:avLst/>
          </a:prstGeom>
          <a:noFill/>
        </p:spPr>
        <p:txBody>
          <a:bodyPr wrap="square" rtlCol="0">
            <a:spAutoFit/>
          </a:bodyPr>
          <a:lstStyle/>
          <a:p>
            <a:r>
              <a:rPr lang="en-AU" sz="2000" b="1" dirty="0">
                <a:solidFill>
                  <a:schemeClr val="bg1"/>
                </a:solidFill>
              </a:rPr>
              <a:t>Lung Cancer Survival</a:t>
            </a:r>
          </a:p>
          <a:p>
            <a:r>
              <a:rPr lang="en-AU" sz="1600" dirty="0">
                <a:solidFill>
                  <a:schemeClr val="bg1">
                    <a:lumMod val="75000"/>
                  </a:schemeClr>
                </a:solidFill>
              </a:rPr>
              <a:t>Public Health Sector - EU</a:t>
            </a:r>
            <a:endParaRPr lang="en-AU" sz="1400" dirty="0">
              <a:solidFill>
                <a:schemeClr val="bg1">
                  <a:lumMod val="75000"/>
                </a:schemeClr>
              </a:solidFill>
            </a:endParaRPr>
          </a:p>
        </p:txBody>
      </p:sp>
      <p:pic>
        <p:nvPicPr>
          <p:cNvPr id="4" name="Graphic 3" descr="Lungs with virus with solid fill">
            <a:extLst>
              <a:ext uri="{FF2B5EF4-FFF2-40B4-BE49-F238E27FC236}">
                <a16:creationId xmlns:a16="http://schemas.microsoft.com/office/drawing/2014/main" id="{6C9C86F5-F2A7-FABD-DF33-9F7C1C32502A}"/>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036074" y="5649741"/>
            <a:ext cx="744792" cy="744792"/>
          </a:xfrm>
          <a:prstGeom prst="rect">
            <a:avLst/>
          </a:prstGeom>
        </p:spPr>
      </p:pic>
    </p:spTree>
    <p:extLst>
      <p:ext uri="{BB962C8B-B14F-4D97-AF65-F5344CB8AC3E}">
        <p14:creationId xmlns:p14="http://schemas.microsoft.com/office/powerpoint/2010/main" val="13289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78CD-F416-1A38-EFAA-FD1DE50B76E0}"/>
              </a:ext>
            </a:extLst>
          </p:cNvPr>
          <p:cNvSpPr>
            <a:spLocks noGrp="1"/>
          </p:cNvSpPr>
          <p:nvPr>
            <p:ph type="title"/>
          </p:nvPr>
        </p:nvSpPr>
        <p:spPr>
          <a:xfrm>
            <a:off x="0" y="414171"/>
            <a:ext cx="3743632" cy="766456"/>
          </a:xfrm>
        </p:spPr>
        <p:txBody>
          <a:bodyPr>
            <a:normAutofit/>
          </a:bodyPr>
          <a:lstStyle/>
          <a:p>
            <a:pPr algn="ctr"/>
            <a:r>
              <a:rPr lang="en-AU" sz="2400" b="1" dirty="0">
                <a:solidFill>
                  <a:schemeClr val="bg1"/>
                </a:solidFill>
              </a:rPr>
              <a:t>Approach and Process</a:t>
            </a:r>
          </a:p>
        </p:txBody>
      </p:sp>
      <p:sp>
        <p:nvSpPr>
          <p:cNvPr id="8" name="TextBox 7">
            <a:extLst>
              <a:ext uri="{FF2B5EF4-FFF2-40B4-BE49-F238E27FC236}">
                <a16:creationId xmlns:a16="http://schemas.microsoft.com/office/drawing/2014/main" id="{6A0EB15B-493D-54A4-081D-D3A7C1647184}"/>
              </a:ext>
            </a:extLst>
          </p:cNvPr>
          <p:cNvSpPr txBox="1"/>
          <p:nvPr/>
        </p:nvSpPr>
        <p:spPr>
          <a:xfrm>
            <a:off x="432456" y="4157401"/>
            <a:ext cx="4016374" cy="2826864"/>
          </a:xfrm>
          <a:prstGeom prst="rect">
            <a:avLst/>
          </a:prstGeom>
          <a:noFill/>
        </p:spPr>
        <p:txBody>
          <a:bodyPr wrap="square">
            <a:spAutoFit/>
          </a:bodyPr>
          <a:lstStyle/>
          <a:p>
            <a:pPr algn="ctr">
              <a:lnSpc>
                <a:spcPct val="150000"/>
              </a:lnSpc>
            </a:pPr>
            <a:r>
              <a:rPr lang="en-AU" sz="2000" dirty="0">
                <a:solidFill>
                  <a:schemeClr val="accent2">
                    <a:lumMod val="60000"/>
                    <a:lumOff val="40000"/>
                  </a:schemeClr>
                </a:solidFill>
              </a:rPr>
              <a:t>Data Preparation</a:t>
            </a:r>
            <a:endParaRPr lang="en-AU" sz="1600" dirty="0">
              <a:solidFill>
                <a:schemeClr val="accent2">
                  <a:lumMod val="60000"/>
                  <a:lumOff val="40000"/>
                </a:schemeClr>
              </a:solidFill>
            </a:endParaRPr>
          </a:p>
          <a:p>
            <a:pPr marL="285750" indent="-285750">
              <a:lnSpc>
                <a:spcPct val="150000"/>
              </a:lnSpc>
              <a:buFont typeface="Arial" panose="020B0604020202020204" pitchFamily="34" charset="0"/>
              <a:buChar char="•"/>
            </a:pPr>
            <a:r>
              <a:rPr lang="en-AU" sz="1400" dirty="0">
                <a:solidFill>
                  <a:schemeClr val="bg1">
                    <a:lumMod val="75000"/>
                  </a:schemeClr>
                </a:solidFill>
              </a:rPr>
              <a:t>Cleansed data from missing values and inconsistent formatting.</a:t>
            </a:r>
            <a:endParaRPr lang="en-AU" sz="1400" b="1" dirty="0">
              <a:solidFill>
                <a:schemeClr val="bg1"/>
              </a:solidFill>
            </a:endParaRPr>
          </a:p>
          <a:p>
            <a:pPr marL="285750" indent="-285750">
              <a:lnSpc>
                <a:spcPct val="150000"/>
              </a:lnSpc>
              <a:buFont typeface="Arial" panose="020B0604020202020204" pitchFamily="34" charset="0"/>
              <a:buChar char="•"/>
            </a:pPr>
            <a:r>
              <a:rPr lang="en-AU" sz="1400" dirty="0">
                <a:solidFill>
                  <a:schemeClr val="bg1">
                    <a:lumMod val="75000"/>
                  </a:schemeClr>
                </a:solidFill>
              </a:rPr>
              <a:t>Removed </a:t>
            </a:r>
            <a:r>
              <a:rPr lang="en-AU" sz="1400" b="1" dirty="0">
                <a:solidFill>
                  <a:schemeClr val="bg1"/>
                </a:solidFill>
              </a:rPr>
              <a:t>Personally Identifiable Information.</a:t>
            </a:r>
          </a:p>
          <a:p>
            <a:pPr marL="285750" indent="-285750">
              <a:lnSpc>
                <a:spcPct val="150000"/>
              </a:lnSpc>
              <a:buFont typeface="Arial" panose="020B0604020202020204" pitchFamily="34" charset="0"/>
              <a:buChar char="•"/>
            </a:pPr>
            <a:r>
              <a:rPr lang="en-AU" sz="1400" dirty="0">
                <a:solidFill>
                  <a:schemeClr val="bg1">
                    <a:lumMod val="75000"/>
                  </a:schemeClr>
                </a:solidFill>
              </a:rPr>
              <a:t>Separated data into “exited customers” table and “current customers” table.</a:t>
            </a:r>
          </a:p>
          <a:p>
            <a:pPr marL="342900" indent="-342900">
              <a:lnSpc>
                <a:spcPct val="150000"/>
              </a:lnSpc>
              <a:buAutoNum type="arabicPeriod"/>
            </a:pPr>
            <a:endParaRPr lang="en-AU" sz="1600" dirty="0">
              <a:solidFill>
                <a:schemeClr val="bg1">
                  <a:lumMod val="95000"/>
                </a:schemeClr>
              </a:solidFill>
            </a:endParaRPr>
          </a:p>
        </p:txBody>
      </p:sp>
      <p:sp>
        <p:nvSpPr>
          <p:cNvPr id="25" name="TextBox 24">
            <a:extLst>
              <a:ext uri="{FF2B5EF4-FFF2-40B4-BE49-F238E27FC236}">
                <a16:creationId xmlns:a16="http://schemas.microsoft.com/office/drawing/2014/main" id="{79B6816C-B162-D0E3-8708-D1939FE61C2C}"/>
              </a:ext>
            </a:extLst>
          </p:cNvPr>
          <p:cNvSpPr txBox="1"/>
          <p:nvPr/>
        </p:nvSpPr>
        <p:spPr>
          <a:xfrm>
            <a:off x="7879564" y="4149151"/>
            <a:ext cx="3743579" cy="1815625"/>
          </a:xfrm>
          <a:prstGeom prst="rect">
            <a:avLst/>
          </a:prstGeom>
          <a:noFill/>
        </p:spPr>
        <p:txBody>
          <a:bodyPr wrap="square">
            <a:spAutoFit/>
          </a:bodyPr>
          <a:lstStyle/>
          <a:p>
            <a:pPr algn="ctr">
              <a:lnSpc>
                <a:spcPct val="150000"/>
              </a:lnSpc>
            </a:pPr>
            <a:r>
              <a:rPr lang="en-AU" sz="2000" dirty="0">
                <a:solidFill>
                  <a:schemeClr val="accent2">
                    <a:lumMod val="60000"/>
                    <a:lumOff val="40000"/>
                  </a:schemeClr>
                </a:solidFill>
              </a:rPr>
              <a:t>Modelling</a:t>
            </a:r>
          </a:p>
          <a:p>
            <a:pPr marL="285750" indent="-285750">
              <a:lnSpc>
                <a:spcPct val="150000"/>
              </a:lnSpc>
              <a:buFont typeface="Arial" panose="020B0604020202020204" pitchFamily="34" charset="0"/>
              <a:buChar char="•"/>
            </a:pPr>
            <a:r>
              <a:rPr lang="en-AU" sz="1400" dirty="0">
                <a:solidFill>
                  <a:schemeClr val="bg1">
                    <a:lumMod val="75000"/>
                  </a:schemeClr>
                </a:solidFill>
              </a:rPr>
              <a:t>Selected and ranked top 4 variables associated with customer attrition.</a:t>
            </a:r>
          </a:p>
          <a:p>
            <a:pPr marL="285750" indent="-285750">
              <a:lnSpc>
                <a:spcPct val="150000"/>
              </a:lnSpc>
              <a:buFont typeface="Arial" panose="020B0604020202020204" pitchFamily="34" charset="0"/>
              <a:buChar char="•"/>
            </a:pPr>
            <a:r>
              <a:rPr lang="en-AU" sz="1400" dirty="0">
                <a:solidFill>
                  <a:schemeClr val="bg1">
                    <a:lumMod val="75000"/>
                  </a:schemeClr>
                </a:solidFill>
              </a:rPr>
              <a:t>Created decision tree based on these variables.</a:t>
            </a:r>
          </a:p>
        </p:txBody>
      </p:sp>
      <p:cxnSp>
        <p:nvCxnSpPr>
          <p:cNvPr id="52" name="Straight Connector 51">
            <a:extLst>
              <a:ext uri="{FF2B5EF4-FFF2-40B4-BE49-F238E27FC236}">
                <a16:creationId xmlns:a16="http://schemas.microsoft.com/office/drawing/2014/main" id="{A84643B9-5123-559B-78CE-6F3C7CAF9891}"/>
              </a:ext>
            </a:extLst>
          </p:cNvPr>
          <p:cNvCxnSpPr>
            <a:cxnSpLocks/>
            <a:stCxn id="2" idx="3"/>
          </p:cNvCxnSpPr>
          <p:nvPr/>
        </p:nvCxnSpPr>
        <p:spPr>
          <a:xfrm>
            <a:off x="3743632" y="797399"/>
            <a:ext cx="8448368" cy="0"/>
          </a:xfrm>
          <a:prstGeom prst="line">
            <a:avLst/>
          </a:prstGeom>
          <a:ln>
            <a:solidFill>
              <a:schemeClr val="accent2">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634C4575-6CEE-AA27-38F1-EDA9E6719AB6}"/>
              </a:ext>
            </a:extLst>
          </p:cNvPr>
          <p:cNvSpPr txBox="1"/>
          <p:nvPr/>
        </p:nvSpPr>
        <p:spPr>
          <a:xfrm>
            <a:off x="3618066" y="1189028"/>
            <a:ext cx="4955868" cy="1815625"/>
          </a:xfrm>
          <a:prstGeom prst="rect">
            <a:avLst/>
          </a:prstGeom>
          <a:noFill/>
        </p:spPr>
        <p:txBody>
          <a:bodyPr wrap="square">
            <a:spAutoFit/>
          </a:bodyPr>
          <a:lstStyle/>
          <a:p>
            <a:pPr algn="ctr">
              <a:lnSpc>
                <a:spcPct val="150000"/>
              </a:lnSpc>
            </a:pPr>
            <a:r>
              <a:rPr lang="en-AU" sz="2000" dirty="0">
                <a:solidFill>
                  <a:schemeClr val="accent2">
                    <a:lumMod val="60000"/>
                    <a:lumOff val="40000"/>
                  </a:schemeClr>
                </a:solidFill>
              </a:rPr>
              <a:t>Data Analysis</a:t>
            </a:r>
          </a:p>
          <a:p>
            <a:pPr marL="285750" indent="-285750">
              <a:lnSpc>
                <a:spcPct val="150000"/>
              </a:lnSpc>
              <a:buFont typeface="Arial" panose="020B0604020202020204" pitchFamily="34" charset="0"/>
              <a:buChar char="•"/>
            </a:pPr>
            <a:r>
              <a:rPr lang="en-AU" sz="1400" dirty="0">
                <a:solidFill>
                  <a:schemeClr val="bg1">
                    <a:lumMod val="75000"/>
                  </a:schemeClr>
                </a:solidFill>
              </a:rPr>
              <a:t>Created </a:t>
            </a:r>
            <a:r>
              <a:rPr lang="en-AU" sz="1400" b="1" dirty="0">
                <a:solidFill>
                  <a:schemeClr val="bg1"/>
                </a:solidFill>
              </a:rPr>
              <a:t>pivot tables </a:t>
            </a:r>
            <a:r>
              <a:rPr lang="en-AU" sz="1400" dirty="0">
                <a:solidFill>
                  <a:schemeClr val="bg1">
                    <a:lumMod val="75000"/>
                  </a:schemeClr>
                </a:solidFill>
              </a:rPr>
              <a:t>for all tables.</a:t>
            </a:r>
          </a:p>
          <a:p>
            <a:pPr marL="285750" indent="-285750">
              <a:lnSpc>
                <a:spcPct val="150000"/>
              </a:lnSpc>
              <a:buFont typeface="Arial" panose="020B0604020202020204" pitchFamily="34" charset="0"/>
              <a:buChar char="•"/>
            </a:pPr>
            <a:r>
              <a:rPr lang="en-AU" sz="1400" dirty="0">
                <a:solidFill>
                  <a:schemeClr val="bg1">
                    <a:lumMod val="75000"/>
                  </a:schemeClr>
                </a:solidFill>
              </a:rPr>
              <a:t>Compiled pivot tables into large comparison table.</a:t>
            </a:r>
          </a:p>
          <a:p>
            <a:pPr marL="285750" indent="-285750">
              <a:lnSpc>
                <a:spcPct val="150000"/>
              </a:lnSpc>
              <a:buFont typeface="Arial" panose="020B0604020202020204" pitchFamily="34" charset="0"/>
              <a:buChar char="•"/>
            </a:pPr>
            <a:r>
              <a:rPr lang="en-AU" sz="1400" dirty="0">
                <a:solidFill>
                  <a:schemeClr val="bg1">
                    <a:lumMod val="75000"/>
                  </a:schemeClr>
                </a:solidFill>
              </a:rPr>
              <a:t>Identified and recorded variables associated with high customer attrition.</a:t>
            </a:r>
          </a:p>
        </p:txBody>
      </p:sp>
      <p:sp>
        <p:nvSpPr>
          <p:cNvPr id="14" name="Rectangle 13">
            <a:extLst>
              <a:ext uri="{FF2B5EF4-FFF2-40B4-BE49-F238E27FC236}">
                <a16:creationId xmlns:a16="http://schemas.microsoft.com/office/drawing/2014/main" id="{B49C7D18-024B-E529-E335-CD97F9631B76}"/>
              </a:ext>
            </a:extLst>
          </p:cNvPr>
          <p:cNvSpPr/>
          <p:nvPr/>
        </p:nvSpPr>
        <p:spPr>
          <a:xfrm rot="10800000">
            <a:off x="0" y="3586316"/>
            <a:ext cx="12192000" cy="415375"/>
          </a:xfrm>
          <a:prstGeom prst="rect">
            <a:avLst/>
          </a:prstGeom>
          <a:solidFill>
            <a:srgbClr val="3B4257"/>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Oval 14">
            <a:extLst>
              <a:ext uri="{FF2B5EF4-FFF2-40B4-BE49-F238E27FC236}">
                <a16:creationId xmlns:a16="http://schemas.microsoft.com/office/drawing/2014/main" id="{7E240D59-90E3-32B0-B234-815681A34949}"/>
              </a:ext>
            </a:extLst>
          </p:cNvPr>
          <p:cNvSpPr/>
          <p:nvPr/>
        </p:nvSpPr>
        <p:spPr>
          <a:xfrm>
            <a:off x="5736000" y="3433966"/>
            <a:ext cx="720000" cy="720000"/>
          </a:xfrm>
          <a:prstGeom prst="ellipse">
            <a:avLst/>
          </a:prstGeom>
          <a:solidFill>
            <a:srgbClr val="191B27"/>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Oval 23">
            <a:extLst>
              <a:ext uri="{FF2B5EF4-FFF2-40B4-BE49-F238E27FC236}">
                <a16:creationId xmlns:a16="http://schemas.microsoft.com/office/drawing/2014/main" id="{26214BEC-1903-9DFB-80CB-65DBC9FD4342}"/>
              </a:ext>
            </a:extLst>
          </p:cNvPr>
          <p:cNvSpPr/>
          <p:nvPr/>
        </p:nvSpPr>
        <p:spPr>
          <a:xfrm>
            <a:off x="2079596" y="3429000"/>
            <a:ext cx="720000" cy="720000"/>
          </a:xfrm>
          <a:prstGeom prst="ellipse">
            <a:avLst/>
          </a:prstGeom>
          <a:solidFill>
            <a:srgbClr val="191B27"/>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0" name="Graphic 19" descr="Filter with solid fill">
            <a:extLst>
              <a:ext uri="{FF2B5EF4-FFF2-40B4-BE49-F238E27FC236}">
                <a16:creationId xmlns:a16="http://schemas.microsoft.com/office/drawing/2014/main" id="{E0C9AF38-06B6-2B99-6DF6-19762A3C04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80645" y="3512654"/>
            <a:ext cx="719999" cy="719999"/>
          </a:xfrm>
          <a:prstGeom prst="rect">
            <a:avLst/>
          </a:prstGeom>
        </p:spPr>
      </p:pic>
      <p:sp>
        <p:nvSpPr>
          <p:cNvPr id="26" name="Oval 25">
            <a:extLst>
              <a:ext uri="{FF2B5EF4-FFF2-40B4-BE49-F238E27FC236}">
                <a16:creationId xmlns:a16="http://schemas.microsoft.com/office/drawing/2014/main" id="{52679CF0-2389-2177-D8D9-3ED233D720CE}"/>
              </a:ext>
            </a:extLst>
          </p:cNvPr>
          <p:cNvSpPr/>
          <p:nvPr/>
        </p:nvSpPr>
        <p:spPr>
          <a:xfrm>
            <a:off x="9391354" y="3437401"/>
            <a:ext cx="720000" cy="720000"/>
          </a:xfrm>
          <a:prstGeom prst="ellipse">
            <a:avLst/>
          </a:prstGeom>
          <a:solidFill>
            <a:srgbClr val="191B27"/>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2" name="Graphic 21" descr="Arrow Right with solid fill">
            <a:extLst>
              <a:ext uri="{FF2B5EF4-FFF2-40B4-BE49-F238E27FC236}">
                <a16:creationId xmlns:a16="http://schemas.microsoft.com/office/drawing/2014/main" id="{47A8C7B6-9A97-5B99-56EC-63635241ED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52975" y="3369094"/>
            <a:ext cx="830692" cy="830692"/>
          </a:xfrm>
          <a:prstGeom prst="rect">
            <a:avLst/>
          </a:prstGeom>
        </p:spPr>
      </p:pic>
      <p:pic>
        <p:nvPicPr>
          <p:cNvPr id="23" name="Graphic 22" descr="Arrow Right with solid fill">
            <a:extLst>
              <a:ext uri="{FF2B5EF4-FFF2-40B4-BE49-F238E27FC236}">
                <a16:creationId xmlns:a16="http://schemas.microsoft.com/office/drawing/2014/main" id="{3CB55163-7FBB-230A-72F8-FAC1E77A47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8331" y="3378620"/>
            <a:ext cx="830692" cy="830692"/>
          </a:xfrm>
          <a:prstGeom prst="rect">
            <a:avLst/>
          </a:prstGeom>
        </p:spPr>
      </p:pic>
      <p:pic>
        <p:nvPicPr>
          <p:cNvPr id="28" name="Graphic 27" descr="Research with solid fill">
            <a:extLst>
              <a:ext uri="{FF2B5EF4-FFF2-40B4-BE49-F238E27FC236}">
                <a16:creationId xmlns:a16="http://schemas.microsoft.com/office/drawing/2014/main" id="{C632B0F4-6EDA-E62F-2FAD-A236FF252B1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86565" y="3484533"/>
            <a:ext cx="599815" cy="599815"/>
          </a:xfrm>
          <a:prstGeom prst="rect">
            <a:avLst/>
          </a:prstGeom>
        </p:spPr>
      </p:pic>
      <p:pic>
        <p:nvPicPr>
          <p:cNvPr id="4" name="Graphic 3" descr="Decision chart with solid fill">
            <a:extLst>
              <a:ext uri="{FF2B5EF4-FFF2-40B4-BE49-F238E27FC236}">
                <a16:creationId xmlns:a16="http://schemas.microsoft.com/office/drawing/2014/main" id="{16C5BAC9-D764-DB0A-0824-7EA73CE501D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455930" y="3473403"/>
            <a:ext cx="590846" cy="590846"/>
          </a:xfrm>
          <a:prstGeom prst="rect">
            <a:avLst/>
          </a:prstGeom>
        </p:spPr>
      </p:pic>
    </p:spTree>
    <p:extLst>
      <p:ext uri="{BB962C8B-B14F-4D97-AF65-F5344CB8AC3E}">
        <p14:creationId xmlns:p14="http://schemas.microsoft.com/office/powerpoint/2010/main" val="3076872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1E9CB0B-809C-C984-9930-F5FFBA1EBA97}"/>
              </a:ext>
            </a:extLst>
          </p:cNvPr>
          <p:cNvSpPr txBox="1">
            <a:spLocks/>
          </p:cNvSpPr>
          <p:nvPr/>
        </p:nvSpPr>
        <p:spPr>
          <a:xfrm>
            <a:off x="1534861" y="455558"/>
            <a:ext cx="3577913" cy="7664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2400" b="1" dirty="0">
                <a:solidFill>
                  <a:schemeClr val="bg1"/>
                </a:solidFill>
              </a:rPr>
              <a:t>Challenges and Solutions</a:t>
            </a:r>
          </a:p>
        </p:txBody>
      </p:sp>
      <p:sp>
        <p:nvSpPr>
          <p:cNvPr id="24" name="TextBox 23">
            <a:extLst>
              <a:ext uri="{FF2B5EF4-FFF2-40B4-BE49-F238E27FC236}">
                <a16:creationId xmlns:a16="http://schemas.microsoft.com/office/drawing/2014/main" id="{4C75143F-8008-1C64-F41C-651ED95CC874}"/>
              </a:ext>
            </a:extLst>
          </p:cNvPr>
          <p:cNvSpPr txBox="1"/>
          <p:nvPr/>
        </p:nvSpPr>
        <p:spPr>
          <a:xfrm>
            <a:off x="1450181" y="1422514"/>
            <a:ext cx="8868643" cy="5216556"/>
          </a:xfrm>
          <a:prstGeom prst="rect">
            <a:avLst/>
          </a:prstGeom>
          <a:gradFill flip="none" rotWithShape="1">
            <a:gsLst>
              <a:gs pos="0">
                <a:srgbClr val="191B27"/>
              </a:gs>
              <a:gs pos="25000">
                <a:srgbClr val="242834"/>
              </a:gs>
              <a:gs pos="75000">
                <a:srgbClr val="303546"/>
              </a:gs>
              <a:gs pos="100000">
                <a:srgbClr val="3B4257"/>
              </a:gs>
            </a:gsLst>
            <a:lin ang="16200000" scaled="1"/>
            <a:tileRect/>
          </a:gradFill>
        </p:spPr>
        <p:txBody>
          <a:bodyPr wrap="square">
            <a:spAutoFit/>
          </a:bodyPr>
          <a:lstStyle/>
          <a:p>
            <a:pPr algn="ctr"/>
            <a:r>
              <a:rPr lang="en-AU" sz="2000" dirty="0">
                <a:solidFill>
                  <a:schemeClr val="accent2">
                    <a:lumMod val="60000"/>
                    <a:lumOff val="40000"/>
                  </a:schemeClr>
                </a:solidFill>
              </a:rPr>
              <a:t>Deciding Variable Importance for the Model</a:t>
            </a:r>
          </a:p>
          <a:p>
            <a:pPr marL="0" indent="0">
              <a:lnSpc>
                <a:spcPct val="150000"/>
              </a:lnSpc>
              <a:buNone/>
            </a:pPr>
            <a:r>
              <a:rPr lang="en-AU" sz="1400" dirty="0">
                <a:solidFill>
                  <a:schemeClr val="bg1">
                    <a:lumMod val="95000"/>
                  </a:schemeClr>
                </a:solidFill>
              </a:rPr>
              <a:t>Variables were considered and ranked for implementation in the decision tree model based on relative attrition rates and overall customers left. </a:t>
            </a:r>
          </a:p>
          <a:p>
            <a:pPr marL="0" indent="0">
              <a:lnSpc>
                <a:spcPct val="150000"/>
              </a:lnSpc>
              <a:buNone/>
            </a:pPr>
            <a:endParaRPr lang="en-AU" sz="1400" dirty="0">
              <a:solidFill>
                <a:schemeClr val="bg1">
                  <a:lumMod val="95000"/>
                </a:schemeClr>
              </a:solidFill>
            </a:endParaRPr>
          </a:p>
          <a:p>
            <a:pPr marL="0" indent="0">
              <a:lnSpc>
                <a:spcPct val="150000"/>
              </a:lnSpc>
              <a:buNone/>
            </a:pPr>
            <a:r>
              <a:rPr lang="en-AU" sz="1400" dirty="0">
                <a:solidFill>
                  <a:schemeClr val="bg1">
                    <a:lumMod val="95000"/>
                  </a:schemeClr>
                </a:solidFill>
              </a:rPr>
              <a:t>This ensured the model would not unfairly favour categories with more total customers (such as binary categories like gender) over more segmented categories with higher attrition rates (such as age groupings).</a:t>
            </a:r>
          </a:p>
          <a:p>
            <a:pPr marL="0" indent="0">
              <a:lnSpc>
                <a:spcPct val="150000"/>
              </a:lnSpc>
              <a:buNone/>
            </a:pPr>
            <a:endParaRPr lang="en-AU" sz="1400" dirty="0">
              <a:solidFill>
                <a:schemeClr val="bg1">
                  <a:lumMod val="95000"/>
                </a:schemeClr>
              </a:solidFill>
            </a:endParaRPr>
          </a:p>
          <a:p>
            <a:pPr marL="0" indent="0">
              <a:lnSpc>
                <a:spcPct val="150000"/>
              </a:lnSpc>
              <a:buNone/>
            </a:pPr>
            <a:endParaRPr lang="en-AU" sz="1400" dirty="0">
              <a:solidFill>
                <a:schemeClr val="bg1">
                  <a:lumMod val="95000"/>
                </a:schemeClr>
              </a:solidFill>
            </a:endParaRPr>
          </a:p>
          <a:p>
            <a:pPr marL="0" indent="0">
              <a:lnSpc>
                <a:spcPct val="150000"/>
              </a:lnSpc>
              <a:buNone/>
            </a:pPr>
            <a:endParaRPr lang="en-AU" sz="1400" dirty="0">
              <a:solidFill>
                <a:schemeClr val="bg1">
                  <a:lumMod val="95000"/>
                </a:schemeClr>
              </a:solidFill>
            </a:endParaRPr>
          </a:p>
          <a:p>
            <a:pPr marL="0" indent="0">
              <a:lnSpc>
                <a:spcPct val="150000"/>
              </a:lnSpc>
              <a:buNone/>
            </a:pPr>
            <a:endParaRPr lang="en-AU" sz="1400" dirty="0">
              <a:solidFill>
                <a:schemeClr val="bg1">
                  <a:lumMod val="95000"/>
                </a:schemeClr>
              </a:solidFill>
            </a:endParaRPr>
          </a:p>
          <a:p>
            <a:pPr marL="0" indent="0">
              <a:lnSpc>
                <a:spcPct val="150000"/>
              </a:lnSpc>
              <a:buNone/>
            </a:pPr>
            <a:endParaRPr lang="en-AU" sz="1400" dirty="0">
              <a:solidFill>
                <a:schemeClr val="bg1">
                  <a:lumMod val="95000"/>
                </a:schemeClr>
              </a:solidFill>
            </a:endParaRPr>
          </a:p>
          <a:p>
            <a:pPr marL="0" indent="0">
              <a:lnSpc>
                <a:spcPct val="150000"/>
              </a:lnSpc>
              <a:buNone/>
            </a:pPr>
            <a:endParaRPr lang="en-AU" sz="1400" dirty="0">
              <a:solidFill>
                <a:schemeClr val="bg1">
                  <a:lumMod val="95000"/>
                </a:schemeClr>
              </a:solidFill>
            </a:endParaRPr>
          </a:p>
          <a:p>
            <a:pPr marL="0" indent="0">
              <a:lnSpc>
                <a:spcPct val="150000"/>
              </a:lnSpc>
              <a:buNone/>
            </a:pPr>
            <a:endParaRPr lang="en-AU" sz="1400" dirty="0">
              <a:solidFill>
                <a:schemeClr val="bg1">
                  <a:lumMod val="95000"/>
                </a:schemeClr>
              </a:solidFill>
            </a:endParaRPr>
          </a:p>
          <a:p>
            <a:pPr marL="0" indent="0">
              <a:lnSpc>
                <a:spcPct val="150000"/>
              </a:lnSpc>
              <a:buNone/>
            </a:pPr>
            <a:endParaRPr lang="en-AU" sz="1400" dirty="0">
              <a:solidFill>
                <a:schemeClr val="bg1">
                  <a:lumMod val="95000"/>
                </a:schemeClr>
              </a:solidFill>
            </a:endParaRPr>
          </a:p>
          <a:p>
            <a:pPr marL="0" indent="0">
              <a:lnSpc>
                <a:spcPct val="150000"/>
              </a:lnSpc>
              <a:buNone/>
            </a:pPr>
            <a:endParaRPr lang="en-AU" sz="1400" dirty="0">
              <a:solidFill>
                <a:schemeClr val="bg1">
                  <a:lumMod val="95000"/>
                </a:schemeClr>
              </a:solidFill>
            </a:endParaRPr>
          </a:p>
          <a:p>
            <a:pPr marL="0" indent="0">
              <a:lnSpc>
                <a:spcPct val="150000"/>
              </a:lnSpc>
              <a:buNone/>
            </a:pPr>
            <a:endParaRPr lang="en-AU" sz="1400" dirty="0">
              <a:solidFill>
                <a:schemeClr val="bg1">
                  <a:lumMod val="95000"/>
                </a:schemeClr>
              </a:solidFill>
            </a:endParaRPr>
          </a:p>
        </p:txBody>
      </p:sp>
      <p:cxnSp>
        <p:nvCxnSpPr>
          <p:cNvPr id="18" name="Straight Connector 17">
            <a:extLst>
              <a:ext uri="{FF2B5EF4-FFF2-40B4-BE49-F238E27FC236}">
                <a16:creationId xmlns:a16="http://schemas.microsoft.com/office/drawing/2014/main" id="{11A1917E-502D-DCB3-6742-28F70981AEA4}"/>
              </a:ext>
            </a:extLst>
          </p:cNvPr>
          <p:cNvCxnSpPr>
            <a:cxnSpLocks/>
            <a:stCxn id="4" idx="3"/>
          </p:cNvCxnSpPr>
          <p:nvPr/>
        </p:nvCxnSpPr>
        <p:spPr>
          <a:xfrm>
            <a:off x="5112774" y="838786"/>
            <a:ext cx="6636773" cy="7774"/>
          </a:xfrm>
          <a:prstGeom prst="line">
            <a:avLst/>
          </a:prstGeom>
          <a:ln>
            <a:solidFill>
              <a:schemeClr val="accent2">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B0D50F72-BD99-AB09-7517-733DB1EEA9C2}"/>
              </a:ext>
            </a:extLst>
          </p:cNvPr>
          <p:cNvSpPr txBox="1"/>
          <p:nvPr/>
        </p:nvSpPr>
        <p:spPr>
          <a:xfrm>
            <a:off x="1608858" y="6315075"/>
            <a:ext cx="8541544" cy="276999"/>
          </a:xfrm>
          <a:prstGeom prst="rect">
            <a:avLst/>
          </a:prstGeom>
          <a:noFill/>
        </p:spPr>
        <p:txBody>
          <a:bodyPr wrap="square" rtlCol="0">
            <a:spAutoFit/>
          </a:bodyPr>
          <a:lstStyle/>
          <a:p>
            <a:r>
              <a:rPr lang="en-AU" sz="1200" dirty="0">
                <a:solidFill>
                  <a:schemeClr val="bg1">
                    <a:lumMod val="75000"/>
                  </a:schemeClr>
                </a:solidFill>
              </a:rPr>
              <a:t>Analysis containing multiple pivot table results – variables of interest highlighted, and relative attrition rates calculated (in red) </a:t>
            </a:r>
          </a:p>
        </p:txBody>
      </p:sp>
      <p:pic>
        <p:nvPicPr>
          <p:cNvPr id="31" name="Graphic 30" descr="Hurdle outline">
            <a:extLst>
              <a:ext uri="{FF2B5EF4-FFF2-40B4-BE49-F238E27FC236}">
                <a16:creationId xmlns:a16="http://schemas.microsoft.com/office/drawing/2014/main" id="{9DAA6868-0BE9-6A0D-BCEF-A845D0C9C2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401" y="455557"/>
            <a:ext cx="766457" cy="766457"/>
          </a:xfrm>
          <a:prstGeom prst="rect">
            <a:avLst/>
          </a:prstGeom>
        </p:spPr>
      </p:pic>
      <p:pic>
        <p:nvPicPr>
          <p:cNvPr id="3" name="Picture 2">
            <a:extLst>
              <a:ext uri="{FF2B5EF4-FFF2-40B4-BE49-F238E27FC236}">
                <a16:creationId xmlns:a16="http://schemas.microsoft.com/office/drawing/2014/main" id="{ED6C906C-4031-6E59-4500-7C678DABF954}"/>
              </a:ext>
            </a:extLst>
          </p:cNvPr>
          <p:cNvPicPr>
            <a:picLocks noChangeAspect="1"/>
          </p:cNvPicPr>
          <p:nvPr/>
        </p:nvPicPr>
        <p:blipFill>
          <a:blip r:embed="rId4"/>
          <a:stretch>
            <a:fillRect/>
          </a:stretch>
        </p:blipFill>
        <p:spPr>
          <a:xfrm>
            <a:off x="1608858" y="3429000"/>
            <a:ext cx="8541544" cy="2794525"/>
          </a:xfrm>
          <a:prstGeom prst="rect">
            <a:avLst/>
          </a:prstGeom>
        </p:spPr>
      </p:pic>
    </p:spTree>
    <p:extLst>
      <p:ext uri="{BB962C8B-B14F-4D97-AF65-F5344CB8AC3E}">
        <p14:creationId xmlns:p14="http://schemas.microsoft.com/office/powerpoint/2010/main" val="2146000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C04A4E51-FDA2-6865-77C4-D3F4CA2785B9}"/>
              </a:ext>
            </a:extLst>
          </p:cNvPr>
          <p:cNvSpPr/>
          <p:nvPr/>
        </p:nvSpPr>
        <p:spPr>
          <a:xfrm>
            <a:off x="468343" y="1254324"/>
            <a:ext cx="11304317" cy="3050975"/>
          </a:xfrm>
          <a:prstGeom prst="roundRect">
            <a:avLst>
              <a:gd name="adj" fmla="val 2180"/>
            </a:avLst>
          </a:prstGeom>
          <a:solidFill>
            <a:srgbClr val="2428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5" name="TextBox 24">
            <a:extLst>
              <a:ext uri="{FF2B5EF4-FFF2-40B4-BE49-F238E27FC236}">
                <a16:creationId xmlns:a16="http://schemas.microsoft.com/office/drawing/2014/main" id="{F9C1E828-3C23-90A5-E96F-B9738054C623}"/>
              </a:ext>
            </a:extLst>
          </p:cNvPr>
          <p:cNvSpPr txBox="1"/>
          <p:nvPr/>
        </p:nvSpPr>
        <p:spPr>
          <a:xfrm>
            <a:off x="1642294" y="3983185"/>
            <a:ext cx="8553447" cy="276999"/>
          </a:xfrm>
          <a:prstGeom prst="rect">
            <a:avLst/>
          </a:prstGeom>
          <a:noFill/>
        </p:spPr>
        <p:txBody>
          <a:bodyPr wrap="square" rtlCol="0">
            <a:spAutoFit/>
          </a:bodyPr>
          <a:lstStyle/>
          <a:p>
            <a:r>
              <a:rPr lang="en-AU" sz="1200" dirty="0">
                <a:solidFill>
                  <a:schemeClr val="bg1">
                    <a:lumMod val="75000"/>
                  </a:schemeClr>
                </a:solidFill>
              </a:rPr>
              <a:t>Decision Tree model created to determine the risk that a customer will exit the bank.</a:t>
            </a:r>
          </a:p>
        </p:txBody>
      </p:sp>
      <p:sp>
        <p:nvSpPr>
          <p:cNvPr id="15" name="Title 1">
            <a:extLst>
              <a:ext uri="{FF2B5EF4-FFF2-40B4-BE49-F238E27FC236}">
                <a16:creationId xmlns:a16="http://schemas.microsoft.com/office/drawing/2014/main" id="{48E98792-0EA9-904D-9AEF-5DAA42281A94}"/>
              </a:ext>
            </a:extLst>
          </p:cNvPr>
          <p:cNvSpPr txBox="1">
            <a:spLocks/>
          </p:cNvSpPr>
          <p:nvPr/>
        </p:nvSpPr>
        <p:spPr>
          <a:xfrm>
            <a:off x="1534861" y="455558"/>
            <a:ext cx="3656571" cy="7664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2400" b="1" dirty="0">
                <a:solidFill>
                  <a:schemeClr val="bg1"/>
                </a:solidFill>
              </a:rPr>
              <a:t>Results and Deliverables</a:t>
            </a:r>
          </a:p>
        </p:txBody>
      </p:sp>
      <p:cxnSp>
        <p:nvCxnSpPr>
          <p:cNvPr id="28" name="Straight Connector 27">
            <a:extLst>
              <a:ext uri="{FF2B5EF4-FFF2-40B4-BE49-F238E27FC236}">
                <a16:creationId xmlns:a16="http://schemas.microsoft.com/office/drawing/2014/main" id="{579EC363-2725-198A-6688-8DCCD5522DCE}"/>
              </a:ext>
            </a:extLst>
          </p:cNvPr>
          <p:cNvCxnSpPr>
            <a:cxnSpLocks/>
          </p:cNvCxnSpPr>
          <p:nvPr/>
        </p:nvCxnSpPr>
        <p:spPr>
          <a:xfrm>
            <a:off x="5919019" y="4514850"/>
            <a:ext cx="0" cy="2204145"/>
          </a:xfrm>
          <a:prstGeom prst="line">
            <a:avLst/>
          </a:prstGeom>
          <a:ln>
            <a:solidFill>
              <a:schemeClr val="accent2">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F0845D07-F9AD-18D8-EB74-D3B58685B23C}"/>
              </a:ext>
            </a:extLst>
          </p:cNvPr>
          <p:cNvSpPr txBox="1"/>
          <p:nvPr/>
        </p:nvSpPr>
        <p:spPr>
          <a:xfrm>
            <a:off x="6272982" y="4514850"/>
            <a:ext cx="5499678" cy="1123384"/>
          </a:xfrm>
          <a:prstGeom prst="rect">
            <a:avLst/>
          </a:prstGeom>
          <a:noFill/>
        </p:spPr>
        <p:txBody>
          <a:bodyPr wrap="square" rtlCol="0">
            <a:spAutoFit/>
          </a:bodyPr>
          <a:lstStyle/>
          <a:p>
            <a:pPr>
              <a:spcAft>
                <a:spcPts val="600"/>
              </a:spcAft>
            </a:pPr>
            <a:r>
              <a:rPr lang="en-AU" sz="2000" dirty="0">
                <a:solidFill>
                  <a:schemeClr val="accent2">
                    <a:lumMod val="60000"/>
                    <a:lumOff val="40000"/>
                  </a:schemeClr>
                </a:solidFill>
              </a:rPr>
              <a:t>Deliverables</a:t>
            </a:r>
          </a:p>
          <a:p>
            <a:pPr marL="342900" indent="-342900">
              <a:spcAft>
                <a:spcPts val="1200"/>
              </a:spcAft>
              <a:buAutoNum type="arabicPeriod"/>
            </a:pPr>
            <a:r>
              <a:rPr lang="en-AU" sz="1400" b="1" dirty="0">
                <a:solidFill>
                  <a:schemeClr val="accent2">
                    <a:lumMod val="20000"/>
                    <a:lumOff val="80000"/>
                  </a:schemeClr>
                </a:solidFill>
              </a:rPr>
              <a:t>Excel Report</a:t>
            </a:r>
            <a:r>
              <a:rPr lang="en-AU" sz="1400" b="1" dirty="0">
                <a:solidFill>
                  <a:schemeClr val="bg1"/>
                </a:solidFill>
              </a:rPr>
              <a:t>: </a:t>
            </a:r>
            <a:r>
              <a:rPr lang="en-AU" sz="1400" dirty="0">
                <a:solidFill>
                  <a:schemeClr val="bg1">
                    <a:lumMod val="75000"/>
                  </a:schemeClr>
                </a:solidFill>
              </a:rPr>
              <a:t>Comprehensive Excel report containing raw data, data cleaning practices, pivot tables, descriptive statistics, analysis and model.</a:t>
            </a:r>
          </a:p>
        </p:txBody>
      </p:sp>
      <p:pic>
        <p:nvPicPr>
          <p:cNvPr id="4" name="Graphic 3" descr="Presentation with pie chart with solid fill">
            <a:extLst>
              <a:ext uri="{FF2B5EF4-FFF2-40B4-BE49-F238E27FC236}">
                <a16:creationId xmlns:a16="http://schemas.microsoft.com/office/drawing/2014/main" id="{FFEAB5AC-CEAD-7000-7F76-CA2AB68D6B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405" y="455558"/>
            <a:ext cx="766456" cy="766456"/>
          </a:xfrm>
          <a:prstGeom prst="rect">
            <a:avLst/>
          </a:prstGeom>
        </p:spPr>
      </p:pic>
      <p:sp>
        <p:nvSpPr>
          <p:cNvPr id="2" name="Rectangle 1">
            <a:extLst>
              <a:ext uri="{FF2B5EF4-FFF2-40B4-BE49-F238E27FC236}">
                <a16:creationId xmlns:a16="http://schemas.microsoft.com/office/drawing/2014/main" id="{A918FE10-FDD1-763A-728D-C8D2FDD3D03A}"/>
              </a:ext>
            </a:extLst>
          </p:cNvPr>
          <p:cNvSpPr/>
          <p:nvPr/>
        </p:nvSpPr>
        <p:spPr>
          <a:xfrm>
            <a:off x="6735099" y="6360906"/>
            <a:ext cx="363794" cy="275303"/>
          </a:xfrm>
          <a:prstGeom prst="rect">
            <a:avLst/>
          </a:prstGeom>
          <a:solidFill>
            <a:srgbClr val="191B27"/>
          </a:solidFill>
          <a:ln>
            <a:solidFill>
              <a:srgbClr val="191B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a:extLst>
              <a:ext uri="{FF2B5EF4-FFF2-40B4-BE49-F238E27FC236}">
                <a16:creationId xmlns:a16="http://schemas.microsoft.com/office/drawing/2014/main" id="{6F7F233A-A120-4333-AE33-730929BF56D5}"/>
              </a:ext>
            </a:extLst>
          </p:cNvPr>
          <p:cNvSpPr txBox="1"/>
          <p:nvPr/>
        </p:nvSpPr>
        <p:spPr>
          <a:xfrm>
            <a:off x="468343" y="4518723"/>
            <a:ext cx="4941857" cy="1569404"/>
          </a:xfrm>
          <a:prstGeom prst="rect">
            <a:avLst/>
          </a:prstGeom>
          <a:noFill/>
        </p:spPr>
        <p:txBody>
          <a:bodyPr wrap="square">
            <a:spAutoFit/>
          </a:bodyPr>
          <a:lstStyle/>
          <a:p>
            <a:pPr>
              <a:spcAft>
                <a:spcPts val="600"/>
              </a:spcAft>
            </a:pPr>
            <a:r>
              <a:rPr lang="en-AU" sz="2000" dirty="0">
                <a:solidFill>
                  <a:schemeClr val="accent2">
                    <a:lumMod val="60000"/>
                    <a:lumOff val="40000"/>
                  </a:schemeClr>
                </a:solidFill>
              </a:rPr>
              <a:t>Results</a:t>
            </a:r>
          </a:p>
          <a:p>
            <a:pPr marL="285750" indent="-285750">
              <a:lnSpc>
                <a:spcPct val="150000"/>
              </a:lnSpc>
              <a:spcAft>
                <a:spcPts val="600"/>
              </a:spcAft>
              <a:buFont typeface="Arial" panose="020B0604020202020204" pitchFamily="34" charset="0"/>
              <a:buChar char="•"/>
            </a:pPr>
            <a:r>
              <a:rPr lang="en-AU" sz="1400" dirty="0">
                <a:solidFill>
                  <a:schemeClr val="bg1">
                    <a:lumMod val="75000"/>
                  </a:schemeClr>
                </a:solidFill>
              </a:rPr>
              <a:t>Identified top risk factors that a customer will exit the bank</a:t>
            </a:r>
          </a:p>
          <a:p>
            <a:pPr marL="285750" indent="-285750">
              <a:lnSpc>
                <a:spcPct val="150000"/>
              </a:lnSpc>
              <a:spcAft>
                <a:spcPts val="600"/>
              </a:spcAft>
              <a:buFont typeface="Arial" panose="020B0604020202020204" pitchFamily="34" charset="0"/>
              <a:buChar char="•"/>
            </a:pPr>
            <a:r>
              <a:rPr lang="en-AU" sz="1400" dirty="0">
                <a:solidFill>
                  <a:schemeClr val="bg1">
                    <a:lumMod val="75000"/>
                  </a:schemeClr>
                </a:solidFill>
              </a:rPr>
              <a:t>Produced decision tree model</a:t>
            </a:r>
          </a:p>
          <a:p>
            <a:pPr>
              <a:lnSpc>
                <a:spcPct val="150000"/>
              </a:lnSpc>
              <a:spcAft>
                <a:spcPts val="600"/>
              </a:spcAft>
            </a:pPr>
            <a:endParaRPr lang="en-AU" sz="1400" dirty="0">
              <a:solidFill>
                <a:schemeClr val="bg1">
                  <a:lumMod val="85000"/>
                </a:schemeClr>
              </a:solidFill>
            </a:endParaRPr>
          </a:p>
        </p:txBody>
      </p:sp>
      <p:pic>
        <p:nvPicPr>
          <p:cNvPr id="5" name="Picture 4">
            <a:extLst>
              <a:ext uri="{FF2B5EF4-FFF2-40B4-BE49-F238E27FC236}">
                <a16:creationId xmlns:a16="http://schemas.microsoft.com/office/drawing/2014/main" id="{1496E93F-C00C-C5AA-2313-C142B47C75D0}"/>
              </a:ext>
            </a:extLst>
          </p:cNvPr>
          <p:cNvPicPr>
            <a:picLocks noChangeAspect="1"/>
          </p:cNvPicPr>
          <p:nvPr/>
        </p:nvPicPr>
        <p:blipFill>
          <a:blip r:embed="rId5"/>
          <a:stretch>
            <a:fillRect/>
          </a:stretch>
        </p:blipFill>
        <p:spPr>
          <a:xfrm>
            <a:off x="1642294" y="1339711"/>
            <a:ext cx="8553449" cy="2598359"/>
          </a:xfrm>
          <a:prstGeom prst="rect">
            <a:avLst/>
          </a:prstGeom>
        </p:spPr>
      </p:pic>
    </p:spTree>
    <p:extLst>
      <p:ext uri="{BB962C8B-B14F-4D97-AF65-F5344CB8AC3E}">
        <p14:creationId xmlns:p14="http://schemas.microsoft.com/office/powerpoint/2010/main" val="4073399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E6E89FF-5495-E303-D7BD-D04E47CBCCED}"/>
              </a:ext>
            </a:extLst>
          </p:cNvPr>
          <p:cNvSpPr txBox="1"/>
          <p:nvPr/>
        </p:nvSpPr>
        <p:spPr>
          <a:xfrm>
            <a:off x="1426905" y="841365"/>
            <a:ext cx="4579374" cy="707886"/>
          </a:xfrm>
          <a:prstGeom prst="rect">
            <a:avLst/>
          </a:prstGeom>
          <a:noFill/>
        </p:spPr>
        <p:txBody>
          <a:bodyPr wrap="square" rtlCol="0">
            <a:spAutoFit/>
          </a:bodyPr>
          <a:lstStyle/>
          <a:p>
            <a:r>
              <a:rPr lang="en-AU" sz="2400" b="1" dirty="0">
                <a:solidFill>
                  <a:schemeClr val="bg1"/>
                </a:solidFill>
              </a:rPr>
              <a:t>Lung Cancer Survival</a:t>
            </a:r>
          </a:p>
          <a:p>
            <a:r>
              <a:rPr lang="en-AU" sz="1600" dirty="0">
                <a:solidFill>
                  <a:schemeClr val="bg1">
                    <a:lumMod val="75000"/>
                  </a:schemeClr>
                </a:solidFill>
              </a:rPr>
              <a:t>Public Health Sector - EU</a:t>
            </a:r>
            <a:endParaRPr lang="en-AU" sz="1400" dirty="0">
              <a:solidFill>
                <a:schemeClr val="bg1">
                  <a:lumMod val="75000"/>
                </a:schemeClr>
              </a:solidFill>
            </a:endParaRPr>
          </a:p>
        </p:txBody>
      </p:sp>
      <p:cxnSp>
        <p:nvCxnSpPr>
          <p:cNvPr id="9" name="Straight Connector 8">
            <a:extLst>
              <a:ext uri="{FF2B5EF4-FFF2-40B4-BE49-F238E27FC236}">
                <a16:creationId xmlns:a16="http://schemas.microsoft.com/office/drawing/2014/main" id="{C0739F79-2929-7F4A-1102-15544FF11DCF}"/>
              </a:ext>
            </a:extLst>
          </p:cNvPr>
          <p:cNvCxnSpPr>
            <a:cxnSpLocks/>
          </p:cNvCxnSpPr>
          <p:nvPr/>
        </p:nvCxnSpPr>
        <p:spPr>
          <a:xfrm flipV="1">
            <a:off x="682113" y="738912"/>
            <a:ext cx="5065278" cy="4286"/>
          </a:xfrm>
          <a:prstGeom prst="line">
            <a:avLst/>
          </a:prstGeom>
          <a:ln>
            <a:solidFill>
              <a:srgbClr val="FFDE15"/>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EF1ECB84-80CD-1DBC-B7EF-534EE3247105}"/>
              </a:ext>
            </a:extLst>
          </p:cNvPr>
          <p:cNvCxnSpPr>
            <a:cxnSpLocks/>
          </p:cNvCxnSpPr>
          <p:nvPr/>
        </p:nvCxnSpPr>
        <p:spPr>
          <a:xfrm rot="1800000">
            <a:off x="4424456" y="968198"/>
            <a:ext cx="900000" cy="1"/>
          </a:xfrm>
          <a:prstGeom prst="line">
            <a:avLst/>
          </a:prstGeom>
          <a:ln>
            <a:solidFill>
              <a:srgbClr val="FFDE15"/>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B07EC3B2-BC3A-C11A-889A-BB9D9AFF0779}"/>
              </a:ext>
            </a:extLst>
          </p:cNvPr>
          <p:cNvCxnSpPr>
            <a:cxnSpLocks/>
          </p:cNvCxnSpPr>
          <p:nvPr/>
        </p:nvCxnSpPr>
        <p:spPr>
          <a:xfrm>
            <a:off x="5264168" y="1185147"/>
            <a:ext cx="429223" cy="0"/>
          </a:xfrm>
          <a:prstGeom prst="line">
            <a:avLst/>
          </a:prstGeom>
          <a:ln>
            <a:solidFill>
              <a:srgbClr val="FFDE15"/>
            </a:solidFill>
          </a:ln>
        </p:spPr>
        <p:style>
          <a:lnRef idx="2">
            <a:schemeClr val="accent1"/>
          </a:lnRef>
          <a:fillRef idx="0">
            <a:schemeClr val="accent1"/>
          </a:fillRef>
          <a:effectRef idx="1">
            <a:schemeClr val="accent1"/>
          </a:effectRef>
          <a:fontRef idx="minor">
            <a:schemeClr val="tx1"/>
          </a:fontRef>
        </p:style>
      </p:cxnSp>
      <p:sp>
        <p:nvSpPr>
          <p:cNvPr id="12" name="Oval 11">
            <a:extLst>
              <a:ext uri="{FF2B5EF4-FFF2-40B4-BE49-F238E27FC236}">
                <a16:creationId xmlns:a16="http://schemas.microsoft.com/office/drawing/2014/main" id="{FF405827-C605-CDFF-72E5-05CEC4835501}"/>
              </a:ext>
            </a:extLst>
          </p:cNvPr>
          <p:cNvSpPr/>
          <p:nvPr/>
        </p:nvSpPr>
        <p:spPr>
          <a:xfrm>
            <a:off x="4449896" y="684282"/>
            <a:ext cx="108000" cy="108000"/>
          </a:xfrm>
          <a:prstGeom prst="ellipse">
            <a:avLst/>
          </a:prstGeom>
          <a:solidFill>
            <a:srgbClr val="FFDE15"/>
          </a:solidFill>
          <a:ln>
            <a:solidFill>
              <a:srgbClr val="FFDE1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Oval 12">
            <a:extLst>
              <a:ext uri="{FF2B5EF4-FFF2-40B4-BE49-F238E27FC236}">
                <a16:creationId xmlns:a16="http://schemas.microsoft.com/office/drawing/2014/main" id="{676DDD4F-EA8F-EFB5-6A75-8579E4E35DF4}"/>
              </a:ext>
            </a:extLst>
          </p:cNvPr>
          <p:cNvSpPr/>
          <p:nvPr/>
        </p:nvSpPr>
        <p:spPr>
          <a:xfrm>
            <a:off x="5639391" y="1131147"/>
            <a:ext cx="108000" cy="108000"/>
          </a:xfrm>
          <a:prstGeom prst="ellipse">
            <a:avLst/>
          </a:prstGeom>
          <a:solidFill>
            <a:srgbClr val="FFDE15"/>
          </a:solidFill>
          <a:ln>
            <a:solidFill>
              <a:srgbClr val="FFDE1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a:extLst>
              <a:ext uri="{FF2B5EF4-FFF2-40B4-BE49-F238E27FC236}">
                <a16:creationId xmlns:a16="http://schemas.microsoft.com/office/drawing/2014/main" id="{FF361195-BFE2-E3D0-C5B4-BDA9074C323C}"/>
              </a:ext>
            </a:extLst>
          </p:cNvPr>
          <p:cNvSpPr/>
          <p:nvPr/>
        </p:nvSpPr>
        <p:spPr>
          <a:xfrm>
            <a:off x="5644743" y="684282"/>
            <a:ext cx="108000" cy="108000"/>
          </a:xfrm>
          <a:prstGeom prst="ellipse">
            <a:avLst/>
          </a:prstGeom>
          <a:solidFill>
            <a:srgbClr val="FFDE15"/>
          </a:solidFill>
          <a:ln>
            <a:solidFill>
              <a:srgbClr val="FFDE1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TextBox 25">
            <a:extLst>
              <a:ext uri="{FF2B5EF4-FFF2-40B4-BE49-F238E27FC236}">
                <a16:creationId xmlns:a16="http://schemas.microsoft.com/office/drawing/2014/main" id="{BD49558D-88C0-9C86-1A85-E3CD305C7F90}"/>
              </a:ext>
            </a:extLst>
          </p:cNvPr>
          <p:cNvSpPr txBox="1"/>
          <p:nvPr/>
        </p:nvSpPr>
        <p:spPr>
          <a:xfrm>
            <a:off x="682114" y="2194429"/>
            <a:ext cx="5106094" cy="1718868"/>
          </a:xfrm>
          <a:prstGeom prst="rect">
            <a:avLst/>
          </a:prstGeom>
          <a:noFill/>
        </p:spPr>
        <p:txBody>
          <a:bodyPr wrap="square" rtlCol="0">
            <a:spAutoFit/>
          </a:bodyPr>
          <a:lstStyle/>
          <a:p>
            <a:pPr>
              <a:lnSpc>
                <a:spcPct val="150000"/>
              </a:lnSpc>
            </a:pPr>
            <a:r>
              <a:rPr lang="en-AU" sz="2400" dirty="0">
                <a:solidFill>
                  <a:srgbClr val="FFDE15"/>
                </a:solidFill>
              </a:rPr>
              <a:t>Context</a:t>
            </a:r>
          </a:p>
          <a:p>
            <a:pPr>
              <a:lnSpc>
                <a:spcPct val="150000"/>
              </a:lnSpc>
            </a:pPr>
            <a:r>
              <a:rPr lang="en-AU" sz="1600" dirty="0">
                <a:solidFill>
                  <a:schemeClr val="bg1">
                    <a:lumMod val="95000"/>
                  </a:schemeClr>
                </a:solidFill>
              </a:rPr>
              <a:t>Lung cancer is the leading cause of cancer death in men and second in women. Predictive models can help determine patient chance of survival.</a:t>
            </a:r>
          </a:p>
        </p:txBody>
      </p:sp>
      <p:sp>
        <p:nvSpPr>
          <p:cNvPr id="27" name="TextBox 26">
            <a:extLst>
              <a:ext uri="{FF2B5EF4-FFF2-40B4-BE49-F238E27FC236}">
                <a16:creationId xmlns:a16="http://schemas.microsoft.com/office/drawing/2014/main" id="{9091BA3E-6921-1259-CD9A-3C0609D72CAC}"/>
              </a:ext>
            </a:extLst>
          </p:cNvPr>
          <p:cNvSpPr txBox="1"/>
          <p:nvPr/>
        </p:nvSpPr>
        <p:spPr>
          <a:xfrm>
            <a:off x="682114" y="4526571"/>
            <a:ext cx="5103727" cy="1718868"/>
          </a:xfrm>
          <a:prstGeom prst="rect">
            <a:avLst/>
          </a:prstGeom>
          <a:noFill/>
        </p:spPr>
        <p:txBody>
          <a:bodyPr wrap="square" rtlCol="0">
            <a:spAutoFit/>
          </a:bodyPr>
          <a:lstStyle/>
          <a:p>
            <a:pPr>
              <a:lnSpc>
                <a:spcPct val="150000"/>
              </a:lnSpc>
            </a:pPr>
            <a:r>
              <a:rPr lang="en-AU" sz="2400" dirty="0">
                <a:solidFill>
                  <a:srgbClr val="FFDE15"/>
                </a:solidFill>
              </a:rPr>
              <a:t>Goal</a:t>
            </a:r>
          </a:p>
          <a:p>
            <a:pPr>
              <a:lnSpc>
                <a:spcPct val="150000"/>
              </a:lnSpc>
            </a:pPr>
            <a:r>
              <a:rPr lang="en-AU" sz="1600" dirty="0">
                <a:solidFill>
                  <a:schemeClr val="bg1">
                    <a:lumMod val="95000"/>
                  </a:schemeClr>
                </a:solidFill>
              </a:rPr>
              <a:t>Analyse health indicators, demographic data, and treatment-related variables of lung cancer patients to determine which factors increase survival rates.</a:t>
            </a:r>
          </a:p>
        </p:txBody>
      </p:sp>
      <p:sp>
        <p:nvSpPr>
          <p:cNvPr id="28" name="TextBox 27">
            <a:extLst>
              <a:ext uri="{FF2B5EF4-FFF2-40B4-BE49-F238E27FC236}">
                <a16:creationId xmlns:a16="http://schemas.microsoft.com/office/drawing/2014/main" id="{6DB5E907-B803-9AF9-B674-32467E30951A}"/>
              </a:ext>
            </a:extLst>
          </p:cNvPr>
          <p:cNvSpPr txBox="1"/>
          <p:nvPr/>
        </p:nvSpPr>
        <p:spPr>
          <a:xfrm>
            <a:off x="6411289" y="3935782"/>
            <a:ext cx="5724048" cy="2826864"/>
          </a:xfrm>
          <a:prstGeom prst="rect">
            <a:avLst/>
          </a:prstGeom>
          <a:noFill/>
        </p:spPr>
        <p:txBody>
          <a:bodyPr wrap="square" rtlCol="0">
            <a:spAutoFit/>
          </a:bodyPr>
          <a:lstStyle/>
          <a:p>
            <a:pPr>
              <a:lnSpc>
                <a:spcPct val="150000"/>
              </a:lnSpc>
            </a:pPr>
            <a:r>
              <a:rPr lang="en-AU" sz="2400" dirty="0">
                <a:solidFill>
                  <a:srgbClr val="FFDE15"/>
                </a:solidFill>
              </a:rPr>
              <a:t>Technical Skills</a:t>
            </a:r>
          </a:p>
          <a:p>
            <a:pPr marL="342900" indent="-342900">
              <a:lnSpc>
                <a:spcPct val="150000"/>
              </a:lnSpc>
              <a:buFont typeface="Arial" panose="020B0604020202020204" pitchFamily="34" charset="0"/>
              <a:buChar char="•"/>
            </a:pPr>
            <a:r>
              <a:rPr lang="en-AU" sz="1600" dirty="0">
                <a:solidFill>
                  <a:schemeClr val="bg1">
                    <a:lumMod val="95000"/>
                  </a:schemeClr>
                </a:solidFill>
              </a:rPr>
              <a:t>Sourcing Open Data</a:t>
            </a:r>
          </a:p>
          <a:p>
            <a:pPr marL="342900" indent="-342900">
              <a:lnSpc>
                <a:spcPct val="150000"/>
              </a:lnSpc>
              <a:buFont typeface="Arial" panose="020B0604020202020204" pitchFamily="34" charset="0"/>
              <a:buChar char="•"/>
            </a:pPr>
            <a:r>
              <a:rPr lang="en-AU" sz="1600" dirty="0">
                <a:solidFill>
                  <a:schemeClr val="bg1">
                    <a:lumMod val="95000"/>
                  </a:schemeClr>
                </a:solidFill>
              </a:rPr>
              <a:t>Correlation Heatmaps and Scatterplots</a:t>
            </a:r>
          </a:p>
          <a:p>
            <a:pPr marL="342900" indent="-342900">
              <a:lnSpc>
                <a:spcPct val="150000"/>
              </a:lnSpc>
              <a:buFont typeface="Arial" panose="020B0604020202020204" pitchFamily="34" charset="0"/>
              <a:buChar char="•"/>
            </a:pPr>
            <a:r>
              <a:rPr lang="en-AU" sz="1600" dirty="0">
                <a:solidFill>
                  <a:schemeClr val="bg1">
                    <a:lumMod val="95000"/>
                  </a:schemeClr>
                </a:solidFill>
              </a:rPr>
              <a:t>Geospatial Analysis with JSON files</a:t>
            </a:r>
          </a:p>
          <a:p>
            <a:pPr marL="342900" indent="-342900">
              <a:lnSpc>
                <a:spcPct val="150000"/>
              </a:lnSpc>
              <a:buFont typeface="Arial" panose="020B0604020202020204" pitchFamily="34" charset="0"/>
              <a:buChar char="•"/>
            </a:pPr>
            <a:r>
              <a:rPr lang="en-AU" sz="1600" dirty="0">
                <a:solidFill>
                  <a:schemeClr val="bg1">
                    <a:lumMod val="95000"/>
                  </a:schemeClr>
                </a:solidFill>
              </a:rPr>
              <a:t>Linear Regression Analysis in Python</a:t>
            </a:r>
          </a:p>
          <a:p>
            <a:pPr marL="342900" indent="-342900">
              <a:lnSpc>
                <a:spcPct val="150000"/>
              </a:lnSpc>
              <a:buFont typeface="Arial" panose="020B0604020202020204" pitchFamily="34" charset="0"/>
              <a:buChar char="•"/>
            </a:pPr>
            <a:r>
              <a:rPr lang="en-AU" sz="1600" dirty="0">
                <a:solidFill>
                  <a:schemeClr val="bg1">
                    <a:lumMod val="95000"/>
                  </a:schemeClr>
                </a:solidFill>
              </a:rPr>
              <a:t>Cluster Analysis (k-means)</a:t>
            </a:r>
          </a:p>
          <a:p>
            <a:pPr marL="342900" indent="-342900">
              <a:lnSpc>
                <a:spcPct val="150000"/>
              </a:lnSpc>
              <a:buFont typeface="Arial" panose="020B0604020202020204" pitchFamily="34" charset="0"/>
              <a:buChar char="•"/>
            </a:pPr>
            <a:r>
              <a:rPr lang="en-AU" sz="1600" dirty="0">
                <a:solidFill>
                  <a:schemeClr val="bg1">
                    <a:lumMod val="95000"/>
                  </a:schemeClr>
                </a:solidFill>
              </a:rPr>
              <a:t>Tableau Dashboard Creation</a:t>
            </a:r>
          </a:p>
        </p:txBody>
      </p:sp>
      <p:sp>
        <p:nvSpPr>
          <p:cNvPr id="31" name="Rectangle 30">
            <a:extLst>
              <a:ext uri="{FF2B5EF4-FFF2-40B4-BE49-F238E27FC236}">
                <a16:creationId xmlns:a16="http://schemas.microsoft.com/office/drawing/2014/main" id="{F2980180-7498-B4A8-9DA6-1D5AF5327B5C}"/>
              </a:ext>
            </a:extLst>
          </p:cNvPr>
          <p:cNvSpPr/>
          <p:nvPr/>
        </p:nvSpPr>
        <p:spPr>
          <a:xfrm>
            <a:off x="6413104" y="689154"/>
            <a:ext cx="1076720" cy="1080000"/>
          </a:xfrm>
          <a:prstGeom prst="rect">
            <a:avLst/>
          </a:prstGeom>
          <a:gradFill flip="none" rotWithShape="1">
            <a:gsLst>
              <a:gs pos="0">
                <a:srgbClr val="191B27"/>
              </a:gs>
              <a:gs pos="25000">
                <a:srgbClr val="242834"/>
              </a:gs>
              <a:gs pos="75000">
                <a:srgbClr val="303546"/>
              </a:gs>
              <a:gs pos="100000">
                <a:srgbClr val="3B4257"/>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400" dirty="0"/>
              <a:t>Tools</a:t>
            </a:r>
          </a:p>
          <a:p>
            <a:pPr algn="ctr"/>
            <a:r>
              <a:rPr lang="en-AU" sz="2400" dirty="0"/>
              <a:t>Used</a:t>
            </a:r>
          </a:p>
        </p:txBody>
      </p:sp>
      <p:sp>
        <p:nvSpPr>
          <p:cNvPr id="32" name="Rectangle 31">
            <a:extLst>
              <a:ext uri="{FF2B5EF4-FFF2-40B4-BE49-F238E27FC236}">
                <a16:creationId xmlns:a16="http://schemas.microsoft.com/office/drawing/2014/main" id="{4D74E3A1-5F4F-01F5-9226-C1A28B372A86}"/>
              </a:ext>
            </a:extLst>
          </p:cNvPr>
          <p:cNvSpPr/>
          <p:nvPr/>
        </p:nvSpPr>
        <p:spPr>
          <a:xfrm>
            <a:off x="6413103" y="689154"/>
            <a:ext cx="5096784" cy="1080000"/>
          </a:xfrm>
          <a:prstGeom prst="rect">
            <a:avLst/>
          </a:prstGeom>
          <a:noFill/>
          <a:ln>
            <a:solidFill>
              <a:srgbClr val="FFDE1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TextBox 32">
            <a:extLst>
              <a:ext uri="{FF2B5EF4-FFF2-40B4-BE49-F238E27FC236}">
                <a16:creationId xmlns:a16="http://schemas.microsoft.com/office/drawing/2014/main" id="{D33F66F0-EECC-A033-EDF3-DBE77DE1F044}"/>
              </a:ext>
            </a:extLst>
          </p:cNvPr>
          <p:cNvSpPr txBox="1"/>
          <p:nvPr/>
        </p:nvSpPr>
        <p:spPr>
          <a:xfrm>
            <a:off x="6405608" y="2194429"/>
            <a:ext cx="5534867" cy="1718868"/>
          </a:xfrm>
          <a:prstGeom prst="rect">
            <a:avLst/>
          </a:prstGeom>
          <a:noFill/>
        </p:spPr>
        <p:txBody>
          <a:bodyPr wrap="square" rtlCol="0">
            <a:spAutoFit/>
          </a:bodyPr>
          <a:lstStyle/>
          <a:p>
            <a:pPr>
              <a:lnSpc>
                <a:spcPct val="150000"/>
              </a:lnSpc>
            </a:pPr>
            <a:r>
              <a:rPr lang="en-AU" sz="2400" dirty="0">
                <a:solidFill>
                  <a:srgbClr val="FFDE15"/>
                </a:solidFill>
              </a:rPr>
              <a:t>Data</a:t>
            </a:r>
          </a:p>
          <a:p>
            <a:pPr>
              <a:lnSpc>
                <a:spcPct val="150000"/>
              </a:lnSpc>
            </a:pPr>
            <a:r>
              <a:rPr lang="en-AU" sz="1600" dirty="0">
                <a:solidFill>
                  <a:schemeClr val="bg1">
                    <a:lumMod val="95000"/>
                  </a:schemeClr>
                </a:solidFill>
              </a:rPr>
              <a:t>Lung Cancer Mortality Dataset – </a:t>
            </a:r>
            <a:r>
              <a:rPr lang="en-AU" sz="1600" dirty="0">
                <a:solidFill>
                  <a:srgbClr val="FFF5B9"/>
                </a:solidFill>
                <a:hlinkClick r:id="rId2">
                  <a:extLst>
                    <a:ext uri="{A12FA001-AC4F-418D-AE19-62706E023703}">
                      <ahyp:hlinkClr xmlns:ahyp="http://schemas.microsoft.com/office/drawing/2018/hyperlinkcolor" val="tx"/>
                    </a:ext>
                  </a:extLst>
                </a:hlinkClick>
              </a:rPr>
              <a:t>Kaggle</a:t>
            </a:r>
            <a:endParaRPr lang="en-AU" sz="1600" dirty="0">
              <a:solidFill>
                <a:srgbClr val="FFF5B9"/>
              </a:solidFill>
            </a:endParaRPr>
          </a:p>
          <a:p>
            <a:pPr>
              <a:lnSpc>
                <a:spcPct val="150000"/>
              </a:lnSpc>
            </a:pPr>
            <a:r>
              <a:rPr lang="en-AU" sz="1600" dirty="0">
                <a:solidFill>
                  <a:schemeClr val="bg1">
                    <a:lumMod val="95000"/>
                  </a:schemeClr>
                </a:solidFill>
              </a:rPr>
              <a:t>Custom shapefile containing EU countries – </a:t>
            </a:r>
            <a:r>
              <a:rPr lang="en-AU" sz="1600" dirty="0">
                <a:solidFill>
                  <a:srgbClr val="FFF5B9"/>
                </a:solidFill>
                <a:hlinkClick r:id="rId3">
                  <a:extLst>
                    <a:ext uri="{A12FA001-AC4F-418D-AE19-62706E023703}">
                      <ahyp:hlinkClr xmlns:ahyp="http://schemas.microsoft.com/office/drawing/2018/hyperlinkcolor" val="tx"/>
                    </a:ext>
                  </a:extLst>
                </a:hlinkClick>
              </a:rPr>
              <a:t>Vector Maps</a:t>
            </a:r>
            <a:endParaRPr lang="en-AU" sz="1600" dirty="0">
              <a:solidFill>
                <a:srgbClr val="FFF5B9"/>
              </a:solidFill>
            </a:endParaRPr>
          </a:p>
          <a:p>
            <a:pPr>
              <a:lnSpc>
                <a:spcPct val="150000"/>
              </a:lnSpc>
            </a:pPr>
            <a:r>
              <a:rPr lang="en-AU" sz="1600" dirty="0">
                <a:solidFill>
                  <a:schemeClr val="bg1">
                    <a:lumMod val="95000"/>
                  </a:schemeClr>
                </a:solidFill>
              </a:rPr>
              <a:t>Country Development Indicators – </a:t>
            </a:r>
            <a:r>
              <a:rPr lang="en-AU" sz="1600" dirty="0">
                <a:solidFill>
                  <a:srgbClr val="FFF5B9"/>
                </a:solidFill>
                <a:hlinkClick r:id="rId4">
                  <a:extLst>
                    <a:ext uri="{A12FA001-AC4F-418D-AE19-62706E023703}">
                      <ahyp:hlinkClr xmlns:ahyp="http://schemas.microsoft.com/office/drawing/2018/hyperlinkcolor" val="tx"/>
                    </a:ext>
                  </a:extLst>
                </a:hlinkClick>
              </a:rPr>
              <a:t>World Bank</a:t>
            </a:r>
            <a:endParaRPr lang="en-AU" sz="1600" dirty="0">
              <a:solidFill>
                <a:srgbClr val="FFF5B9"/>
              </a:solidFill>
            </a:endParaRPr>
          </a:p>
        </p:txBody>
      </p:sp>
      <p:pic>
        <p:nvPicPr>
          <p:cNvPr id="4" name="Graphic 3" descr="Lungs with virus with solid fill">
            <a:extLst>
              <a:ext uri="{FF2B5EF4-FFF2-40B4-BE49-F238E27FC236}">
                <a16:creationId xmlns:a16="http://schemas.microsoft.com/office/drawing/2014/main" id="{1637B082-D771-609E-8BFB-8273AAE3307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2113" y="820803"/>
            <a:ext cx="744792" cy="744792"/>
          </a:xfrm>
          <a:prstGeom prst="rect">
            <a:avLst/>
          </a:prstGeom>
        </p:spPr>
      </p:pic>
      <p:pic>
        <p:nvPicPr>
          <p:cNvPr id="5" name="Picture 4">
            <a:extLst>
              <a:ext uri="{FF2B5EF4-FFF2-40B4-BE49-F238E27FC236}">
                <a16:creationId xmlns:a16="http://schemas.microsoft.com/office/drawing/2014/main" id="{D5AC6CC9-60D2-FCA4-3E50-552FDB39650C}"/>
              </a:ext>
            </a:extLst>
          </p:cNvPr>
          <p:cNvPicPr preferRelativeResize="0">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17685" y="853542"/>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8" descr="Python icon - Free download on Iconfinder">
            <a:extLst>
              <a:ext uri="{FF2B5EF4-FFF2-40B4-BE49-F238E27FC236}">
                <a16:creationId xmlns:a16="http://schemas.microsoft.com/office/drawing/2014/main" id="{66E02420-327D-1612-A1E3-8FC024450070}"/>
              </a:ext>
            </a:extLst>
          </p:cNvPr>
          <p:cNvPicPr preferRelativeResize="0">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87506" y="861348"/>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8">
            <a:extLst>
              <a:ext uri="{FF2B5EF4-FFF2-40B4-BE49-F238E27FC236}">
                <a16:creationId xmlns:a16="http://schemas.microsoft.com/office/drawing/2014/main" id="{458183E8-176F-94E8-C89A-A31201AB72EA}"/>
              </a:ext>
            </a:extLst>
          </p:cNvPr>
          <p:cNvPicPr preferRelativeResize="0">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52595" y="869154"/>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0" descr="213 Tableau Icons, Logos, Symbols - Free in SVG, PNG, GIF | IconScout">
            <a:extLst>
              <a:ext uri="{FF2B5EF4-FFF2-40B4-BE49-F238E27FC236}">
                <a16:creationId xmlns:a16="http://schemas.microsoft.com/office/drawing/2014/main" id="{643194FC-7311-3F4E-14C0-CD2A4C3D770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31796" y="860820"/>
            <a:ext cx="728334" cy="728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385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E6E89FF-5495-E303-D7BD-D04E47CBCCED}"/>
              </a:ext>
            </a:extLst>
          </p:cNvPr>
          <p:cNvSpPr txBox="1"/>
          <p:nvPr/>
        </p:nvSpPr>
        <p:spPr>
          <a:xfrm>
            <a:off x="1426905" y="540227"/>
            <a:ext cx="4579374" cy="461665"/>
          </a:xfrm>
          <a:prstGeom prst="rect">
            <a:avLst/>
          </a:prstGeom>
          <a:noFill/>
        </p:spPr>
        <p:txBody>
          <a:bodyPr wrap="square" rtlCol="0">
            <a:spAutoFit/>
          </a:bodyPr>
          <a:lstStyle/>
          <a:p>
            <a:r>
              <a:rPr lang="en-AU" sz="2400" b="1" dirty="0">
                <a:solidFill>
                  <a:schemeClr val="bg1"/>
                </a:solidFill>
              </a:rPr>
              <a:t>Guiding Questions</a:t>
            </a:r>
          </a:p>
        </p:txBody>
      </p:sp>
      <p:cxnSp>
        <p:nvCxnSpPr>
          <p:cNvPr id="9" name="Straight Connector 8">
            <a:extLst>
              <a:ext uri="{FF2B5EF4-FFF2-40B4-BE49-F238E27FC236}">
                <a16:creationId xmlns:a16="http://schemas.microsoft.com/office/drawing/2014/main" id="{C0739F79-2929-7F4A-1102-15544FF11DCF}"/>
              </a:ext>
            </a:extLst>
          </p:cNvPr>
          <p:cNvCxnSpPr>
            <a:cxnSpLocks/>
          </p:cNvCxnSpPr>
          <p:nvPr/>
        </p:nvCxnSpPr>
        <p:spPr>
          <a:xfrm flipV="1">
            <a:off x="682113" y="1196123"/>
            <a:ext cx="5065278" cy="4286"/>
          </a:xfrm>
          <a:prstGeom prst="line">
            <a:avLst/>
          </a:prstGeom>
          <a:ln>
            <a:solidFill>
              <a:srgbClr val="FFDE15"/>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EF1ECB84-80CD-1DBC-B7EF-534EE3247105}"/>
              </a:ext>
            </a:extLst>
          </p:cNvPr>
          <p:cNvCxnSpPr>
            <a:cxnSpLocks/>
          </p:cNvCxnSpPr>
          <p:nvPr/>
        </p:nvCxnSpPr>
        <p:spPr>
          <a:xfrm rot="-1800000">
            <a:off x="4424456" y="968198"/>
            <a:ext cx="900000" cy="1"/>
          </a:xfrm>
          <a:prstGeom prst="line">
            <a:avLst/>
          </a:prstGeom>
          <a:ln>
            <a:solidFill>
              <a:srgbClr val="FFDE15"/>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B07EC3B2-BC3A-C11A-889A-BB9D9AFF0779}"/>
              </a:ext>
            </a:extLst>
          </p:cNvPr>
          <p:cNvCxnSpPr>
            <a:cxnSpLocks/>
          </p:cNvCxnSpPr>
          <p:nvPr/>
        </p:nvCxnSpPr>
        <p:spPr>
          <a:xfrm>
            <a:off x="5264168" y="750252"/>
            <a:ext cx="429223" cy="0"/>
          </a:xfrm>
          <a:prstGeom prst="line">
            <a:avLst/>
          </a:prstGeom>
          <a:ln>
            <a:solidFill>
              <a:srgbClr val="FFDE15"/>
            </a:solidFill>
          </a:ln>
        </p:spPr>
        <p:style>
          <a:lnRef idx="2">
            <a:schemeClr val="accent1"/>
          </a:lnRef>
          <a:fillRef idx="0">
            <a:schemeClr val="accent1"/>
          </a:fillRef>
          <a:effectRef idx="1">
            <a:schemeClr val="accent1"/>
          </a:effectRef>
          <a:fontRef idx="minor">
            <a:schemeClr val="tx1"/>
          </a:fontRef>
        </p:style>
      </p:cxnSp>
      <p:sp>
        <p:nvSpPr>
          <p:cNvPr id="12" name="Oval 11">
            <a:extLst>
              <a:ext uri="{FF2B5EF4-FFF2-40B4-BE49-F238E27FC236}">
                <a16:creationId xmlns:a16="http://schemas.microsoft.com/office/drawing/2014/main" id="{FF405827-C605-CDFF-72E5-05CEC4835501}"/>
              </a:ext>
            </a:extLst>
          </p:cNvPr>
          <p:cNvSpPr/>
          <p:nvPr/>
        </p:nvSpPr>
        <p:spPr>
          <a:xfrm>
            <a:off x="4449896" y="1141493"/>
            <a:ext cx="108000" cy="108000"/>
          </a:xfrm>
          <a:prstGeom prst="ellipse">
            <a:avLst/>
          </a:prstGeom>
          <a:solidFill>
            <a:srgbClr val="FFDE15"/>
          </a:solidFill>
          <a:ln>
            <a:solidFill>
              <a:srgbClr val="FFDE1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Oval 12">
            <a:extLst>
              <a:ext uri="{FF2B5EF4-FFF2-40B4-BE49-F238E27FC236}">
                <a16:creationId xmlns:a16="http://schemas.microsoft.com/office/drawing/2014/main" id="{676DDD4F-EA8F-EFB5-6A75-8579E4E35DF4}"/>
              </a:ext>
            </a:extLst>
          </p:cNvPr>
          <p:cNvSpPr/>
          <p:nvPr/>
        </p:nvSpPr>
        <p:spPr>
          <a:xfrm>
            <a:off x="5639391" y="1131147"/>
            <a:ext cx="108000" cy="108000"/>
          </a:xfrm>
          <a:prstGeom prst="ellipse">
            <a:avLst/>
          </a:prstGeom>
          <a:solidFill>
            <a:srgbClr val="FFDE15"/>
          </a:solidFill>
          <a:ln>
            <a:solidFill>
              <a:srgbClr val="FFDE1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a:extLst>
              <a:ext uri="{FF2B5EF4-FFF2-40B4-BE49-F238E27FC236}">
                <a16:creationId xmlns:a16="http://schemas.microsoft.com/office/drawing/2014/main" id="{FF361195-BFE2-E3D0-C5B4-BDA9074C323C}"/>
              </a:ext>
            </a:extLst>
          </p:cNvPr>
          <p:cNvSpPr/>
          <p:nvPr/>
        </p:nvSpPr>
        <p:spPr>
          <a:xfrm>
            <a:off x="5644743" y="684296"/>
            <a:ext cx="108000" cy="108000"/>
          </a:xfrm>
          <a:prstGeom prst="ellipse">
            <a:avLst/>
          </a:prstGeom>
          <a:solidFill>
            <a:srgbClr val="FFDE15"/>
          </a:solidFill>
          <a:ln>
            <a:solidFill>
              <a:srgbClr val="FFDE1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TextBox 25">
            <a:extLst>
              <a:ext uri="{FF2B5EF4-FFF2-40B4-BE49-F238E27FC236}">
                <a16:creationId xmlns:a16="http://schemas.microsoft.com/office/drawing/2014/main" id="{BD49558D-88C0-9C86-1A85-E3CD305C7F90}"/>
              </a:ext>
            </a:extLst>
          </p:cNvPr>
          <p:cNvSpPr txBox="1"/>
          <p:nvPr/>
        </p:nvSpPr>
        <p:spPr>
          <a:xfrm>
            <a:off x="661705" y="1531306"/>
            <a:ext cx="5106094" cy="1261627"/>
          </a:xfrm>
          <a:prstGeom prst="rect">
            <a:avLst/>
          </a:prstGeom>
          <a:noFill/>
        </p:spPr>
        <p:txBody>
          <a:bodyPr wrap="square" rtlCol="0">
            <a:spAutoFit/>
          </a:bodyPr>
          <a:lstStyle/>
          <a:p>
            <a:pPr>
              <a:lnSpc>
                <a:spcPct val="150000"/>
              </a:lnSpc>
            </a:pPr>
            <a:r>
              <a:rPr lang="en-AU" sz="2400" dirty="0">
                <a:solidFill>
                  <a:srgbClr val="FFDE15"/>
                </a:solidFill>
              </a:rPr>
              <a:t>Who is this for?</a:t>
            </a:r>
          </a:p>
          <a:p>
            <a:pPr algn="just">
              <a:lnSpc>
                <a:spcPct val="150000"/>
              </a:lnSpc>
            </a:pPr>
            <a:r>
              <a:rPr lang="en-AU" sz="1400" dirty="0">
                <a:solidFill>
                  <a:schemeClr val="bg1">
                    <a:lumMod val="95000"/>
                  </a:schemeClr>
                </a:solidFill>
              </a:rPr>
              <a:t>This project could be utilised by public health and research agencies across EU countries.</a:t>
            </a:r>
          </a:p>
        </p:txBody>
      </p:sp>
      <p:sp>
        <p:nvSpPr>
          <p:cNvPr id="27" name="TextBox 26">
            <a:extLst>
              <a:ext uri="{FF2B5EF4-FFF2-40B4-BE49-F238E27FC236}">
                <a16:creationId xmlns:a16="http://schemas.microsoft.com/office/drawing/2014/main" id="{9091BA3E-6921-1259-CD9A-3C0609D72CAC}"/>
              </a:ext>
            </a:extLst>
          </p:cNvPr>
          <p:cNvSpPr txBox="1"/>
          <p:nvPr/>
        </p:nvSpPr>
        <p:spPr>
          <a:xfrm>
            <a:off x="684478" y="3004294"/>
            <a:ext cx="5103727" cy="1907958"/>
          </a:xfrm>
          <a:prstGeom prst="rect">
            <a:avLst/>
          </a:prstGeom>
          <a:noFill/>
        </p:spPr>
        <p:txBody>
          <a:bodyPr wrap="square" rtlCol="0">
            <a:spAutoFit/>
          </a:bodyPr>
          <a:lstStyle/>
          <a:p>
            <a:pPr>
              <a:lnSpc>
                <a:spcPct val="150000"/>
              </a:lnSpc>
            </a:pPr>
            <a:r>
              <a:rPr lang="en-AU" sz="2400" dirty="0">
                <a:solidFill>
                  <a:srgbClr val="FFDE15"/>
                </a:solidFill>
              </a:rPr>
              <a:t>Why is it being built?</a:t>
            </a:r>
          </a:p>
          <a:p>
            <a:pPr algn="just">
              <a:lnSpc>
                <a:spcPct val="150000"/>
              </a:lnSpc>
            </a:pPr>
            <a:r>
              <a:rPr lang="en-AU" sz="1400" dirty="0">
                <a:solidFill>
                  <a:schemeClr val="bg1">
                    <a:lumMod val="95000"/>
                  </a:schemeClr>
                </a:solidFill>
              </a:rPr>
              <a:t>The project is being built to explore factors that may be used to assess lung cancer patients’ chance of survival. It may also serve as a jumping-off point for further research pending its results.</a:t>
            </a:r>
          </a:p>
        </p:txBody>
      </p:sp>
      <p:sp>
        <p:nvSpPr>
          <p:cNvPr id="28" name="TextBox 27">
            <a:extLst>
              <a:ext uri="{FF2B5EF4-FFF2-40B4-BE49-F238E27FC236}">
                <a16:creationId xmlns:a16="http://schemas.microsoft.com/office/drawing/2014/main" id="{6DB5E907-B803-9AF9-B674-32467E30951A}"/>
              </a:ext>
            </a:extLst>
          </p:cNvPr>
          <p:cNvSpPr txBox="1"/>
          <p:nvPr/>
        </p:nvSpPr>
        <p:spPr>
          <a:xfrm>
            <a:off x="6424203" y="3841075"/>
            <a:ext cx="5065278" cy="1584793"/>
          </a:xfrm>
          <a:prstGeom prst="rect">
            <a:avLst/>
          </a:prstGeom>
          <a:noFill/>
        </p:spPr>
        <p:txBody>
          <a:bodyPr wrap="square" rtlCol="0">
            <a:spAutoFit/>
          </a:bodyPr>
          <a:lstStyle/>
          <a:p>
            <a:pPr>
              <a:lnSpc>
                <a:spcPct val="150000"/>
              </a:lnSpc>
            </a:pPr>
            <a:r>
              <a:rPr lang="en-AU" sz="2400" dirty="0">
                <a:solidFill>
                  <a:srgbClr val="FFDE15"/>
                </a:solidFill>
              </a:rPr>
              <a:t>When will it be used?</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AU" sz="1400" b="0" i="0" u="none" strike="noStrike" kern="1200" cap="none" spc="0" normalizeH="0" baseline="0" noProof="0" dirty="0">
                <a:ln>
                  <a:noFill/>
                </a:ln>
                <a:solidFill>
                  <a:schemeClr val="bg1">
                    <a:lumMod val="95000"/>
                  </a:schemeClr>
                </a:solidFill>
                <a:effectLst/>
                <a:uLnTx/>
                <a:uFillTx/>
                <a:latin typeface="Aptos" panose="02110004020202020204"/>
                <a:ea typeface="+mn-ea"/>
                <a:cs typeface="+mn-cs"/>
              </a:rPr>
              <a:t>In theory, the results of the project could be used when planning further research into lung cancer mortality. The results may highlight areas worth further exploration.</a:t>
            </a:r>
          </a:p>
        </p:txBody>
      </p:sp>
      <p:sp>
        <p:nvSpPr>
          <p:cNvPr id="33" name="TextBox 32">
            <a:extLst>
              <a:ext uri="{FF2B5EF4-FFF2-40B4-BE49-F238E27FC236}">
                <a16:creationId xmlns:a16="http://schemas.microsoft.com/office/drawing/2014/main" id="{D33F66F0-EECC-A033-EDF3-DBE77DE1F044}"/>
              </a:ext>
            </a:extLst>
          </p:cNvPr>
          <p:cNvSpPr txBox="1"/>
          <p:nvPr/>
        </p:nvSpPr>
        <p:spPr>
          <a:xfrm>
            <a:off x="6424203" y="1531306"/>
            <a:ext cx="5065278" cy="1907958"/>
          </a:xfrm>
          <a:prstGeom prst="rect">
            <a:avLst/>
          </a:prstGeom>
          <a:noFill/>
        </p:spPr>
        <p:txBody>
          <a:bodyPr wrap="square" rtlCol="0">
            <a:spAutoFit/>
          </a:bodyPr>
          <a:lstStyle/>
          <a:p>
            <a:pPr>
              <a:lnSpc>
                <a:spcPct val="150000"/>
              </a:lnSpc>
            </a:pPr>
            <a:r>
              <a:rPr lang="en-AU" sz="2400" dirty="0">
                <a:solidFill>
                  <a:srgbClr val="FFDE15"/>
                </a:solidFill>
              </a:rPr>
              <a:t>What will it consist of?</a:t>
            </a:r>
          </a:p>
          <a:p>
            <a:pPr algn="just">
              <a:lnSpc>
                <a:spcPct val="150000"/>
              </a:lnSpc>
            </a:pPr>
            <a:r>
              <a:rPr lang="en-AU" sz="1400" dirty="0">
                <a:solidFill>
                  <a:schemeClr val="bg1">
                    <a:lumMod val="95000"/>
                  </a:schemeClr>
                </a:solidFill>
              </a:rPr>
              <a:t>The project will start with the aim to analyse patient survival rates based on demographic factors, health indicators, and treatment received. This may shift pending the results of the various analyses.</a:t>
            </a:r>
            <a:endParaRPr lang="en-AU" sz="1400" dirty="0">
              <a:solidFill>
                <a:srgbClr val="FFF5B9"/>
              </a:solidFill>
            </a:endParaRPr>
          </a:p>
        </p:txBody>
      </p:sp>
      <p:pic>
        <p:nvPicPr>
          <p:cNvPr id="3" name="Graphic 2" descr="Help with solid fill">
            <a:extLst>
              <a:ext uri="{FF2B5EF4-FFF2-40B4-BE49-F238E27FC236}">
                <a16:creationId xmlns:a16="http://schemas.microsoft.com/office/drawing/2014/main" id="{8183B238-F60F-5117-68FF-8A46C97CE7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2112" y="399893"/>
            <a:ext cx="744793" cy="744793"/>
          </a:xfrm>
          <a:prstGeom prst="rect">
            <a:avLst/>
          </a:prstGeom>
        </p:spPr>
      </p:pic>
      <p:sp>
        <p:nvSpPr>
          <p:cNvPr id="18" name="TextBox 17">
            <a:extLst>
              <a:ext uri="{FF2B5EF4-FFF2-40B4-BE49-F238E27FC236}">
                <a16:creationId xmlns:a16="http://schemas.microsoft.com/office/drawing/2014/main" id="{9820951C-A202-D95C-8585-BEFE964614F4}"/>
              </a:ext>
            </a:extLst>
          </p:cNvPr>
          <p:cNvSpPr txBox="1"/>
          <p:nvPr/>
        </p:nvSpPr>
        <p:spPr>
          <a:xfrm>
            <a:off x="682113" y="5123613"/>
            <a:ext cx="5065278" cy="1349537"/>
          </a:xfrm>
          <a:prstGeom prst="rect">
            <a:avLst/>
          </a:prstGeom>
          <a:noFill/>
        </p:spPr>
        <p:txBody>
          <a:bodyPr wrap="square" rtlCol="0">
            <a:spAutoFit/>
          </a:bodyPr>
          <a:lstStyle/>
          <a:p>
            <a:pPr>
              <a:lnSpc>
                <a:spcPct val="150000"/>
              </a:lnSpc>
            </a:pPr>
            <a:r>
              <a:rPr lang="en-AU" sz="2400" dirty="0">
                <a:solidFill>
                  <a:srgbClr val="FFDE15"/>
                </a:solidFill>
              </a:rPr>
              <a:t>Where will it be hosted?</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bg1">
                    <a:lumMod val="95000"/>
                  </a:schemeClr>
                </a:solidFill>
                <a:effectLst/>
                <a:uLnTx/>
                <a:uFillTx/>
                <a:latin typeface="Aptos" panose="02110004020202020204"/>
                <a:ea typeface="+mn-ea"/>
                <a:cs typeface="+mn-cs"/>
              </a:rPr>
              <a:t>The project will be hosted as a storyboard on Tableau Public</a:t>
            </a:r>
          </a:p>
        </p:txBody>
      </p:sp>
    </p:spTree>
    <p:extLst>
      <p:ext uri="{BB962C8B-B14F-4D97-AF65-F5344CB8AC3E}">
        <p14:creationId xmlns:p14="http://schemas.microsoft.com/office/powerpoint/2010/main" val="3402968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F51475B7-0310-8FFE-D543-FCE6372B8C1D}"/>
              </a:ext>
            </a:extLst>
          </p:cNvPr>
          <p:cNvSpPr txBox="1"/>
          <p:nvPr/>
        </p:nvSpPr>
        <p:spPr>
          <a:xfrm>
            <a:off x="658621" y="4153059"/>
            <a:ext cx="3564046" cy="2143151"/>
          </a:xfrm>
          <a:prstGeom prst="rect">
            <a:avLst/>
          </a:prstGeom>
          <a:noFill/>
        </p:spPr>
        <p:txBody>
          <a:bodyPr wrap="square">
            <a:spAutoFit/>
          </a:bodyPr>
          <a:lstStyle/>
          <a:p>
            <a:pPr algn="ctr">
              <a:lnSpc>
                <a:spcPct val="150000"/>
              </a:lnSpc>
            </a:pPr>
            <a:r>
              <a:rPr lang="en-AU" dirty="0">
                <a:solidFill>
                  <a:srgbClr val="FFDE15"/>
                </a:solidFill>
              </a:rPr>
              <a:t>1. Data Sourcing &amp; Preparation</a:t>
            </a:r>
          </a:p>
          <a:p>
            <a:pPr marL="285750" indent="-285750">
              <a:lnSpc>
                <a:spcPct val="150000"/>
              </a:lnSpc>
              <a:buFont typeface="Arial" panose="020B0604020202020204" pitchFamily="34" charset="0"/>
              <a:buChar char="•"/>
            </a:pPr>
            <a:r>
              <a:rPr lang="en-AU" sz="1200" dirty="0">
                <a:solidFill>
                  <a:schemeClr val="bg1">
                    <a:lumMod val="75000"/>
                  </a:schemeClr>
                </a:solidFill>
              </a:rPr>
              <a:t>Sourced main dataset from </a:t>
            </a:r>
            <a:r>
              <a:rPr lang="en-AU" sz="1200" b="1" dirty="0">
                <a:solidFill>
                  <a:schemeClr val="bg1"/>
                </a:solidFill>
              </a:rPr>
              <a:t>Kaggle</a:t>
            </a:r>
            <a:r>
              <a:rPr lang="en-AU" sz="1200" dirty="0">
                <a:solidFill>
                  <a:schemeClr val="bg1">
                    <a:lumMod val="75000"/>
                  </a:schemeClr>
                </a:solidFill>
              </a:rPr>
              <a:t>.</a:t>
            </a:r>
          </a:p>
          <a:p>
            <a:pPr marL="285750" indent="-285750">
              <a:lnSpc>
                <a:spcPct val="150000"/>
              </a:lnSpc>
              <a:buFont typeface="Arial" panose="020B0604020202020204" pitchFamily="34" charset="0"/>
              <a:buChar char="•"/>
            </a:pPr>
            <a:r>
              <a:rPr lang="en-AU" sz="1200" dirty="0">
                <a:solidFill>
                  <a:schemeClr val="bg1">
                    <a:lumMod val="75000"/>
                  </a:schemeClr>
                </a:solidFill>
              </a:rPr>
              <a:t>Checked and addressed missing values, duplicates and outliers.</a:t>
            </a:r>
          </a:p>
          <a:p>
            <a:pPr marL="285750" indent="-285750">
              <a:lnSpc>
                <a:spcPct val="150000"/>
              </a:lnSpc>
              <a:buFont typeface="Arial" panose="020B0604020202020204" pitchFamily="34" charset="0"/>
              <a:buChar char="•"/>
            </a:pPr>
            <a:r>
              <a:rPr lang="en-AU" sz="1200" dirty="0">
                <a:solidFill>
                  <a:schemeClr val="bg1">
                    <a:lumMod val="75000"/>
                  </a:schemeClr>
                </a:solidFill>
              </a:rPr>
              <a:t>Sourced supplementary data on EU countries from </a:t>
            </a:r>
            <a:r>
              <a:rPr lang="en-AU" sz="1200" b="1" dirty="0">
                <a:solidFill>
                  <a:schemeClr val="bg1"/>
                </a:solidFill>
              </a:rPr>
              <a:t>World Bank </a:t>
            </a:r>
            <a:r>
              <a:rPr lang="en-AU" sz="1200" dirty="0">
                <a:solidFill>
                  <a:schemeClr val="bg1">
                    <a:lumMod val="75000"/>
                  </a:schemeClr>
                </a:solidFill>
              </a:rPr>
              <a:t>and reformatted in Excel.</a:t>
            </a:r>
            <a:endParaRPr lang="en-AU" sz="1200" dirty="0">
              <a:solidFill>
                <a:schemeClr val="bg1"/>
              </a:solidFill>
            </a:endParaRPr>
          </a:p>
          <a:p>
            <a:pPr marL="285750" indent="-285750">
              <a:lnSpc>
                <a:spcPct val="150000"/>
              </a:lnSpc>
              <a:buFont typeface="Arial" panose="020B0604020202020204" pitchFamily="34" charset="0"/>
              <a:buChar char="•"/>
            </a:pPr>
            <a:r>
              <a:rPr lang="en-AU" sz="1200" dirty="0">
                <a:solidFill>
                  <a:schemeClr val="bg1">
                    <a:lumMod val="75000"/>
                  </a:schemeClr>
                </a:solidFill>
              </a:rPr>
              <a:t>Merged World Bank data with main dataset.</a:t>
            </a:r>
          </a:p>
        </p:txBody>
      </p:sp>
      <p:sp>
        <p:nvSpPr>
          <p:cNvPr id="2" name="Title 1">
            <a:extLst>
              <a:ext uri="{FF2B5EF4-FFF2-40B4-BE49-F238E27FC236}">
                <a16:creationId xmlns:a16="http://schemas.microsoft.com/office/drawing/2014/main" id="{E66C78CD-F416-1A38-EFAA-FD1DE50B76E0}"/>
              </a:ext>
            </a:extLst>
          </p:cNvPr>
          <p:cNvSpPr>
            <a:spLocks noGrp="1"/>
          </p:cNvSpPr>
          <p:nvPr>
            <p:ph type="title"/>
          </p:nvPr>
        </p:nvSpPr>
        <p:spPr>
          <a:xfrm>
            <a:off x="0" y="414171"/>
            <a:ext cx="3743632" cy="766456"/>
          </a:xfrm>
        </p:spPr>
        <p:txBody>
          <a:bodyPr>
            <a:normAutofit/>
          </a:bodyPr>
          <a:lstStyle/>
          <a:p>
            <a:pPr algn="ctr"/>
            <a:r>
              <a:rPr lang="en-AU" sz="2400" b="1" dirty="0">
                <a:solidFill>
                  <a:schemeClr val="bg1"/>
                </a:solidFill>
              </a:rPr>
              <a:t>Approach and Process</a:t>
            </a:r>
          </a:p>
        </p:txBody>
      </p:sp>
      <p:cxnSp>
        <p:nvCxnSpPr>
          <p:cNvPr id="52" name="Straight Connector 51">
            <a:extLst>
              <a:ext uri="{FF2B5EF4-FFF2-40B4-BE49-F238E27FC236}">
                <a16:creationId xmlns:a16="http://schemas.microsoft.com/office/drawing/2014/main" id="{A84643B9-5123-559B-78CE-6F3C7CAF9891}"/>
              </a:ext>
            </a:extLst>
          </p:cNvPr>
          <p:cNvCxnSpPr>
            <a:cxnSpLocks/>
            <a:stCxn id="2" idx="3"/>
          </p:cNvCxnSpPr>
          <p:nvPr/>
        </p:nvCxnSpPr>
        <p:spPr>
          <a:xfrm>
            <a:off x="3743632" y="797399"/>
            <a:ext cx="8448368" cy="0"/>
          </a:xfrm>
          <a:prstGeom prst="line">
            <a:avLst/>
          </a:prstGeom>
          <a:ln>
            <a:solidFill>
              <a:srgbClr val="FFDE15"/>
            </a:solidFill>
          </a:ln>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1B89BF6F-06E2-7EA1-4EFD-5284248D90A4}"/>
              </a:ext>
            </a:extLst>
          </p:cNvPr>
          <p:cNvSpPr/>
          <p:nvPr/>
        </p:nvSpPr>
        <p:spPr>
          <a:xfrm rot="10800000">
            <a:off x="0" y="3429000"/>
            <a:ext cx="12192000" cy="415375"/>
          </a:xfrm>
          <a:prstGeom prst="rect">
            <a:avLst/>
          </a:prstGeom>
          <a:solidFill>
            <a:srgbClr val="3B4257"/>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a:extLst>
              <a:ext uri="{FF2B5EF4-FFF2-40B4-BE49-F238E27FC236}">
                <a16:creationId xmlns:a16="http://schemas.microsoft.com/office/drawing/2014/main" id="{C329F8A2-D9D3-C711-D417-3C2E878431E4}"/>
              </a:ext>
            </a:extLst>
          </p:cNvPr>
          <p:cNvSpPr/>
          <p:nvPr/>
        </p:nvSpPr>
        <p:spPr>
          <a:xfrm>
            <a:off x="2080645" y="3276687"/>
            <a:ext cx="720000" cy="720000"/>
          </a:xfrm>
          <a:prstGeom prst="ellipse">
            <a:avLst/>
          </a:prstGeom>
          <a:solidFill>
            <a:srgbClr val="191B27"/>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a:extLst>
              <a:ext uri="{FF2B5EF4-FFF2-40B4-BE49-F238E27FC236}">
                <a16:creationId xmlns:a16="http://schemas.microsoft.com/office/drawing/2014/main" id="{F57D22D1-8278-8B5A-650F-B592F74876D7}"/>
              </a:ext>
            </a:extLst>
          </p:cNvPr>
          <p:cNvSpPr/>
          <p:nvPr/>
        </p:nvSpPr>
        <p:spPr>
          <a:xfrm>
            <a:off x="9391355" y="3276687"/>
            <a:ext cx="720000" cy="720000"/>
          </a:xfrm>
          <a:prstGeom prst="ellipse">
            <a:avLst/>
          </a:prstGeom>
          <a:solidFill>
            <a:srgbClr val="191B27"/>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a:extLst>
              <a:ext uri="{FF2B5EF4-FFF2-40B4-BE49-F238E27FC236}">
                <a16:creationId xmlns:a16="http://schemas.microsoft.com/office/drawing/2014/main" id="{96821713-D397-96C6-F406-6D9AA0A91A75}"/>
              </a:ext>
            </a:extLst>
          </p:cNvPr>
          <p:cNvSpPr/>
          <p:nvPr/>
        </p:nvSpPr>
        <p:spPr>
          <a:xfrm>
            <a:off x="5736000" y="3276650"/>
            <a:ext cx="720000" cy="720000"/>
          </a:xfrm>
          <a:prstGeom prst="ellipse">
            <a:avLst/>
          </a:prstGeom>
          <a:solidFill>
            <a:srgbClr val="191B27"/>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Graphic 4" descr="Arrow Right with solid fill">
            <a:extLst>
              <a:ext uri="{FF2B5EF4-FFF2-40B4-BE49-F238E27FC236}">
                <a16:creationId xmlns:a16="http://schemas.microsoft.com/office/drawing/2014/main" id="{7EAD4D22-DFB2-40E4-9015-02293EA839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52975" y="3211778"/>
            <a:ext cx="830692" cy="830692"/>
          </a:xfrm>
          <a:prstGeom prst="rect">
            <a:avLst/>
          </a:prstGeom>
        </p:spPr>
      </p:pic>
      <p:pic>
        <p:nvPicPr>
          <p:cNvPr id="11" name="Graphic 10" descr="Arrow Right with solid fill">
            <a:extLst>
              <a:ext uri="{FF2B5EF4-FFF2-40B4-BE49-F238E27FC236}">
                <a16:creationId xmlns:a16="http://schemas.microsoft.com/office/drawing/2014/main" id="{9B122E4D-09D2-01E5-E118-FE23496164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8331" y="3221304"/>
            <a:ext cx="830692" cy="830692"/>
          </a:xfrm>
          <a:prstGeom prst="rect">
            <a:avLst/>
          </a:prstGeom>
        </p:spPr>
      </p:pic>
      <p:pic>
        <p:nvPicPr>
          <p:cNvPr id="3" name="Graphic 2" descr="Filter with solid fill">
            <a:extLst>
              <a:ext uri="{FF2B5EF4-FFF2-40B4-BE49-F238E27FC236}">
                <a16:creationId xmlns:a16="http://schemas.microsoft.com/office/drawing/2014/main" id="{B1C706D8-8908-7466-610A-2BC43F741C9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80645" y="3355338"/>
            <a:ext cx="719999" cy="719999"/>
          </a:xfrm>
          <a:prstGeom prst="rect">
            <a:avLst/>
          </a:prstGeom>
        </p:spPr>
      </p:pic>
      <p:pic>
        <p:nvPicPr>
          <p:cNvPr id="13" name="Graphic 12" descr="Research with solid fill">
            <a:extLst>
              <a:ext uri="{FF2B5EF4-FFF2-40B4-BE49-F238E27FC236}">
                <a16:creationId xmlns:a16="http://schemas.microsoft.com/office/drawing/2014/main" id="{079AE6B8-631C-A8A3-C8C5-83B9B370F36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86565" y="3327217"/>
            <a:ext cx="599815" cy="599815"/>
          </a:xfrm>
          <a:prstGeom prst="rect">
            <a:avLst/>
          </a:prstGeom>
        </p:spPr>
      </p:pic>
      <p:sp>
        <p:nvSpPr>
          <p:cNvPr id="27" name="TextBox 26">
            <a:extLst>
              <a:ext uri="{FF2B5EF4-FFF2-40B4-BE49-F238E27FC236}">
                <a16:creationId xmlns:a16="http://schemas.microsoft.com/office/drawing/2014/main" id="{78A7C2DF-A1B2-3CB3-66EC-72D281791A26}"/>
              </a:ext>
            </a:extLst>
          </p:cNvPr>
          <p:cNvSpPr txBox="1"/>
          <p:nvPr/>
        </p:nvSpPr>
        <p:spPr>
          <a:xfrm>
            <a:off x="4313977" y="936194"/>
            <a:ext cx="3564046" cy="2143151"/>
          </a:xfrm>
          <a:prstGeom prst="rect">
            <a:avLst/>
          </a:prstGeom>
          <a:noFill/>
        </p:spPr>
        <p:txBody>
          <a:bodyPr wrap="square">
            <a:spAutoFit/>
          </a:bodyPr>
          <a:lstStyle/>
          <a:p>
            <a:pPr algn="ctr">
              <a:lnSpc>
                <a:spcPct val="150000"/>
              </a:lnSpc>
            </a:pPr>
            <a:r>
              <a:rPr lang="en-AU" dirty="0">
                <a:solidFill>
                  <a:srgbClr val="FFDE15"/>
                </a:solidFill>
              </a:rPr>
              <a:t>2. Exploratory Data Analysis</a:t>
            </a:r>
          </a:p>
          <a:p>
            <a:pPr marL="285750" indent="-285750">
              <a:lnSpc>
                <a:spcPct val="150000"/>
              </a:lnSpc>
              <a:buFont typeface="Arial" panose="020B0604020202020204" pitchFamily="34" charset="0"/>
              <a:buChar char="•"/>
            </a:pPr>
            <a:r>
              <a:rPr lang="en-AU" sz="1200" dirty="0">
                <a:solidFill>
                  <a:schemeClr val="bg1">
                    <a:lumMod val="75000"/>
                  </a:schemeClr>
                </a:solidFill>
              </a:rPr>
              <a:t>Created correlation heatmap, histograms, and pair plots using </a:t>
            </a:r>
            <a:r>
              <a:rPr lang="en-AU" sz="1200" b="1" dirty="0">
                <a:solidFill>
                  <a:schemeClr val="bg1"/>
                </a:solidFill>
              </a:rPr>
              <a:t>SciPy</a:t>
            </a:r>
            <a:r>
              <a:rPr lang="en-AU" sz="1200" dirty="0">
                <a:solidFill>
                  <a:schemeClr val="bg1">
                    <a:lumMod val="75000"/>
                  </a:schemeClr>
                </a:solidFill>
              </a:rPr>
              <a:t> and </a:t>
            </a:r>
            <a:r>
              <a:rPr lang="en-AU" sz="1200" b="1" dirty="0">
                <a:solidFill>
                  <a:schemeClr val="bg1"/>
                </a:solidFill>
              </a:rPr>
              <a:t>Matplotlib</a:t>
            </a:r>
            <a:r>
              <a:rPr lang="en-AU" sz="1200" dirty="0">
                <a:solidFill>
                  <a:schemeClr val="bg1">
                    <a:lumMod val="75000"/>
                  </a:schemeClr>
                </a:solidFill>
              </a:rPr>
              <a:t>.</a:t>
            </a:r>
          </a:p>
          <a:p>
            <a:pPr marL="285750" indent="-285750">
              <a:lnSpc>
                <a:spcPct val="150000"/>
              </a:lnSpc>
              <a:buFont typeface="Arial" panose="020B0604020202020204" pitchFamily="34" charset="0"/>
              <a:buChar char="•"/>
            </a:pPr>
            <a:r>
              <a:rPr lang="en-AU" sz="1200" dirty="0">
                <a:solidFill>
                  <a:schemeClr val="bg1">
                    <a:lumMod val="75000"/>
                  </a:schemeClr>
                </a:solidFill>
              </a:rPr>
              <a:t>Liaised with supervisor/mentor about potential issues within the data.</a:t>
            </a:r>
          </a:p>
          <a:p>
            <a:pPr marL="285750" indent="-285750">
              <a:lnSpc>
                <a:spcPct val="150000"/>
              </a:lnSpc>
              <a:buFont typeface="Arial" panose="020B0604020202020204" pitchFamily="34" charset="0"/>
              <a:buChar char="•"/>
            </a:pPr>
            <a:r>
              <a:rPr lang="en-AU" sz="1200" dirty="0">
                <a:solidFill>
                  <a:schemeClr val="bg1">
                    <a:lumMod val="75000"/>
                  </a:schemeClr>
                </a:solidFill>
              </a:rPr>
              <a:t>Focused efforts on weakly correlated treatment-specific variables.</a:t>
            </a:r>
          </a:p>
        </p:txBody>
      </p:sp>
      <p:pic>
        <p:nvPicPr>
          <p:cNvPr id="29" name="Graphic 28" descr="Linear Graph with solid fill">
            <a:extLst>
              <a:ext uri="{FF2B5EF4-FFF2-40B4-BE49-F238E27FC236}">
                <a16:creationId xmlns:a16="http://schemas.microsoft.com/office/drawing/2014/main" id="{66FAC547-8BE8-ADF3-69A2-0B9912162E2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470298" y="3359128"/>
            <a:ext cx="562114" cy="562114"/>
          </a:xfrm>
          <a:prstGeom prst="rect">
            <a:avLst/>
          </a:prstGeom>
        </p:spPr>
      </p:pic>
      <p:sp>
        <p:nvSpPr>
          <p:cNvPr id="30" name="TextBox 29">
            <a:extLst>
              <a:ext uri="{FF2B5EF4-FFF2-40B4-BE49-F238E27FC236}">
                <a16:creationId xmlns:a16="http://schemas.microsoft.com/office/drawing/2014/main" id="{DFB9A9F6-154F-D322-B3E2-8D2105CAC764}"/>
              </a:ext>
            </a:extLst>
          </p:cNvPr>
          <p:cNvSpPr txBox="1"/>
          <p:nvPr/>
        </p:nvSpPr>
        <p:spPr>
          <a:xfrm>
            <a:off x="7967816" y="4156473"/>
            <a:ext cx="3564046" cy="2143151"/>
          </a:xfrm>
          <a:prstGeom prst="rect">
            <a:avLst/>
          </a:prstGeom>
          <a:noFill/>
        </p:spPr>
        <p:txBody>
          <a:bodyPr wrap="square">
            <a:spAutoFit/>
          </a:bodyPr>
          <a:lstStyle/>
          <a:p>
            <a:pPr algn="ctr">
              <a:lnSpc>
                <a:spcPct val="150000"/>
              </a:lnSpc>
            </a:pPr>
            <a:r>
              <a:rPr lang="en-AU" dirty="0">
                <a:solidFill>
                  <a:srgbClr val="FFDE15"/>
                </a:solidFill>
              </a:rPr>
              <a:t>3. Linear Regression</a:t>
            </a:r>
          </a:p>
          <a:p>
            <a:pPr marL="285750" indent="-285750">
              <a:lnSpc>
                <a:spcPct val="150000"/>
              </a:lnSpc>
              <a:buFont typeface="Arial" panose="020B0604020202020204" pitchFamily="34" charset="0"/>
              <a:buChar char="•"/>
            </a:pPr>
            <a:r>
              <a:rPr lang="en-AU" sz="1200" dirty="0">
                <a:solidFill>
                  <a:schemeClr val="bg1">
                    <a:lumMod val="75000"/>
                  </a:schemeClr>
                </a:solidFill>
              </a:rPr>
              <a:t>Conducted a linear regression in Python using </a:t>
            </a:r>
            <a:r>
              <a:rPr lang="en-AU" sz="1200" b="1" dirty="0">
                <a:solidFill>
                  <a:schemeClr val="bg1"/>
                </a:solidFill>
              </a:rPr>
              <a:t>Scikit-Learn</a:t>
            </a:r>
            <a:r>
              <a:rPr lang="en-AU" sz="1200" dirty="0">
                <a:solidFill>
                  <a:schemeClr val="bg1">
                    <a:lumMod val="75000"/>
                  </a:schemeClr>
                </a:solidFill>
              </a:rPr>
              <a:t> library.</a:t>
            </a:r>
          </a:p>
          <a:p>
            <a:pPr marL="285750" indent="-285750">
              <a:lnSpc>
                <a:spcPct val="150000"/>
              </a:lnSpc>
              <a:buFont typeface="Arial" panose="020B0604020202020204" pitchFamily="34" charset="0"/>
              <a:buChar char="•"/>
            </a:pPr>
            <a:r>
              <a:rPr lang="en-AU" sz="1200" dirty="0">
                <a:solidFill>
                  <a:schemeClr val="bg1">
                    <a:lumMod val="75000"/>
                  </a:schemeClr>
                </a:solidFill>
              </a:rPr>
              <a:t>As </a:t>
            </a:r>
            <a:r>
              <a:rPr lang="en-AU" sz="1200" dirty="0">
                <a:solidFill>
                  <a:schemeClr val="bg1"/>
                </a:solidFill>
              </a:rPr>
              <a:t>the model explained less than 1% </a:t>
            </a:r>
            <a:r>
              <a:rPr lang="en-AU" sz="1200" dirty="0">
                <a:solidFill>
                  <a:schemeClr val="bg1">
                    <a:lumMod val="75000"/>
                  </a:schemeClr>
                </a:solidFill>
              </a:rPr>
              <a:t>(r-squared &lt; 0.01) of the variance in the data, a linear model was deemed unsuitable.</a:t>
            </a:r>
          </a:p>
          <a:p>
            <a:pPr marL="285750" indent="-285750">
              <a:lnSpc>
                <a:spcPct val="150000"/>
              </a:lnSpc>
              <a:buFont typeface="Arial" panose="020B0604020202020204" pitchFamily="34" charset="0"/>
              <a:buChar char="•"/>
            </a:pPr>
            <a:endParaRPr lang="en-AU" sz="1200" dirty="0">
              <a:solidFill>
                <a:schemeClr val="bg1">
                  <a:lumMod val="75000"/>
                </a:schemeClr>
              </a:solidFill>
            </a:endParaRPr>
          </a:p>
        </p:txBody>
      </p:sp>
      <p:pic>
        <p:nvPicPr>
          <p:cNvPr id="35" name="Graphic 34" descr="Arrow Right with solid fill">
            <a:extLst>
              <a:ext uri="{FF2B5EF4-FFF2-40B4-BE49-F238E27FC236}">
                <a16:creationId xmlns:a16="http://schemas.microsoft.com/office/drawing/2014/main" id="{3CC3A5EF-F74D-39F7-E6BE-7B903B61DB7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7251" y="3223327"/>
            <a:ext cx="830692" cy="830692"/>
          </a:xfrm>
          <a:prstGeom prst="rect">
            <a:avLst/>
          </a:prstGeom>
        </p:spPr>
      </p:pic>
    </p:spTree>
    <p:extLst>
      <p:ext uri="{BB962C8B-B14F-4D97-AF65-F5344CB8AC3E}">
        <p14:creationId xmlns:p14="http://schemas.microsoft.com/office/powerpoint/2010/main" val="4033009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78CD-F416-1A38-EFAA-FD1DE50B76E0}"/>
              </a:ext>
            </a:extLst>
          </p:cNvPr>
          <p:cNvSpPr>
            <a:spLocks noGrp="1"/>
          </p:cNvSpPr>
          <p:nvPr>
            <p:ph type="title"/>
          </p:nvPr>
        </p:nvSpPr>
        <p:spPr>
          <a:xfrm>
            <a:off x="0" y="414171"/>
            <a:ext cx="3743632" cy="766456"/>
          </a:xfrm>
        </p:spPr>
        <p:txBody>
          <a:bodyPr>
            <a:normAutofit/>
          </a:bodyPr>
          <a:lstStyle/>
          <a:p>
            <a:pPr algn="ctr"/>
            <a:r>
              <a:rPr lang="en-AU" sz="2400" b="1" dirty="0">
                <a:solidFill>
                  <a:schemeClr val="bg1"/>
                </a:solidFill>
              </a:rPr>
              <a:t>Approach and Process</a:t>
            </a:r>
          </a:p>
        </p:txBody>
      </p:sp>
      <p:sp>
        <p:nvSpPr>
          <p:cNvPr id="25" name="TextBox 24">
            <a:extLst>
              <a:ext uri="{FF2B5EF4-FFF2-40B4-BE49-F238E27FC236}">
                <a16:creationId xmlns:a16="http://schemas.microsoft.com/office/drawing/2014/main" id="{79B6816C-B162-D0E3-8708-D1939FE61C2C}"/>
              </a:ext>
            </a:extLst>
          </p:cNvPr>
          <p:cNvSpPr txBox="1"/>
          <p:nvPr/>
        </p:nvSpPr>
        <p:spPr>
          <a:xfrm>
            <a:off x="7823326" y="4107002"/>
            <a:ext cx="3853025" cy="2143151"/>
          </a:xfrm>
          <a:prstGeom prst="rect">
            <a:avLst/>
          </a:prstGeom>
          <a:noFill/>
        </p:spPr>
        <p:txBody>
          <a:bodyPr wrap="square">
            <a:spAutoFit/>
          </a:bodyPr>
          <a:lstStyle/>
          <a:p>
            <a:pPr algn="ctr">
              <a:lnSpc>
                <a:spcPct val="150000"/>
              </a:lnSpc>
            </a:pPr>
            <a:r>
              <a:rPr lang="en-AU" dirty="0">
                <a:solidFill>
                  <a:srgbClr val="FFDE15"/>
                </a:solidFill>
              </a:rPr>
              <a:t>6. Further Analysis &amp; Presentation</a:t>
            </a:r>
          </a:p>
          <a:p>
            <a:pPr marL="285750" indent="-285750">
              <a:lnSpc>
                <a:spcPct val="150000"/>
              </a:lnSpc>
              <a:buFont typeface="Arial" panose="020B0604020202020204" pitchFamily="34" charset="0"/>
              <a:buChar char="•"/>
            </a:pPr>
            <a:r>
              <a:rPr lang="en-AU" sz="1200" dirty="0">
                <a:solidFill>
                  <a:schemeClr val="bg1">
                    <a:lumMod val="75000"/>
                  </a:schemeClr>
                </a:solidFill>
              </a:rPr>
              <a:t>Further explored relationships between survival rates and health indicators and smoking status.</a:t>
            </a:r>
          </a:p>
          <a:p>
            <a:pPr marL="285750" indent="-285750">
              <a:lnSpc>
                <a:spcPct val="150000"/>
              </a:lnSpc>
              <a:buFont typeface="Arial" panose="020B0604020202020204" pitchFamily="34" charset="0"/>
              <a:buChar char="•"/>
            </a:pPr>
            <a:r>
              <a:rPr lang="en-AU" sz="1200" dirty="0">
                <a:solidFill>
                  <a:schemeClr val="bg1">
                    <a:lumMod val="75000"/>
                  </a:schemeClr>
                </a:solidFill>
              </a:rPr>
              <a:t>Delved further into linear regression by subdividing data by cancer stage and treatment received.</a:t>
            </a:r>
          </a:p>
          <a:p>
            <a:pPr marL="285750" indent="-285750">
              <a:lnSpc>
                <a:spcPct val="150000"/>
              </a:lnSpc>
              <a:buFont typeface="Arial" panose="020B0604020202020204" pitchFamily="34" charset="0"/>
              <a:buChar char="•"/>
            </a:pPr>
            <a:r>
              <a:rPr lang="en-AU" sz="1200" dirty="0">
                <a:solidFill>
                  <a:schemeClr val="bg1">
                    <a:lumMod val="75000"/>
                  </a:schemeClr>
                </a:solidFill>
              </a:rPr>
              <a:t>Document and presented all analyses in </a:t>
            </a:r>
            <a:r>
              <a:rPr lang="en-AU" sz="1200" b="1" dirty="0">
                <a:solidFill>
                  <a:schemeClr val="bg1"/>
                </a:solidFill>
              </a:rPr>
              <a:t>Tableau Storyboard</a:t>
            </a:r>
            <a:r>
              <a:rPr lang="en-AU" sz="1200" dirty="0">
                <a:solidFill>
                  <a:schemeClr val="bg1">
                    <a:lumMod val="75000"/>
                  </a:schemeClr>
                </a:solidFill>
              </a:rPr>
              <a:t>.</a:t>
            </a:r>
          </a:p>
        </p:txBody>
      </p:sp>
      <p:cxnSp>
        <p:nvCxnSpPr>
          <p:cNvPr id="52" name="Straight Connector 51">
            <a:extLst>
              <a:ext uri="{FF2B5EF4-FFF2-40B4-BE49-F238E27FC236}">
                <a16:creationId xmlns:a16="http://schemas.microsoft.com/office/drawing/2014/main" id="{A84643B9-5123-559B-78CE-6F3C7CAF9891}"/>
              </a:ext>
            </a:extLst>
          </p:cNvPr>
          <p:cNvCxnSpPr>
            <a:cxnSpLocks/>
            <a:stCxn id="2" idx="3"/>
          </p:cNvCxnSpPr>
          <p:nvPr/>
        </p:nvCxnSpPr>
        <p:spPr>
          <a:xfrm>
            <a:off x="3743632" y="797399"/>
            <a:ext cx="8448368" cy="0"/>
          </a:xfrm>
          <a:prstGeom prst="line">
            <a:avLst/>
          </a:prstGeom>
          <a:ln>
            <a:solidFill>
              <a:srgbClr val="FFDE15"/>
            </a:solidFill>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33CA264A-95B3-5003-F199-44836D26A867}"/>
              </a:ext>
            </a:extLst>
          </p:cNvPr>
          <p:cNvSpPr/>
          <p:nvPr/>
        </p:nvSpPr>
        <p:spPr>
          <a:xfrm rot="10800000">
            <a:off x="2500" y="3431433"/>
            <a:ext cx="12192000" cy="415375"/>
          </a:xfrm>
          <a:prstGeom prst="rect">
            <a:avLst/>
          </a:prstGeom>
          <a:solidFill>
            <a:srgbClr val="3B4257"/>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Oval 17">
            <a:extLst>
              <a:ext uri="{FF2B5EF4-FFF2-40B4-BE49-F238E27FC236}">
                <a16:creationId xmlns:a16="http://schemas.microsoft.com/office/drawing/2014/main" id="{AE7C58C3-4981-05C5-BA01-BF245A9B0FAB}"/>
              </a:ext>
            </a:extLst>
          </p:cNvPr>
          <p:cNvSpPr/>
          <p:nvPr/>
        </p:nvSpPr>
        <p:spPr>
          <a:xfrm>
            <a:off x="2083145" y="3279120"/>
            <a:ext cx="720000" cy="720000"/>
          </a:xfrm>
          <a:prstGeom prst="ellipse">
            <a:avLst/>
          </a:prstGeom>
          <a:solidFill>
            <a:srgbClr val="191B27"/>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Oval 18">
            <a:extLst>
              <a:ext uri="{FF2B5EF4-FFF2-40B4-BE49-F238E27FC236}">
                <a16:creationId xmlns:a16="http://schemas.microsoft.com/office/drawing/2014/main" id="{040DE592-58E4-73F3-6D15-E15850DBCF1F}"/>
              </a:ext>
            </a:extLst>
          </p:cNvPr>
          <p:cNvSpPr/>
          <p:nvPr/>
        </p:nvSpPr>
        <p:spPr>
          <a:xfrm>
            <a:off x="9393855" y="3279120"/>
            <a:ext cx="720000" cy="720000"/>
          </a:xfrm>
          <a:prstGeom prst="ellipse">
            <a:avLst/>
          </a:prstGeom>
          <a:solidFill>
            <a:srgbClr val="191B27"/>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Oval 19">
            <a:extLst>
              <a:ext uri="{FF2B5EF4-FFF2-40B4-BE49-F238E27FC236}">
                <a16:creationId xmlns:a16="http://schemas.microsoft.com/office/drawing/2014/main" id="{B2126E1F-6110-848E-FDC2-DCE26C62710E}"/>
              </a:ext>
            </a:extLst>
          </p:cNvPr>
          <p:cNvSpPr/>
          <p:nvPr/>
        </p:nvSpPr>
        <p:spPr>
          <a:xfrm>
            <a:off x="5738500" y="3279083"/>
            <a:ext cx="720000" cy="720000"/>
          </a:xfrm>
          <a:prstGeom prst="ellipse">
            <a:avLst/>
          </a:prstGeom>
          <a:solidFill>
            <a:srgbClr val="191B27"/>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1" name="Graphic 20" descr="Arrow Right with solid fill">
            <a:extLst>
              <a:ext uri="{FF2B5EF4-FFF2-40B4-BE49-F238E27FC236}">
                <a16:creationId xmlns:a16="http://schemas.microsoft.com/office/drawing/2014/main" id="{919A8C47-1624-F2A3-9DE5-92EF6EAF67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55475" y="3214211"/>
            <a:ext cx="830692" cy="830692"/>
          </a:xfrm>
          <a:prstGeom prst="rect">
            <a:avLst/>
          </a:prstGeom>
        </p:spPr>
      </p:pic>
      <p:pic>
        <p:nvPicPr>
          <p:cNvPr id="22" name="Graphic 21" descr="Arrow Right with solid fill">
            <a:extLst>
              <a:ext uri="{FF2B5EF4-FFF2-40B4-BE49-F238E27FC236}">
                <a16:creationId xmlns:a16="http://schemas.microsoft.com/office/drawing/2014/main" id="{AD3F764A-C284-8805-69AE-5407D80BBC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10831" y="3223737"/>
            <a:ext cx="830692" cy="830692"/>
          </a:xfrm>
          <a:prstGeom prst="rect">
            <a:avLst/>
          </a:prstGeom>
        </p:spPr>
      </p:pic>
      <p:pic>
        <p:nvPicPr>
          <p:cNvPr id="24" name="Graphic 23" descr="Eye with solid fill">
            <a:extLst>
              <a:ext uri="{FF2B5EF4-FFF2-40B4-BE49-F238E27FC236}">
                <a16:creationId xmlns:a16="http://schemas.microsoft.com/office/drawing/2014/main" id="{ABB3BA63-E201-DCBA-F7BE-BE0EE92C0C2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93854" y="3279083"/>
            <a:ext cx="720000" cy="720000"/>
          </a:xfrm>
          <a:prstGeom prst="rect">
            <a:avLst/>
          </a:prstGeom>
        </p:spPr>
      </p:pic>
      <p:sp>
        <p:nvSpPr>
          <p:cNvPr id="31" name="TextBox 30">
            <a:extLst>
              <a:ext uri="{FF2B5EF4-FFF2-40B4-BE49-F238E27FC236}">
                <a16:creationId xmlns:a16="http://schemas.microsoft.com/office/drawing/2014/main" id="{B2774FA1-7A72-C574-4B28-9AFEC75499C5}"/>
              </a:ext>
            </a:extLst>
          </p:cNvPr>
          <p:cNvSpPr txBox="1"/>
          <p:nvPr/>
        </p:nvSpPr>
        <p:spPr>
          <a:xfrm>
            <a:off x="531678" y="4061015"/>
            <a:ext cx="3772608" cy="2143151"/>
          </a:xfrm>
          <a:prstGeom prst="rect">
            <a:avLst/>
          </a:prstGeom>
          <a:noFill/>
        </p:spPr>
        <p:txBody>
          <a:bodyPr wrap="square">
            <a:spAutoFit/>
          </a:bodyPr>
          <a:lstStyle/>
          <a:p>
            <a:pPr algn="ctr">
              <a:lnSpc>
                <a:spcPct val="150000"/>
              </a:lnSpc>
            </a:pPr>
            <a:r>
              <a:rPr lang="en-AU" dirty="0">
                <a:solidFill>
                  <a:srgbClr val="FFDE15"/>
                </a:solidFill>
              </a:rPr>
              <a:t>4. Cluster Analysis</a:t>
            </a:r>
          </a:p>
          <a:p>
            <a:pPr marL="285750" indent="-285750">
              <a:lnSpc>
                <a:spcPct val="150000"/>
              </a:lnSpc>
              <a:buFont typeface="Arial" panose="020B0604020202020204" pitchFamily="34" charset="0"/>
              <a:buChar char="•"/>
            </a:pPr>
            <a:r>
              <a:rPr lang="en-AU" sz="1200" dirty="0">
                <a:solidFill>
                  <a:schemeClr val="bg1">
                    <a:lumMod val="75000"/>
                  </a:schemeClr>
                </a:solidFill>
              </a:rPr>
              <a:t>Used the </a:t>
            </a:r>
            <a:r>
              <a:rPr lang="en-AU" sz="1200" b="1" dirty="0">
                <a:solidFill>
                  <a:schemeClr val="bg1"/>
                </a:solidFill>
              </a:rPr>
              <a:t>k-means algorithm </a:t>
            </a:r>
            <a:r>
              <a:rPr lang="en-AU" sz="1200" dirty="0">
                <a:solidFill>
                  <a:schemeClr val="bg1">
                    <a:lumMod val="75000"/>
                  </a:schemeClr>
                </a:solidFill>
              </a:rPr>
              <a:t>to find clusters in the data with the aim to find unexpected patterns.</a:t>
            </a:r>
          </a:p>
          <a:p>
            <a:pPr marL="285750" indent="-285750">
              <a:lnSpc>
                <a:spcPct val="150000"/>
              </a:lnSpc>
              <a:buFont typeface="Arial" panose="020B0604020202020204" pitchFamily="34" charset="0"/>
              <a:buChar char="•"/>
            </a:pPr>
            <a:r>
              <a:rPr lang="en-AU" sz="1200" dirty="0">
                <a:solidFill>
                  <a:schemeClr val="bg1">
                    <a:lumMod val="75000"/>
                  </a:schemeClr>
                </a:solidFill>
              </a:rPr>
              <a:t>This resulted in patients being grouped in two clusters determined mostly by the only two strongly correlated variables in the data.</a:t>
            </a:r>
          </a:p>
          <a:p>
            <a:pPr marL="285750" indent="-285750">
              <a:lnSpc>
                <a:spcPct val="150000"/>
              </a:lnSpc>
              <a:buFont typeface="Arial" panose="020B0604020202020204" pitchFamily="34" charset="0"/>
              <a:buChar char="•"/>
            </a:pPr>
            <a:r>
              <a:rPr lang="en-AU" sz="1200" dirty="0">
                <a:solidFill>
                  <a:schemeClr val="bg1">
                    <a:lumMod val="75000"/>
                  </a:schemeClr>
                </a:solidFill>
              </a:rPr>
              <a:t>Adding more clusters was trialled unsuccessfully.</a:t>
            </a:r>
          </a:p>
        </p:txBody>
      </p:sp>
      <p:pic>
        <p:nvPicPr>
          <p:cNvPr id="33" name="Graphic 32" descr="Network with solid fill">
            <a:extLst>
              <a:ext uri="{FF2B5EF4-FFF2-40B4-BE49-F238E27FC236}">
                <a16:creationId xmlns:a16="http://schemas.microsoft.com/office/drawing/2014/main" id="{CF1ABBC2-B479-3F20-FA48-768A82F9E99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078145" y="3269556"/>
            <a:ext cx="720001" cy="720001"/>
          </a:xfrm>
          <a:prstGeom prst="rect">
            <a:avLst/>
          </a:prstGeom>
        </p:spPr>
      </p:pic>
      <p:sp>
        <p:nvSpPr>
          <p:cNvPr id="34" name="TextBox 33">
            <a:extLst>
              <a:ext uri="{FF2B5EF4-FFF2-40B4-BE49-F238E27FC236}">
                <a16:creationId xmlns:a16="http://schemas.microsoft.com/office/drawing/2014/main" id="{256A9813-451D-5868-A9A8-FF421F5FEDF3}"/>
              </a:ext>
            </a:extLst>
          </p:cNvPr>
          <p:cNvSpPr txBox="1"/>
          <p:nvPr/>
        </p:nvSpPr>
        <p:spPr>
          <a:xfrm>
            <a:off x="4306785" y="1116458"/>
            <a:ext cx="3564046" cy="1866152"/>
          </a:xfrm>
          <a:prstGeom prst="rect">
            <a:avLst/>
          </a:prstGeom>
          <a:noFill/>
        </p:spPr>
        <p:txBody>
          <a:bodyPr wrap="square">
            <a:spAutoFit/>
          </a:bodyPr>
          <a:lstStyle/>
          <a:p>
            <a:pPr algn="ctr">
              <a:lnSpc>
                <a:spcPct val="150000"/>
              </a:lnSpc>
            </a:pPr>
            <a:r>
              <a:rPr lang="en-AU" dirty="0">
                <a:solidFill>
                  <a:srgbClr val="FFDE15"/>
                </a:solidFill>
              </a:rPr>
              <a:t>5. Geospatial Analysis</a:t>
            </a:r>
          </a:p>
          <a:p>
            <a:pPr marL="285750" indent="-285750">
              <a:lnSpc>
                <a:spcPct val="150000"/>
              </a:lnSpc>
              <a:buFont typeface="Arial" panose="020B0604020202020204" pitchFamily="34" charset="0"/>
              <a:buChar char="•"/>
            </a:pPr>
            <a:r>
              <a:rPr lang="en-AU" sz="1200" dirty="0">
                <a:solidFill>
                  <a:schemeClr val="bg1">
                    <a:lumMod val="75000"/>
                  </a:schemeClr>
                </a:solidFill>
              </a:rPr>
              <a:t>Conducted geospatial analysis with custom </a:t>
            </a:r>
            <a:r>
              <a:rPr lang="en-AU" sz="1200" b="1" dirty="0">
                <a:solidFill>
                  <a:schemeClr val="bg1"/>
                </a:solidFill>
              </a:rPr>
              <a:t>shapefile</a:t>
            </a:r>
            <a:r>
              <a:rPr lang="en-AU" sz="1200" dirty="0">
                <a:solidFill>
                  <a:schemeClr val="bg1">
                    <a:lumMod val="75000"/>
                  </a:schemeClr>
                </a:solidFill>
              </a:rPr>
              <a:t> of EU countries.</a:t>
            </a:r>
          </a:p>
          <a:p>
            <a:pPr marL="285750" indent="-285750">
              <a:lnSpc>
                <a:spcPct val="150000"/>
              </a:lnSpc>
              <a:buFont typeface="Arial" panose="020B0604020202020204" pitchFamily="34" charset="0"/>
              <a:buChar char="•"/>
            </a:pPr>
            <a:r>
              <a:rPr lang="en-AU" sz="1200" dirty="0">
                <a:solidFill>
                  <a:schemeClr val="bg1">
                    <a:lumMod val="75000"/>
                  </a:schemeClr>
                </a:solidFill>
              </a:rPr>
              <a:t>Used </a:t>
            </a:r>
            <a:r>
              <a:rPr lang="en-AU" sz="1200" b="1" dirty="0">
                <a:solidFill>
                  <a:schemeClr val="bg1"/>
                </a:solidFill>
              </a:rPr>
              <a:t>Folium</a:t>
            </a:r>
            <a:r>
              <a:rPr lang="en-AU" sz="1200" dirty="0">
                <a:solidFill>
                  <a:schemeClr val="bg1">
                    <a:lumMod val="75000"/>
                  </a:schemeClr>
                </a:solidFill>
              </a:rPr>
              <a:t> library in Python to analyse lung cancer distribution, survival rates, and treatment types by country.</a:t>
            </a:r>
          </a:p>
        </p:txBody>
      </p:sp>
      <p:pic>
        <p:nvPicPr>
          <p:cNvPr id="36" name="Graphic 35" descr="Arrow Right with solid fill">
            <a:extLst>
              <a:ext uri="{FF2B5EF4-FFF2-40B4-BE49-F238E27FC236}">
                <a16:creationId xmlns:a16="http://schemas.microsoft.com/office/drawing/2014/main" id="{6D96AC59-8EC9-9D46-F8CB-78FB0CD586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8621" y="3223737"/>
            <a:ext cx="830692" cy="830692"/>
          </a:xfrm>
          <a:prstGeom prst="rect">
            <a:avLst/>
          </a:prstGeom>
        </p:spPr>
      </p:pic>
      <p:pic>
        <p:nvPicPr>
          <p:cNvPr id="12" name="Graphic 11" descr="Earth globe: Africa and Europe with solid fill">
            <a:extLst>
              <a:ext uri="{FF2B5EF4-FFF2-40B4-BE49-F238E27FC236}">
                <a16:creationId xmlns:a16="http://schemas.microsoft.com/office/drawing/2014/main" id="{A0884BFD-1D24-3F74-4F2D-D63CEFDD13B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38498" y="3279082"/>
            <a:ext cx="720001" cy="720001"/>
          </a:xfrm>
          <a:prstGeom prst="rect">
            <a:avLst/>
          </a:prstGeom>
        </p:spPr>
      </p:pic>
    </p:spTree>
    <p:extLst>
      <p:ext uri="{BB962C8B-B14F-4D97-AF65-F5344CB8AC3E}">
        <p14:creationId xmlns:p14="http://schemas.microsoft.com/office/powerpoint/2010/main" val="1943873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1E9CB0B-809C-C984-9930-F5FFBA1EBA97}"/>
              </a:ext>
            </a:extLst>
          </p:cNvPr>
          <p:cNvSpPr txBox="1">
            <a:spLocks/>
          </p:cNvSpPr>
          <p:nvPr/>
        </p:nvSpPr>
        <p:spPr>
          <a:xfrm>
            <a:off x="1534861" y="455558"/>
            <a:ext cx="3577913" cy="7664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AU" sz="2400" b="1" i="0" u="none" strike="noStrike" kern="1200" cap="none" spc="0" normalizeH="0" baseline="0" noProof="0" dirty="0">
                <a:ln>
                  <a:noFill/>
                </a:ln>
                <a:solidFill>
                  <a:prstClr val="white"/>
                </a:solidFill>
                <a:effectLst/>
                <a:uLnTx/>
                <a:uFillTx/>
                <a:latin typeface="Aptos Display" panose="02110004020202020204"/>
                <a:ea typeface="+mj-ea"/>
                <a:cs typeface="+mj-cs"/>
              </a:rPr>
              <a:t>Challenges and Solutions</a:t>
            </a:r>
          </a:p>
        </p:txBody>
      </p:sp>
      <p:sp>
        <p:nvSpPr>
          <p:cNvPr id="24" name="TextBox 23">
            <a:extLst>
              <a:ext uri="{FF2B5EF4-FFF2-40B4-BE49-F238E27FC236}">
                <a16:creationId xmlns:a16="http://schemas.microsoft.com/office/drawing/2014/main" id="{4C75143F-8008-1C64-F41C-651ED95CC874}"/>
              </a:ext>
            </a:extLst>
          </p:cNvPr>
          <p:cNvSpPr txBox="1"/>
          <p:nvPr/>
        </p:nvSpPr>
        <p:spPr>
          <a:xfrm>
            <a:off x="442453" y="1567767"/>
            <a:ext cx="5553613" cy="5216556"/>
          </a:xfrm>
          <a:prstGeom prst="rect">
            <a:avLst/>
          </a:prstGeom>
          <a:gradFill flip="none" rotWithShape="1">
            <a:gsLst>
              <a:gs pos="0">
                <a:srgbClr val="191B27"/>
              </a:gs>
              <a:gs pos="25000">
                <a:srgbClr val="242834"/>
              </a:gs>
              <a:gs pos="75000">
                <a:srgbClr val="303546"/>
              </a:gs>
              <a:gs pos="100000">
                <a:srgbClr val="3B4257"/>
              </a:gs>
            </a:gsLst>
            <a:lin ang="16200000" scaled="1"/>
            <a:tileRect/>
          </a:gra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srgbClr val="F6D300"/>
                </a:solidFill>
                <a:effectLst/>
                <a:uLnTx/>
                <a:uFillTx/>
                <a:latin typeface="Aptos" panose="02110004020202020204"/>
                <a:ea typeface="+mn-ea"/>
                <a:cs typeface="+mn-cs"/>
              </a:rPr>
              <a:t>Working with</a:t>
            </a:r>
            <a:r>
              <a:rPr lang="en-AU" sz="2000" dirty="0">
                <a:solidFill>
                  <a:srgbClr val="F6D300"/>
                </a:solidFill>
                <a:latin typeface="Aptos" panose="02110004020202020204"/>
              </a:rPr>
              <a:t> Poorly Correlated Variables</a:t>
            </a:r>
            <a:endParaRPr kumimoji="0" lang="en-AU" sz="2000" b="0" i="0" u="none" strike="noStrike" kern="1200" cap="none" spc="0" normalizeH="0" baseline="0" noProof="0" dirty="0">
              <a:ln>
                <a:noFill/>
              </a:ln>
              <a:solidFill>
                <a:srgbClr val="F6D300"/>
              </a:solidFill>
              <a:effectLst/>
              <a:uLnTx/>
              <a:uFillTx/>
              <a:latin typeface="Aptos" panose="02110004020202020204"/>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lang="en-AU" sz="1400" dirty="0">
              <a:solidFill>
                <a:prstClr val="white">
                  <a:lumMod val="95000"/>
                </a:prstClr>
              </a:solidFill>
              <a:latin typeface="Aptos" panose="02110004020202020204"/>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AU" sz="1400" dirty="0">
                <a:solidFill>
                  <a:prstClr val="white">
                    <a:lumMod val="95000"/>
                  </a:prstClr>
                </a:solidFill>
                <a:latin typeface="Aptos" panose="02110004020202020204"/>
              </a:rPr>
              <a:t>A correlation heatmap showed that patient survival was poorly correlated with all other variable. After liaising with a mentor, it was decided that: </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AU" sz="1400" dirty="0">
              <a:solidFill>
                <a:prstClr val="white">
                  <a:lumMod val="95000"/>
                </a:prstClr>
              </a:solidFill>
              <a:latin typeface="Aptos" panose="02110004020202020204"/>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AU" sz="1400" dirty="0">
                <a:solidFill>
                  <a:prstClr val="white">
                    <a:lumMod val="95000"/>
                  </a:prstClr>
                </a:solidFill>
                <a:latin typeface="Aptos" panose="02110004020202020204"/>
              </a:rPr>
              <a:t>Proceeding analyses could focus on relationships between treatment related variables.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AU" sz="1400" b="0" i="0" u="none" strike="noStrike" kern="1200" cap="none" spc="0" normalizeH="0" baseline="0" noProof="0" dirty="0">
                <a:ln>
                  <a:noFill/>
                </a:ln>
                <a:solidFill>
                  <a:prstClr val="white">
                    <a:lumMod val="95000"/>
                  </a:prstClr>
                </a:solidFill>
                <a:effectLst/>
                <a:uLnTx/>
                <a:uFillTx/>
                <a:latin typeface="Aptos" panose="02110004020202020204"/>
                <a:ea typeface="+mn-ea"/>
                <a:cs typeface="+mn-cs"/>
              </a:rPr>
              <a:t>Data would be wrangled in later steps to obtain and compare survival rates.</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AU" sz="1400" b="0" i="0" u="none" strike="noStrike" kern="1200" cap="none" spc="0" normalizeH="0" baseline="0" noProof="0" dirty="0">
              <a:ln>
                <a:noFill/>
              </a:ln>
              <a:solidFill>
                <a:prstClr val="white">
                  <a:lumMod val="95000"/>
                </a:prstClr>
              </a:solidFill>
              <a:effectLst/>
              <a:uLnTx/>
              <a:uFillTx/>
              <a:latin typeface="Aptos" panose="02110004020202020204"/>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AU" sz="1400" b="0" i="0" u="none" strike="noStrike" kern="1200" cap="none" spc="0" normalizeH="0" baseline="0" noProof="0" dirty="0">
              <a:ln>
                <a:noFill/>
              </a:ln>
              <a:solidFill>
                <a:prstClr val="white">
                  <a:lumMod val="95000"/>
                </a:prstClr>
              </a:solidFill>
              <a:effectLst/>
              <a:uLnTx/>
              <a:uFillTx/>
              <a:latin typeface="Aptos" panose="02110004020202020204"/>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AU" sz="1400" b="0" i="0" u="none" strike="noStrike" kern="1200" cap="none" spc="0" normalizeH="0" baseline="0" noProof="0" dirty="0">
              <a:ln>
                <a:noFill/>
              </a:ln>
              <a:solidFill>
                <a:prstClr val="white">
                  <a:lumMod val="95000"/>
                </a:prstClr>
              </a:solidFill>
              <a:effectLst/>
              <a:uLnTx/>
              <a:uFillTx/>
              <a:latin typeface="Aptos" panose="02110004020202020204"/>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AU" sz="1400" b="0" i="0" u="none" strike="noStrike" kern="1200" cap="none" spc="0" normalizeH="0" baseline="0" noProof="0" dirty="0">
              <a:ln>
                <a:noFill/>
              </a:ln>
              <a:solidFill>
                <a:prstClr val="white">
                  <a:lumMod val="95000"/>
                </a:prstClr>
              </a:solidFill>
              <a:effectLst/>
              <a:uLnTx/>
              <a:uFillTx/>
              <a:latin typeface="Aptos" panose="02110004020202020204"/>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lang="en-AU" sz="1400" dirty="0">
              <a:solidFill>
                <a:prstClr val="white">
                  <a:lumMod val="95000"/>
                </a:prstClr>
              </a:solidFill>
              <a:latin typeface="Aptos" panose="02110004020202020204"/>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AU" sz="1400" b="0" i="0" u="none" strike="noStrike" kern="1200" cap="none" spc="0" normalizeH="0" baseline="0" noProof="0" dirty="0">
              <a:ln>
                <a:noFill/>
              </a:ln>
              <a:solidFill>
                <a:prstClr val="white">
                  <a:lumMod val="95000"/>
                </a:prstClr>
              </a:solidFill>
              <a:effectLst/>
              <a:uLnTx/>
              <a:uFillTx/>
              <a:latin typeface="Aptos" panose="02110004020202020204"/>
              <a:ea typeface="+mn-ea"/>
              <a:cs typeface="+mn-cs"/>
            </a:endParaRPr>
          </a:p>
        </p:txBody>
      </p:sp>
      <p:cxnSp>
        <p:nvCxnSpPr>
          <p:cNvPr id="18" name="Straight Connector 17">
            <a:extLst>
              <a:ext uri="{FF2B5EF4-FFF2-40B4-BE49-F238E27FC236}">
                <a16:creationId xmlns:a16="http://schemas.microsoft.com/office/drawing/2014/main" id="{11A1917E-502D-DCB3-6742-28F70981AEA4}"/>
              </a:ext>
            </a:extLst>
          </p:cNvPr>
          <p:cNvCxnSpPr>
            <a:cxnSpLocks/>
            <a:stCxn id="4" idx="3"/>
          </p:cNvCxnSpPr>
          <p:nvPr/>
        </p:nvCxnSpPr>
        <p:spPr>
          <a:xfrm>
            <a:off x="5112774" y="838786"/>
            <a:ext cx="6636773" cy="7774"/>
          </a:xfrm>
          <a:prstGeom prst="line">
            <a:avLst/>
          </a:prstGeom>
          <a:ln>
            <a:solidFill>
              <a:srgbClr val="F6D300"/>
            </a:solidFill>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B0D50F72-BD99-AB09-7517-733DB1EEA9C2}"/>
              </a:ext>
            </a:extLst>
          </p:cNvPr>
          <p:cNvSpPr txBox="1"/>
          <p:nvPr/>
        </p:nvSpPr>
        <p:spPr>
          <a:xfrm>
            <a:off x="6283022" y="6346417"/>
            <a:ext cx="561642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a:ln>
                  <a:noFill/>
                </a:ln>
                <a:solidFill>
                  <a:prstClr val="white">
                    <a:lumMod val="75000"/>
                  </a:prstClr>
                </a:solidFill>
                <a:effectLst/>
                <a:uLnTx/>
                <a:uFillTx/>
                <a:latin typeface="Aptos" panose="02110004020202020204"/>
                <a:ea typeface="+mn-ea"/>
                <a:cs typeface="+mn-cs"/>
              </a:rPr>
              <a:t>Correlation heatmap showing “survived” column having no correlation with other variables</a:t>
            </a:r>
          </a:p>
        </p:txBody>
      </p:sp>
      <p:pic>
        <p:nvPicPr>
          <p:cNvPr id="31" name="Graphic 30" descr="Hurdle outline">
            <a:extLst>
              <a:ext uri="{FF2B5EF4-FFF2-40B4-BE49-F238E27FC236}">
                <a16:creationId xmlns:a16="http://schemas.microsoft.com/office/drawing/2014/main" id="{9DAA6868-0BE9-6A0D-BCEF-A845D0C9C2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401" y="455557"/>
            <a:ext cx="766457" cy="766457"/>
          </a:xfrm>
          <a:prstGeom prst="rect">
            <a:avLst/>
          </a:prstGeom>
        </p:spPr>
      </p:pic>
      <p:pic>
        <p:nvPicPr>
          <p:cNvPr id="7" name="Picture 6">
            <a:extLst>
              <a:ext uri="{FF2B5EF4-FFF2-40B4-BE49-F238E27FC236}">
                <a16:creationId xmlns:a16="http://schemas.microsoft.com/office/drawing/2014/main" id="{85F46811-0C45-9836-747A-727EFB1C489D}"/>
              </a:ext>
            </a:extLst>
          </p:cNvPr>
          <p:cNvPicPr>
            <a:picLocks noChangeAspect="1"/>
          </p:cNvPicPr>
          <p:nvPr/>
        </p:nvPicPr>
        <p:blipFill>
          <a:blip r:embed="rId4"/>
          <a:stretch>
            <a:fillRect/>
          </a:stretch>
        </p:blipFill>
        <p:spPr>
          <a:xfrm>
            <a:off x="6283023" y="1567767"/>
            <a:ext cx="5616427" cy="4816257"/>
          </a:xfrm>
          <a:prstGeom prst="rect">
            <a:avLst/>
          </a:prstGeom>
        </p:spPr>
      </p:pic>
    </p:spTree>
    <p:extLst>
      <p:ext uri="{BB962C8B-B14F-4D97-AF65-F5344CB8AC3E}">
        <p14:creationId xmlns:p14="http://schemas.microsoft.com/office/powerpoint/2010/main" val="11685773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1E9CB0B-809C-C984-9930-F5FFBA1EBA97}"/>
              </a:ext>
            </a:extLst>
          </p:cNvPr>
          <p:cNvSpPr txBox="1">
            <a:spLocks/>
          </p:cNvSpPr>
          <p:nvPr/>
        </p:nvSpPr>
        <p:spPr>
          <a:xfrm>
            <a:off x="1534861" y="455558"/>
            <a:ext cx="3577913" cy="7664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AU" sz="2400" b="1" i="0" u="none" strike="noStrike" kern="1200" cap="none" spc="0" normalizeH="0" baseline="0" noProof="0" dirty="0">
                <a:ln>
                  <a:noFill/>
                </a:ln>
                <a:solidFill>
                  <a:prstClr val="white"/>
                </a:solidFill>
                <a:effectLst/>
                <a:uLnTx/>
                <a:uFillTx/>
                <a:latin typeface="Aptos Display" panose="02110004020202020204"/>
                <a:ea typeface="+mj-ea"/>
                <a:cs typeface="+mj-cs"/>
              </a:rPr>
              <a:t>Challenges and Solutions</a:t>
            </a:r>
          </a:p>
        </p:txBody>
      </p:sp>
      <p:sp>
        <p:nvSpPr>
          <p:cNvPr id="24" name="TextBox 23">
            <a:extLst>
              <a:ext uri="{FF2B5EF4-FFF2-40B4-BE49-F238E27FC236}">
                <a16:creationId xmlns:a16="http://schemas.microsoft.com/office/drawing/2014/main" id="{4C75143F-8008-1C64-F41C-651ED95CC874}"/>
              </a:ext>
            </a:extLst>
          </p:cNvPr>
          <p:cNvSpPr txBox="1"/>
          <p:nvPr/>
        </p:nvSpPr>
        <p:spPr>
          <a:xfrm>
            <a:off x="442453" y="1567767"/>
            <a:ext cx="5553613" cy="5216556"/>
          </a:xfrm>
          <a:prstGeom prst="rect">
            <a:avLst/>
          </a:prstGeom>
          <a:gradFill flip="none" rotWithShape="1">
            <a:gsLst>
              <a:gs pos="0">
                <a:srgbClr val="191B27"/>
              </a:gs>
              <a:gs pos="25000">
                <a:srgbClr val="242834"/>
              </a:gs>
              <a:gs pos="75000">
                <a:srgbClr val="303546"/>
              </a:gs>
              <a:gs pos="100000">
                <a:srgbClr val="3B4257"/>
              </a:gs>
            </a:gsLst>
            <a:lin ang="16200000" scaled="1"/>
            <a:tileRect/>
          </a:gra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srgbClr val="F6D300"/>
                </a:solidFill>
                <a:effectLst/>
                <a:uLnTx/>
                <a:uFillTx/>
                <a:latin typeface="Aptos" panose="02110004020202020204"/>
                <a:ea typeface="+mn-ea"/>
                <a:cs typeface="+mn-cs"/>
              </a:rPr>
              <a:t>Analyses Yielding </a:t>
            </a:r>
            <a:r>
              <a:rPr lang="en-AU" sz="2000" dirty="0">
                <a:solidFill>
                  <a:srgbClr val="F6D300"/>
                </a:solidFill>
                <a:latin typeface="Aptos" panose="02110004020202020204"/>
              </a:rPr>
              <a:t>In</a:t>
            </a:r>
            <a:r>
              <a:rPr kumimoji="0" lang="en-AU" sz="2000" b="0" i="0" u="none" strike="noStrike" kern="1200" cap="none" spc="0" normalizeH="0" baseline="0" noProof="0" dirty="0">
                <a:ln>
                  <a:noFill/>
                </a:ln>
                <a:solidFill>
                  <a:srgbClr val="F6D300"/>
                </a:solidFill>
                <a:effectLst/>
                <a:uLnTx/>
                <a:uFillTx/>
                <a:latin typeface="Aptos" panose="02110004020202020204"/>
                <a:ea typeface="+mn-ea"/>
                <a:cs typeface="+mn-cs"/>
              </a:rPr>
              <a:t>significant Result</a:t>
            </a:r>
          </a:p>
          <a:p>
            <a:pPr marL="0" marR="0" lvl="0" indent="0" algn="l" defTabSz="914400" rtl="0" eaLnBrk="1" fontAlgn="auto" latinLnBrk="0" hangingPunct="1">
              <a:lnSpc>
                <a:spcPct val="150000"/>
              </a:lnSpc>
              <a:spcBef>
                <a:spcPts val="0"/>
              </a:spcBef>
              <a:spcAft>
                <a:spcPts val="0"/>
              </a:spcAft>
              <a:buClrTx/>
              <a:buSzTx/>
              <a:buFontTx/>
              <a:buNone/>
              <a:tabLst/>
              <a:defRPr/>
            </a:pPr>
            <a:r>
              <a:rPr lang="en-AU" sz="1400" b="1" dirty="0">
                <a:solidFill>
                  <a:schemeClr val="bg1"/>
                </a:solidFill>
                <a:latin typeface="Aptos" panose="02110004020202020204"/>
              </a:rPr>
              <a:t>Linear Regression Analysis: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AU" sz="1400" dirty="0">
                <a:solidFill>
                  <a:prstClr val="white">
                    <a:lumMod val="95000"/>
                  </a:prstClr>
                </a:solidFill>
                <a:latin typeface="Aptos" panose="02110004020202020204"/>
              </a:rPr>
              <a:t>More than 99% of the data’s variance could not be explained by the model.</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AU" sz="1400" b="0" i="0" u="none" strike="noStrike" kern="1200" cap="none" spc="0" normalizeH="0" baseline="0" noProof="0" dirty="0">
                <a:ln>
                  <a:noFill/>
                </a:ln>
                <a:solidFill>
                  <a:prstClr val="white">
                    <a:lumMod val="95000"/>
                  </a:prstClr>
                </a:solidFill>
                <a:effectLst/>
                <a:uLnTx/>
                <a:uFillTx/>
                <a:latin typeface="Aptos" panose="02110004020202020204"/>
                <a:ea typeface="+mn-ea"/>
                <a:cs typeface="+mn-cs"/>
              </a:rPr>
              <a:t>Data was subdivided </a:t>
            </a:r>
            <a:r>
              <a:rPr lang="en-AU" sz="1400" dirty="0">
                <a:solidFill>
                  <a:prstClr val="white">
                    <a:lumMod val="95000"/>
                  </a:prstClr>
                </a:solidFill>
                <a:latin typeface="Aptos" panose="02110004020202020204"/>
              </a:rPr>
              <a:t>based on categorical variables aiming to reduce the variance and yield new insights.</a:t>
            </a:r>
          </a:p>
          <a:p>
            <a:pPr marR="0" lvl="0" algn="l" defTabSz="914400" rtl="0" eaLnBrk="1" fontAlgn="auto" latinLnBrk="0" hangingPunct="1">
              <a:lnSpc>
                <a:spcPct val="150000"/>
              </a:lnSpc>
              <a:spcBef>
                <a:spcPts val="0"/>
              </a:spcBef>
              <a:spcAft>
                <a:spcPts val="0"/>
              </a:spcAft>
              <a:buClrTx/>
              <a:buSzTx/>
              <a:tabLst/>
              <a:defRPr/>
            </a:pPr>
            <a:endParaRPr kumimoji="0" lang="en-AU" sz="1400" b="0" i="0" u="none" strike="noStrike" kern="1200" cap="none" spc="0" normalizeH="0" baseline="0" noProof="0" dirty="0">
              <a:ln>
                <a:noFill/>
              </a:ln>
              <a:solidFill>
                <a:prstClr val="white">
                  <a:lumMod val="95000"/>
                </a:prstClr>
              </a:solidFill>
              <a:effectLst/>
              <a:uLnTx/>
              <a:uFillTx/>
              <a:latin typeface="Aptos" panose="02110004020202020204"/>
              <a:ea typeface="+mn-ea"/>
              <a:cs typeface="+mn-cs"/>
            </a:endParaRPr>
          </a:p>
          <a:p>
            <a:pPr marR="0" lvl="0" algn="l" defTabSz="914400" rtl="0" eaLnBrk="1" fontAlgn="auto" latinLnBrk="0" hangingPunct="1">
              <a:lnSpc>
                <a:spcPct val="150000"/>
              </a:lnSpc>
              <a:spcBef>
                <a:spcPts val="0"/>
              </a:spcBef>
              <a:spcAft>
                <a:spcPts val="0"/>
              </a:spcAft>
              <a:buClrTx/>
              <a:buSzTx/>
              <a:tabLst/>
              <a:defRPr/>
            </a:pPr>
            <a:r>
              <a:rPr lang="en-AU" sz="1400" b="1" dirty="0">
                <a:solidFill>
                  <a:schemeClr val="bg1"/>
                </a:solidFill>
                <a:latin typeface="Aptos" panose="02110004020202020204"/>
              </a:rPr>
              <a:t>Cluster Analysis:</a:t>
            </a:r>
            <a:endParaRPr kumimoji="0" lang="en-AU" sz="1400" b="1" i="0" u="none" strike="noStrike" kern="1200" cap="none" spc="0" normalizeH="0" baseline="0" noProof="0" dirty="0">
              <a:ln>
                <a:noFill/>
              </a:ln>
              <a:solidFill>
                <a:schemeClr val="bg1"/>
              </a:solidFill>
              <a:effectLst/>
              <a:uLnTx/>
              <a:uFillTx/>
              <a:latin typeface="Aptos" panose="02110004020202020204"/>
              <a:ea typeface="+mn-ea"/>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AU" sz="1400" dirty="0">
                <a:solidFill>
                  <a:prstClr val="white">
                    <a:lumMod val="95000"/>
                  </a:prstClr>
                </a:solidFill>
                <a:latin typeface="Aptos" panose="02110004020202020204"/>
              </a:rPr>
              <a:t>Clusters determined by algorithm were heavily determined by only two variables. Analysis on scatterplots yielded insignificant results.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AU" sz="1400" dirty="0">
                <a:solidFill>
                  <a:prstClr val="white">
                    <a:lumMod val="95000"/>
                  </a:prstClr>
                </a:solidFill>
                <a:latin typeface="Aptos" panose="02110004020202020204"/>
              </a:rPr>
              <a:t>Additional clusters were added to the algorithm but still yielded insignificant results.</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AU" sz="1400" b="0" i="0" u="none" strike="noStrike" kern="1200" cap="none" spc="0" normalizeH="0" baseline="0" noProof="0" dirty="0">
              <a:ln>
                <a:noFill/>
              </a:ln>
              <a:solidFill>
                <a:prstClr val="white">
                  <a:lumMod val="95000"/>
                </a:prstClr>
              </a:solidFill>
              <a:effectLst/>
              <a:uLnTx/>
              <a:uFillTx/>
              <a:latin typeface="Aptos" panose="02110004020202020204"/>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AU" sz="1400" dirty="0">
                <a:solidFill>
                  <a:prstClr val="white">
                    <a:lumMod val="95000"/>
                  </a:prstClr>
                </a:solidFill>
                <a:latin typeface="Aptos" panose="02110004020202020204"/>
              </a:rPr>
              <a:t>Overall, these approaches were considered unsuitable and alternative analyses were conducted to further the project.</a:t>
            </a:r>
            <a:endParaRPr kumimoji="0" lang="en-AU" sz="1400" b="0" i="0" u="none" strike="noStrike" kern="1200" cap="none" spc="0" normalizeH="0" baseline="0" noProof="0" dirty="0">
              <a:ln>
                <a:noFill/>
              </a:ln>
              <a:solidFill>
                <a:prstClr val="white">
                  <a:lumMod val="95000"/>
                </a:prstClr>
              </a:solidFill>
              <a:effectLst/>
              <a:uLnTx/>
              <a:uFillTx/>
              <a:latin typeface="Aptos" panose="02110004020202020204"/>
              <a:ea typeface="+mn-ea"/>
              <a:cs typeface="+mn-cs"/>
            </a:endParaRPr>
          </a:p>
        </p:txBody>
      </p:sp>
      <p:cxnSp>
        <p:nvCxnSpPr>
          <p:cNvPr id="18" name="Straight Connector 17">
            <a:extLst>
              <a:ext uri="{FF2B5EF4-FFF2-40B4-BE49-F238E27FC236}">
                <a16:creationId xmlns:a16="http://schemas.microsoft.com/office/drawing/2014/main" id="{11A1917E-502D-DCB3-6742-28F70981AEA4}"/>
              </a:ext>
            </a:extLst>
          </p:cNvPr>
          <p:cNvCxnSpPr>
            <a:cxnSpLocks/>
            <a:stCxn id="4" idx="3"/>
          </p:cNvCxnSpPr>
          <p:nvPr/>
        </p:nvCxnSpPr>
        <p:spPr>
          <a:xfrm>
            <a:off x="5112774" y="838786"/>
            <a:ext cx="6636773" cy="7774"/>
          </a:xfrm>
          <a:prstGeom prst="line">
            <a:avLst/>
          </a:prstGeom>
          <a:ln>
            <a:solidFill>
              <a:srgbClr val="F6D300"/>
            </a:solidFill>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B0D50F72-BD99-AB09-7517-733DB1EEA9C2}"/>
              </a:ext>
            </a:extLst>
          </p:cNvPr>
          <p:cNvSpPr txBox="1"/>
          <p:nvPr/>
        </p:nvSpPr>
        <p:spPr>
          <a:xfrm>
            <a:off x="6195936" y="3518656"/>
            <a:ext cx="561642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a:ln>
                  <a:noFill/>
                </a:ln>
                <a:solidFill>
                  <a:prstClr val="white">
                    <a:lumMod val="75000"/>
                  </a:prstClr>
                </a:solidFill>
                <a:effectLst/>
                <a:uLnTx/>
                <a:uFillTx/>
                <a:latin typeface="Aptos" panose="02110004020202020204"/>
                <a:ea typeface="+mn-ea"/>
                <a:cs typeface="+mn-cs"/>
              </a:rPr>
              <a:t>Linear regression on only patients who survived treatment with additional filters (treatment, cancer stage, and smoking status)</a:t>
            </a:r>
          </a:p>
        </p:txBody>
      </p:sp>
      <p:pic>
        <p:nvPicPr>
          <p:cNvPr id="31" name="Graphic 30" descr="Hurdle outline">
            <a:extLst>
              <a:ext uri="{FF2B5EF4-FFF2-40B4-BE49-F238E27FC236}">
                <a16:creationId xmlns:a16="http://schemas.microsoft.com/office/drawing/2014/main" id="{9DAA6868-0BE9-6A0D-BCEF-A845D0C9C2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401" y="455557"/>
            <a:ext cx="766457" cy="766457"/>
          </a:xfrm>
          <a:prstGeom prst="rect">
            <a:avLst/>
          </a:prstGeom>
        </p:spPr>
      </p:pic>
      <p:pic>
        <p:nvPicPr>
          <p:cNvPr id="6" name="Picture 5">
            <a:extLst>
              <a:ext uri="{FF2B5EF4-FFF2-40B4-BE49-F238E27FC236}">
                <a16:creationId xmlns:a16="http://schemas.microsoft.com/office/drawing/2014/main" id="{32787D01-5B06-56CA-35FF-B80D4AD899A2}"/>
              </a:ext>
            </a:extLst>
          </p:cNvPr>
          <p:cNvPicPr>
            <a:picLocks noChangeAspect="1"/>
          </p:cNvPicPr>
          <p:nvPr/>
        </p:nvPicPr>
        <p:blipFill>
          <a:blip r:embed="rId4"/>
          <a:stretch>
            <a:fillRect/>
          </a:stretch>
        </p:blipFill>
        <p:spPr>
          <a:xfrm>
            <a:off x="6195936" y="1567767"/>
            <a:ext cx="5692633" cy="1958510"/>
          </a:xfrm>
          <a:prstGeom prst="rect">
            <a:avLst/>
          </a:prstGeom>
        </p:spPr>
      </p:pic>
      <p:pic>
        <p:nvPicPr>
          <p:cNvPr id="11" name="Picture 10">
            <a:extLst>
              <a:ext uri="{FF2B5EF4-FFF2-40B4-BE49-F238E27FC236}">
                <a16:creationId xmlns:a16="http://schemas.microsoft.com/office/drawing/2014/main" id="{FE53A815-9DC4-EF48-24D3-C300459FAC50}"/>
              </a:ext>
            </a:extLst>
          </p:cNvPr>
          <p:cNvPicPr>
            <a:picLocks noChangeAspect="1"/>
          </p:cNvPicPr>
          <p:nvPr/>
        </p:nvPicPr>
        <p:blipFill>
          <a:blip r:embed="rId5"/>
          <a:stretch>
            <a:fillRect/>
          </a:stretch>
        </p:blipFill>
        <p:spPr>
          <a:xfrm>
            <a:off x="7351756" y="4062575"/>
            <a:ext cx="3306250" cy="2179585"/>
          </a:xfrm>
          <a:prstGeom prst="rect">
            <a:avLst/>
          </a:prstGeom>
        </p:spPr>
      </p:pic>
      <p:sp>
        <p:nvSpPr>
          <p:cNvPr id="12" name="TextBox 11">
            <a:extLst>
              <a:ext uri="{FF2B5EF4-FFF2-40B4-BE49-F238E27FC236}">
                <a16:creationId xmlns:a16="http://schemas.microsoft.com/office/drawing/2014/main" id="{7489BAFA-0B95-2D69-4182-46ABAA35B0D7}"/>
              </a:ext>
            </a:extLst>
          </p:cNvPr>
          <p:cNvSpPr txBox="1"/>
          <p:nvPr/>
        </p:nvSpPr>
        <p:spPr>
          <a:xfrm>
            <a:off x="6195935" y="6242160"/>
            <a:ext cx="561642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prstClr val="white">
                    <a:lumMod val="75000"/>
                  </a:prstClr>
                </a:solidFill>
                <a:latin typeface="Aptos" panose="02110004020202020204"/>
              </a:rPr>
              <a:t>Scatterplot showing how clusters were mostly determined by the relationship between patients’ BMI and cholesterol levels.</a:t>
            </a:r>
            <a:endParaRPr kumimoji="0" lang="en-AU" sz="1200" b="0" i="0" u="none" strike="noStrike" kern="1200" cap="none" spc="0" normalizeH="0" baseline="0" noProof="0" dirty="0">
              <a:ln>
                <a:noFill/>
              </a:ln>
              <a:solidFill>
                <a:prstClr val="white">
                  <a:lumMod val="75000"/>
                </a:prstClr>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39634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C04A4E51-FDA2-6865-77C4-D3F4CA2785B9}"/>
              </a:ext>
            </a:extLst>
          </p:cNvPr>
          <p:cNvSpPr/>
          <p:nvPr/>
        </p:nvSpPr>
        <p:spPr>
          <a:xfrm>
            <a:off x="325953" y="1399763"/>
            <a:ext cx="5071917" cy="4994770"/>
          </a:xfrm>
          <a:prstGeom prst="roundRect">
            <a:avLst>
              <a:gd name="adj" fmla="val 2180"/>
            </a:avLst>
          </a:prstGeom>
          <a:solidFill>
            <a:srgbClr val="2428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5" name="TextBox 24">
            <a:extLst>
              <a:ext uri="{FF2B5EF4-FFF2-40B4-BE49-F238E27FC236}">
                <a16:creationId xmlns:a16="http://schemas.microsoft.com/office/drawing/2014/main" id="{F9C1E828-3C23-90A5-E96F-B9738054C623}"/>
              </a:ext>
            </a:extLst>
          </p:cNvPr>
          <p:cNvSpPr txBox="1"/>
          <p:nvPr/>
        </p:nvSpPr>
        <p:spPr>
          <a:xfrm>
            <a:off x="325952" y="5908029"/>
            <a:ext cx="5071917" cy="461665"/>
          </a:xfrm>
          <a:prstGeom prst="rect">
            <a:avLst/>
          </a:prstGeom>
          <a:noFill/>
        </p:spPr>
        <p:txBody>
          <a:bodyPr wrap="square" rtlCol="0">
            <a:spAutoFit/>
          </a:bodyPr>
          <a:lstStyle/>
          <a:p>
            <a:r>
              <a:rPr lang="en-AU" sz="1200" dirty="0">
                <a:solidFill>
                  <a:schemeClr val="bg1">
                    <a:lumMod val="75000"/>
                  </a:schemeClr>
                </a:solidFill>
              </a:rPr>
              <a:t>Snippet of Tableau Dashboard analysing distributions and survival rates of patients amongst groups based on health indicators.</a:t>
            </a:r>
          </a:p>
        </p:txBody>
      </p:sp>
      <p:sp>
        <p:nvSpPr>
          <p:cNvPr id="15" name="Title 1">
            <a:extLst>
              <a:ext uri="{FF2B5EF4-FFF2-40B4-BE49-F238E27FC236}">
                <a16:creationId xmlns:a16="http://schemas.microsoft.com/office/drawing/2014/main" id="{48E98792-0EA9-904D-9AEF-5DAA42281A94}"/>
              </a:ext>
            </a:extLst>
          </p:cNvPr>
          <p:cNvSpPr txBox="1">
            <a:spLocks/>
          </p:cNvSpPr>
          <p:nvPr/>
        </p:nvSpPr>
        <p:spPr>
          <a:xfrm>
            <a:off x="1534861" y="455558"/>
            <a:ext cx="3656571" cy="7664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2400" b="1" dirty="0">
                <a:solidFill>
                  <a:schemeClr val="bg1"/>
                </a:solidFill>
              </a:rPr>
              <a:t>Results and Deliverables</a:t>
            </a:r>
          </a:p>
        </p:txBody>
      </p:sp>
      <p:cxnSp>
        <p:nvCxnSpPr>
          <p:cNvPr id="28" name="Straight Connector 27">
            <a:extLst>
              <a:ext uri="{FF2B5EF4-FFF2-40B4-BE49-F238E27FC236}">
                <a16:creationId xmlns:a16="http://schemas.microsoft.com/office/drawing/2014/main" id="{579EC363-2725-198A-6688-8DCCD5522DCE}"/>
              </a:ext>
            </a:extLst>
          </p:cNvPr>
          <p:cNvCxnSpPr>
            <a:cxnSpLocks/>
          </p:cNvCxnSpPr>
          <p:nvPr/>
        </p:nvCxnSpPr>
        <p:spPr>
          <a:xfrm>
            <a:off x="5919019" y="1325511"/>
            <a:ext cx="0" cy="5069022"/>
          </a:xfrm>
          <a:prstGeom prst="line">
            <a:avLst/>
          </a:prstGeom>
          <a:ln>
            <a:solidFill>
              <a:srgbClr val="F6D300"/>
            </a:solidFill>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F0845D07-F9AD-18D8-EB74-D3B58685B23C}"/>
              </a:ext>
            </a:extLst>
          </p:cNvPr>
          <p:cNvSpPr txBox="1"/>
          <p:nvPr/>
        </p:nvSpPr>
        <p:spPr>
          <a:xfrm>
            <a:off x="6272982" y="1219398"/>
            <a:ext cx="5701723" cy="5478423"/>
          </a:xfrm>
          <a:prstGeom prst="rect">
            <a:avLst/>
          </a:prstGeom>
          <a:noFill/>
        </p:spPr>
        <p:txBody>
          <a:bodyPr wrap="square" rtlCol="0">
            <a:spAutoFit/>
          </a:bodyPr>
          <a:lstStyle/>
          <a:p>
            <a:pPr>
              <a:spcAft>
                <a:spcPts val="600"/>
              </a:spcAft>
            </a:pPr>
            <a:r>
              <a:rPr lang="en-AU" sz="2000" dirty="0">
                <a:solidFill>
                  <a:srgbClr val="F6D300"/>
                </a:solidFill>
              </a:rPr>
              <a:t>Key Findings</a:t>
            </a:r>
          </a:p>
          <a:p>
            <a:pPr marL="285750" indent="-285750">
              <a:spcAft>
                <a:spcPts val="600"/>
              </a:spcAft>
              <a:buFont typeface="Arial" panose="020B0604020202020204" pitchFamily="34" charset="0"/>
              <a:buChar char="•"/>
            </a:pPr>
            <a:r>
              <a:rPr lang="en-AU" sz="1400" dirty="0">
                <a:solidFill>
                  <a:schemeClr val="bg1">
                    <a:lumMod val="85000"/>
                  </a:schemeClr>
                </a:solidFill>
              </a:rPr>
              <a:t>Lung cancer survival did not appear affected by any health indicator, treatment received, or demographic factors.</a:t>
            </a:r>
          </a:p>
          <a:p>
            <a:pPr marL="285750" indent="-285750">
              <a:spcAft>
                <a:spcPts val="600"/>
              </a:spcAft>
              <a:buFont typeface="Arial" panose="020B0604020202020204" pitchFamily="34" charset="0"/>
              <a:buChar char="•"/>
            </a:pPr>
            <a:r>
              <a:rPr lang="en-AU" sz="1400" dirty="0">
                <a:solidFill>
                  <a:schemeClr val="bg1">
                    <a:lumMod val="85000"/>
                  </a:schemeClr>
                </a:solidFill>
              </a:rPr>
              <a:t>By cross checking data with Eurostat publications, lung cancer does seem more prevalent in people with hypertension and asthma.</a:t>
            </a:r>
          </a:p>
          <a:p>
            <a:pPr marL="285750" indent="-285750">
              <a:spcAft>
                <a:spcPts val="600"/>
              </a:spcAft>
              <a:buFont typeface="Arial" panose="020B0604020202020204" pitchFamily="34" charset="0"/>
              <a:buChar char="•"/>
            </a:pPr>
            <a:r>
              <a:rPr lang="en-AU" sz="1400" dirty="0">
                <a:solidFill>
                  <a:schemeClr val="bg1">
                    <a:lumMod val="85000"/>
                  </a:schemeClr>
                </a:solidFill>
              </a:rPr>
              <a:t>Survival rates did not vary significantly across countries in the EU.</a:t>
            </a:r>
          </a:p>
          <a:p>
            <a:pPr>
              <a:spcAft>
                <a:spcPts val="600"/>
              </a:spcAft>
            </a:pPr>
            <a:endParaRPr lang="en-AU" sz="600" dirty="0">
              <a:solidFill>
                <a:schemeClr val="bg1">
                  <a:lumMod val="95000"/>
                </a:schemeClr>
              </a:solidFill>
            </a:endParaRPr>
          </a:p>
          <a:p>
            <a:pPr>
              <a:spcAft>
                <a:spcPts val="600"/>
              </a:spcAft>
            </a:pPr>
            <a:r>
              <a:rPr lang="en-AU" dirty="0">
                <a:solidFill>
                  <a:srgbClr val="F6D300"/>
                </a:solidFill>
              </a:rPr>
              <a:t>Project Limitations:</a:t>
            </a:r>
          </a:p>
          <a:p>
            <a:pPr marL="285750" indent="-285750">
              <a:spcAft>
                <a:spcPts val="600"/>
              </a:spcAft>
              <a:buFont typeface="Arial" panose="020B0604020202020204" pitchFamily="34" charset="0"/>
              <a:buChar char="•"/>
            </a:pPr>
            <a:r>
              <a:rPr lang="en-AU" sz="1400" dirty="0">
                <a:solidFill>
                  <a:schemeClr val="bg1">
                    <a:lumMod val="85000"/>
                  </a:schemeClr>
                </a:solidFill>
              </a:rPr>
              <a:t>The dataset is artificially generated, meaning it may not capture full variability and complexity of real-world data.</a:t>
            </a:r>
          </a:p>
          <a:p>
            <a:pPr marL="285750" indent="-285750">
              <a:spcAft>
                <a:spcPts val="600"/>
              </a:spcAft>
              <a:buFont typeface="Arial" panose="020B0604020202020204" pitchFamily="34" charset="0"/>
              <a:buChar char="•"/>
            </a:pPr>
            <a:r>
              <a:rPr lang="en-AU" sz="1400" dirty="0">
                <a:solidFill>
                  <a:schemeClr val="bg1">
                    <a:lumMod val="85000"/>
                  </a:schemeClr>
                </a:solidFill>
              </a:rPr>
              <a:t>If the data is not based on accurate distribution or contains inherent biases, results may be misleading.</a:t>
            </a:r>
          </a:p>
          <a:p>
            <a:pPr marL="285750" indent="-285750">
              <a:spcAft>
                <a:spcPts val="600"/>
              </a:spcAft>
              <a:buFont typeface="Arial" panose="020B0604020202020204" pitchFamily="34" charset="0"/>
              <a:buChar char="•"/>
            </a:pPr>
            <a:r>
              <a:rPr lang="en-AU" sz="1400" dirty="0">
                <a:solidFill>
                  <a:schemeClr val="bg1">
                    <a:lumMod val="85000"/>
                  </a:schemeClr>
                </a:solidFill>
              </a:rPr>
              <a:t>Models trained on this data have limited transferability to real-world applications.</a:t>
            </a:r>
          </a:p>
          <a:p>
            <a:pPr>
              <a:spcAft>
                <a:spcPts val="600"/>
              </a:spcAft>
            </a:pPr>
            <a:endParaRPr lang="en-AU" sz="600" dirty="0">
              <a:solidFill>
                <a:schemeClr val="bg1">
                  <a:lumMod val="95000"/>
                </a:schemeClr>
              </a:solidFill>
            </a:endParaRPr>
          </a:p>
          <a:p>
            <a:pPr>
              <a:spcAft>
                <a:spcPts val="600"/>
              </a:spcAft>
            </a:pPr>
            <a:r>
              <a:rPr lang="en-AU" dirty="0">
                <a:solidFill>
                  <a:srgbClr val="F6D300"/>
                </a:solidFill>
              </a:rPr>
              <a:t>Deliverables:</a:t>
            </a:r>
          </a:p>
          <a:p>
            <a:pPr marL="342900" indent="-342900">
              <a:spcAft>
                <a:spcPts val="1200"/>
              </a:spcAft>
              <a:buAutoNum type="arabicPeriod"/>
            </a:pPr>
            <a:r>
              <a:rPr lang="en-AU" sz="1400" b="1" dirty="0">
                <a:solidFill>
                  <a:srgbClr val="FFF5B9"/>
                </a:solidFill>
              </a:rPr>
              <a:t>Jupyter Notebooks: </a:t>
            </a:r>
            <a:r>
              <a:rPr lang="en-AU" sz="1400" dirty="0">
                <a:solidFill>
                  <a:schemeClr val="bg1">
                    <a:lumMod val="75000"/>
                  </a:schemeClr>
                </a:solidFill>
              </a:rPr>
              <a:t>All python code used throughout project, documenting data cleaning and all analyses.</a:t>
            </a:r>
            <a:endParaRPr lang="en-AU" sz="1400" b="1" dirty="0">
              <a:solidFill>
                <a:schemeClr val="bg1"/>
              </a:solidFill>
            </a:endParaRPr>
          </a:p>
          <a:p>
            <a:pPr marL="342900" indent="-342900">
              <a:spcAft>
                <a:spcPts val="1200"/>
              </a:spcAft>
              <a:buAutoNum type="arabicPeriod"/>
            </a:pPr>
            <a:r>
              <a:rPr lang="en-AU" sz="1400" b="1" dirty="0">
                <a:solidFill>
                  <a:srgbClr val="FFF5B9"/>
                </a:solidFill>
              </a:rPr>
              <a:t>Tableau Storyboard: </a:t>
            </a:r>
            <a:r>
              <a:rPr lang="en-AU" sz="1400" dirty="0">
                <a:solidFill>
                  <a:schemeClr val="bg1">
                    <a:lumMod val="75000"/>
                  </a:schemeClr>
                </a:solidFill>
              </a:rPr>
              <a:t>Presentation of project analyses, results, limitations, and next steps.</a:t>
            </a:r>
          </a:p>
        </p:txBody>
      </p:sp>
      <p:pic>
        <p:nvPicPr>
          <p:cNvPr id="4" name="Graphic 3" descr="Presentation with pie chart with solid fill">
            <a:extLst>
              <a:ext uri="{FF2B5EF4-FFF2-40B4-BE49-F238E27FC236}">
                <a16:creationId xmlns:a16="http://schemas.microsoft.com/office/drawing/2014/main" id="{FFEAB5AC-CEAD-7000-7F76-CA2AB68D6B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405" y="455558"/>
            <a:ext cx="766456" cy="766456"/>
          </a:xfrm>
          <a:prstGeom prst="rect">
            <a:avLst/>
          </a:prstGeom>
        </p:spPr>
      </p:pic>
      <p:sp>
        <p:nvSpPr>
          <p:cNvPr id="6" name="Rectangle 5">
            <a:hlinkClick r:id="rId5"/>
            <a:extLst>
              <a:ext uri="{FF2B5EF4-FFF2-40B4-BE49-F238E27FC236}">
                <a16:creationId xmlns:a16="http://schemas.microsoft.com/office/drawing/2014/main" id="{BA81B02E-0DE9-8051-6B09-2442713ADEE6}"/>
              </a:ext>
            </a:extLst>
          </p:cNvPr>
          <p:cNvSpPr/>
          <p:nvPr/>
        </p:nvSpPr>
        <p:spPr>
          <a:xfrm>
            <a:off x="7738927" y="277622"/>
            <a:ext cx="3932827" cy="775546"/>
          </a:xfrm>
          <a:prstGeom prst="rect">
            <a:avLst/>
          </a:prstGeom>
          <a:gradFill flip="none" rotWithShape="1">
            <a:gsLst>
              <a:gs pos="0">
                <a:srgbClr val="191B27"/>
              </a:gs>
              <a:gs pos="25000">
                <a:srgbClr val="242834"/>
              </a:gs>
              <a:gs pos="75000">
                <a:srgbClr val="303546"/>
              </a:gs>
              <a:gs pos="100000">
                <a:srgbClr val="3B4257"/>
              </a:gs>
            </a:gsLst>
            <a:path path="rect">
              <a:fillToRect l="50000" t="50000" r="50000" b="50000"/>
            </a:path>
            <a:tileRect/>
          </a:gradFill>
          <a:ln>
            <a:solidFill>
              <a:srgbClr val="F6D3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2400" dirty="0"/>
          </a:p>
        </p:txBody>
      </p:sp>
      <p:sp>
        <p:nvSpPr>
          <p:cNvPr id="7" name="TextBox 6">
            <a:extLst>
              <a:ext uri="{FF2B5EF4-FFF2-40B4-BE49-F238E27FC236}">
                <a16:creationId xmlns:a16="http://schemas.microsoft.com/office/drawing/2014/main" id="{D915CB75-E3C9-A715-7DEF-2CE08FA95023}"/>
              </a:ext>
            </a:extLst>
          </p:cNvPr>
          <p:cNvSpPr txBox="1"/>
          <p:nvPr/>
        </p:nvSpPr>
        <p:spPr>
          <a:xfrm>
            <a:off x="7719785" y="480729"/>
            <a:ext cx="3387211" cy="369332"/>
          </a:xfrm>
          <a:prstGeom prst="rect">
            <a:avLst/>
          </a:prstGeom>
          <a:noFill/>
        </p:spPr>
        <p:txBody>
          <a:bodyPr wrap="square" rtlCol="0">
            <a:spAutoFit/>
          </a:bodyPr>
          <a:lstStyle/>
          <a:p>
            <a:r>
              <a:rPr lang="en-AU" dirty="0">
                <a:solidFill>
                  <a:srgbClr val="FFF5B9"/>
                </a:solidFill>
                <a:hlinkClick r:id="rId5">
                  <a:extLst>
                    <a:ext uri="{A12FA001-AC4F-418D-AE19-62706E023703}">
                      <ahyp:hlinkClr xmlns:ahyp="http://schemas.microsoft.com/office/drawing/2018/hyperlinkcolor" val="tx"/>
                    </a:ext>
                  </a:extLst>
                </a:hlinkClick>
              </a:rPr>
              <a:t>GitHub Project Repository Link</a:t>
            </a:r>
            <a:endParaRPr lang="en-AU" dirty="0">
              <a:solidFill>
                <a:srgbClr val="FFF5B9"/>
              </a:solidFill>
            </a:endParaRPr>
          </a:p>
        </p:txBody>
      </p:sp>
      <p:pic>
        <p:nvPicPr>
          <p:cNvPr id="8" name="Picture 36">
            <a:hlinkClick r:id="rId5"/>
            <a:extLst>
              <a:ext uri="{FF2B5EF4-FFF2-40B4-BE49-F238E27FC236}">
                <a16:creationId xmlns:a16="http://schemas.microsoft.com/office/drawing/2014/main" id="{296F2147-77BB-DDF1-A1BA-9A9FCD1ABA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07883" y="314499"/>
            <a:ext cx="701792" cy="7017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090D4EBC-D19D-B809-C9F3-1238C9205344}"/>
              </a:ext>
            </a:extLst>
          </p:cNvPr>
          <p:cNvPicPr>
            <a:picLocks noChangeAspect="1"/>
          </p:cNvPicPr>
          <p:nvPr/>
        </p:nvPicPr>
        <p:blipFill>
          <a:blip r:embed="rId7"/>
          <a:stretch>
            <a:fillRect/>
          </a:stretch>
        </p:blipFill>
        <p:spPr>
          <a:xfrm>
            <a:off x="566886" y="1484378"/>
            <a:ext cx="4590048" cy="4343602"/>
          </a:xfrm>
          <a:prstGeom prst="rect">
            <a:avLst/>
          </a:prstGeom>
        </p:spPr>
      </p:pic>
      <p:sp>
        <p:nvSpPr>
          <p:cNvPr id="10" name="TextBox 9">
            <a:extLst>
              <a:ext uri="{FF2B5EF4-FFF2-40B4-BE49-F238E27FC236}">
                <a16:creationId xmlns:a16="http://schemas.microsoft.com/office/drawing/2014/main" id="{73D3AA96-63A5-1678-E2DE-B5E4FCE19938}"/>
              </a:ext>
            </a:extLst>
          </p:cNvPr>
          <p:cNvSpPr txBox="1"/>
          <p:nvPr/>
        </p:nvSpPr>
        <p:spPr>
          <a:xfrm>
            <a:off x="7962688" y="6482463"/>
            <a:ext cx="2322310" cy="307777"/>
          </a:xfrm>
          <a:prstGeom prst="rect">
            <a:avLst/>
          </a:prstGeom>
          <a:noFill/>
        </p:spPr>
        <p:txBody>
          <a:bodyPr wrap="square" rtlCol="0">
            <a:spAutoFit/>
          </a:bodyPr>
          <a:lstStyle/>
          <a:p>
            <a:r>
              <a:rPr lang="en-AU" sz="1400" dirty="0">
                <a:solidFill>
                  <a:srgbClr val="FFF5B9"/>
                </a:solidFill>
              </a:rPr>
              <a:t>(</a:t>
            </a:r>
            <a:r>
              <a:rPr lang="en-AU" sz="1400" dirty="0">
                <a:solidFill>
                  <a:srgbClr val="FFF5B9"/>
                </a:solidFill>
                <a:hlinkClick r:id="rId8">
                  <a:extLst>
                    <a:ext uri="{A12FA001-AC4F-418D-AE19-62706E023703}">
                      <ahyp:hlinkClr xmlns:ahyp="http://schemas.microsoft.com/office/drawing/2018/hyperlinkcolor" val="tx"/>
                    </a:ext>
                  </a:extLst>
                </a:hlinkClick>
              </a:rPr>
              <a:t>Link to Tableau Storyboard</a:t>
            </a:r>
            <a:r>
              <a:rPr lang="en-AU" sz="1400" dirty="0">
                <a:solidFill>
                  <a:srgbClr val="FFF5B9"/>
                </a:solidFill>
              </a:rPr>
              <a:t>)</a:t>
            </a:r>
          </a:p>
        </p:txBody>
      </p:sp>
    </p:spTree>
    <p:extLst>
      <p:ext uri="{BB962C8B-B14F-4D97-AF65-F5344CB8AC3E}">
        <p14:creationId xmlns:p14="http://schemas.microsoft.com/office/powerpoint/2010/main" val="2700986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D39D35-DB2D-BDAA-D772-75DE4C788727}"/>
              </a:ext>
            </a:extLst>
          </p:cNvPr>
          <p:cNvSpPr txBox="1"/>
          <p:nvPr/>
        </p:nvSpPr>
        <p:spPr>
          <a:xfrm>
            <a:off x="1516626" y="839826"/>
            <a:ext cx="4579374" cy="707886"/>
          </a:xfrm>
          <a:prstGeom prst="rect">
            <a:avLst/>
          </a:prstGeom>
          <a:noFill/>
        </p:spPr>
        <p:txBody>
          <a:bodyPr wrap="square" rtlCol="0">
            <a:spAutoFit/>
          </a:bodyPr>
          <a:lstStyle/>
          <a:p>
            <a:r>
              <a:rPr lang="en-AU" sz="2400" b="1" dirty="0">
                <a:solidFill>
                  <a:schemeClr val="bg1"/>
                </a:solidFill>
              </a:rPr>
              <a:t>GameCo</a:t>
            </a:r>
          </a:p>
          <a:p>
            <a:r>
              <a:rPr lang="en-AU" sz="1600" dirty="0">
                <a:solidFill>
                  <a:schemeClr val="bg1">
                    <a:lumMod val="75000"/>
                  </a:schemeClr>
                </a:solidFill>
              </a:rPr>
              <a:t>Gaming Company</a:t>
            </a:r>
            <a:endParaRPr lang="en-AU" sz="1400" dirty="0">
              <a:solidFill>
                <a:schemeClr val="bg1">
                  <a:lumMod val="75000"/>
                </a:schemeClr>
              </a:solidFill>
            </a:endParaRPr>
          </a:p>
        </p:txBody>
      </p:sp>
      <p:pic>
        <p:nvPicPr>
          <p:cNvPr id="6" name="Graphic 5" descr="Game controller with solid fill">
            <a:extLst>
              <a:ext uri="{FF2B5EF4-FFF2-40B4-BE49-F238E27FC236}">
                <a16:creationId xmlns:a16="http://schemas.microsoft.com/office/drawing/2014/main" id="{9888C59D-9F08-735F-83D3-01D53DFC78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2113" y="821373"/>
            <a:ext cx="744792" cy="744792"/>
          </a:xfrm>
          <a:prstGeom prst="rect">
            <a:avLst/>
          </a:prstGeom>
        </p:spPr>
      </p:pic>
      <p:cxnSp>
        <p:nvCxnSpPr>
          <p:cNvPr id="9" name="Straight Connector 8">
            <a:extLst>
              <a:ext uri="{FF2B5EF4-FFF2-40B4-BE49-F238E27FC236}">
                <a16:creationId xmlns:a16="http://schemas.microsoft.com/office/drawing/2014/main" id="{FB2D203A-C2EC-8572-8744-F08DB4DE8E56}"/>
              </a:ext>
            </a:extLst>
          </p:cNvPr>
          <p:cNvCxnSpPr>
            <a:cxnSpLocks/>
          </p:cNvCxnSpPr>
          <p:nvPr/>
        </p:nvCxnSpPr>
        <p:spPr>
          <a:xfrm rot="-5400000">
            <a:off x="2932113" y="-1516634"/>
            <a:ext cx="0" cy="4500000"/>
          </a:xfrm>
          <a:prstGeom prst="line">
            <a:avLst/>
          </a:prstGeom>
          <a:ln>
            <a:solidFill>
              <a:srgbClr val="F1133B"/>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8F5A5A5-D660-0681-CC29-CA7CCEF93173}"/>
              </a:ext>
            </a:extLst>
          </p:cNvPr>
          <p:cNvCxnSpPr>
            <a:cxnSpLocks/>
          </p:cNvCxnSpPr>
          <p:nvPr/>
        </p:nvCxnSpPr>
        <p:spPr>
          <a:xfrm rot="1800000">
            <a:off x="3156092" y="958366"/>
            <a:ext cx="900000" cy="1"/>
          </a:xfrm>
          <a:prstGeom prst="line">
            <a:avLst/>
          </a:prstGeom>
          <a:ln>
            <a:solidFill>
              <a:srgbClr val="F1133B"/>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99377EA-8939-2831-85BB-47A9353DEC3D}"/>
              </a:ext>
            </a:extLst>
          </p:cNvPr>
          <p:cNvCxnSpPr>
            <a:cxnSpLocks/>
          </p:cNvCxnSpPr>
          <p:nvPr/>
        </p:nvCxnSpPr>
        <p:spPr>
          <a:xfrm>
            <a:off x="3995804" y="1177598"/>
            <a:ext cx="1188000" cy="1"/>
          </a:xfrm>
          <a:prstGeom prst="line">
            <a:avLst/>
          </a:prstGeom>
          <a:ln>
            <a:solidFill>
              <a:srgbClr val="F1133B"/>
            </a:solidFill>
          </a:ln>
        </p:spPr>
        <p:style>
          <a:lnRef idx="2">
            <a:schemeClr val="accent1"/>
          </a:lnRef>
          <a:fillRef idx="0">
            <a:schemeClr val="accent1"/>
          </a:fillRef>
          <a:effectRef idx="1">
            <a:schemeClr val="accent1"/>
          </a:effectRef>
          <a:fontRef idx="minor">
            <a:schemeClr val="tx1"/>
          </a:fontRef>
        </p:style>
      </p:cxnSp>
      <p:sp>
        <p:nvSpPr>
          <p:cNvPr id="15" name="Oval 14">
            <a:extLst>
              <a:ext uri="{FF2B5EF4-FFF2-40B4-BE49-F238E27FC236}">
                <a16:creationId xmlns:a16="http://schemas.microsoft.com/office/drawing/2014/main" id="{735FFB6A-9E81-5E0D-8864-C27CFFB02ED0}"/>
              </a:ext>
            </a:extLst>
          </p:cNvPr>
          <p:cNvSpPr/>
          <p:nvPr/>
        </p:nvSpPr>
        <p:spPr>
          <a:xfrm>
            <a:off x="3182044" y="689431"/>
            <a:ext cx="108000" cy="108000"/>
          </a:xfrm>
          <a:prstGeom prst="ellipse">
            <a:avLst/>
          </a:prstGeom>
          <a:solidFill>
            <a:srgbClr val="F1133B"/>
          </a:solidFill>
          <a:ln>
            <a:solidFill>
              <a:srgbClr val="F113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a:extLst>
              <a:ext uri="{FF2B5EF4-FFF2-40B4-BE49-F238E27FC236}">
                <a16:creationId xmlns:a16="http://schemas.microsoft.com/office/drawing/2014/main" id="{EA893C6E-4EF1-E56C-6633-CFA061B878B9}"/>
              </a:ext>
            </a:extLst>
          </p:cNvPr>
          <p:cNvSpPr/>
          <p:nvPr/>
        </p:nvSpPr>
        <p:spPr>
          <a:xfrm>
            <a:off x="5128113" y="689154"/>
            <a:ext cx="108000" cy="108000"/>
          </a:xfrm>
          <a:prstGeom prst="ellipse">
            <a:avLst/>
          </a:prstGeom>
          <a:solidFill>
            <a:srgbClr val="F1133B"/>
          </a:solidFill>
          <a:ln>
            <a:solidFill>
              <a:srgbClr val="F113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Oval 16">
            <a:extLst>
              <a:ext uri="{FF2B5EF4-FFF2-40B4-BE49-F238E27FC236}">
                <a16:creationId xmlns:a16="http://schemas.microsoft.com/office/drawing/2014/main" id="{2BB0E26C-5AF4-CAD9-B09A-849FAB9AE8E9}"/>
              </a:ext>
            </a:extLst>
          </p:cNvPr>
          <p:cNvSpPr/>
          <p:nvPr/>
        </p:nvSpPr>
        <p:spPr>
          <a:xfrm>
            <a:off x="5139898" y="1123598"/>
            <a:ext cx="108000" cy="108000"/>
          </a:xfrm>
          <a:prstGeom prst="ellipse">
            <a:avLst/>
          </a:prstGeom>
          <a:solidFill>
            <a:srgbClr val="F1133B"/>
          </a:solidFill>
          <a:ln>
            <a:solidFill>
              <a:srgbClr val="F113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TextBox 17">
            <a:extLst>
              <a:ext uri="{FF2B5EF4-FFF2-40B4-BE49-F238E27FC236}">
                <a16:creationId xmlns:a16="http://schemas.microsoft.com/office/drawing/2014/main" id="{ABCB0B2F-6849-9B92-FBE6-993AB5FCF2E2}"/>
              </a:ext>
            </a:extLst>
          </p:cNvPr>
          <p:cNvSpPr txBox="1"/>
          <p:nvPr/>
        </p:nvSpPr>
        <p:spPr>
          <a:xfrm>
            <a:off x="682114" y="2186934"/>
            <a:ext cx="5227074" cy="1718868"/>
          </a:xfrm>
          <a:prstGeom prst="rect">
            <a:avLst/>
          </a:prstGeom>
          <a:noFill/>
        </p:spPr>
        <p:txBody>
          <a:bodyPr wrap="square" rtlCol="0">
            <a:spAutoFit/>
          </a:bodyPr>
          <a:lstStyle/>
          <a:p>
            <a:pPr>
              <a:lnSpc>
                <a:spcPct val="150000"/>
              </a:lnSpc>
            </a:pPr>
            <a:r>
              <a:rPr lang="en-AU" sz="2400" dirty="0">
                <a:solidFill>
                  <a:srgbClr val="F1133B"/>
                </a:solidFill>
              </a:rPr>
              <a:t>Context</a:t>
            </a:r>
          </a:p>
          <a:p>
            <a:pPr>
              <a:lnSpc>
                <a:spcPct val="150000"/>
              </a:lnSpc>
            </a:pPr>
            <a:r>
              <a:rPr lang="en-AU" sz="1600" dirty="0">
                <a:solidFill>
                  <a:schemeClr val="bg1">
                    <a:lumMod val="95000"/>
                  </a:schemeClr>
                </a:solidFill>
              </a:rPr>
              <a:t>GameCo is a new video game company with markets across the globe. They want to understand market trends to inform the development and marketing of new games.</a:t>
            </a:r>
          </a:p>
        </p:txBody>
      </p:sp>
      <p:sp>
        <p:nvSpPr>
          <p:cNvPr id="21" name="TextBox 20">
            <a:extLst>
              <a:ext uri="{FF2B5EF4-FFF2-40B4-BE49-F238E27FC236}">
                <a16:creationId xmlns:a16="http://schemas.microsoft.com/office/drawing/2014/main" id="{A4FE7FC5-BEF9-4ABD-5266-4E7771D21BA5}"/>
              </a:ext>
            </a:extLst>
          </p:cNvPr>
          <p:cNvSpPr txBox="1"/>
          <p:nvPr/>
        </p:nvSpPr>
        <p:spPr>
          <a:xfrm>
            <a:off x="682114" y="4526571"/>
            <a:ext cx="5227074" cy="1349537"/>
          </a:xfrm>
          <a:prstGeom prst="rect">
            <a:avLst/>
          </a:prstGeom>
          <a:noFill/>
        </p:spPr>
        <p:txBody>
          <a:bodyPr wrap="square" rtlCol="0">
            <a:spAutoFit/>
          </a:bodyPr>
          <a:lstStyle/>
          <a:p>
            <a:pPr>
              <a:lnSpc>
                <a:spcPct val="150000"/>
              </a:lnSpc>
            </a:pPr>
            <a:r>
              <a:rPr lang="en-AU" sz="2400" dirty="0">
                <a:solidFill>
                  <a:srgbClr val="F1133B"/>
                </a:solidFill>
              </a:rPr>
              <a:t>Goal</a:t>
            </a:r>
          </a:p>
          <a:p>
            <a:pPr>
              <a:lnSpc>
                <a:spcPct val="150000"/>
              </a:lnSpc>
            </a:pPr>
            <a:r>
              <a:rPr lang="en-AU" sz="1600" dirty="0">
                <a:solidFill>
                  <a:schemeClr val="bg1">
                    <a:lumMod val="95000"/>
                  </a:schemeClr>
                </a:solidFill>
              </a:rPr>
              <a:t>Analyse regional sales trends to support GameCo in making data-driven decisions.</a:t>
            </a:r>
          </a:p>
        </p:txBody>
      </p:sp>
      <p:sp>
        <p:nvSpPr>
          <p:cNvPr id="22" name="TextBox 21">
            <a:extLst>
              <a:ext uri="{FF2B5EF4-FFF2-40B4-BE49-F238E27FC236}">
                <a16:creationId xmlns:a16="http://schemas.microsoft.com/office/drawing/2014/main" id="{E90A96A7-391B-25BD-9579-DA6A650A6A02}"/>
              </a:ext>
            </a:extLst>
          </p:cNvPr>
          <p:cNvSpPr txBox="1"/>
          <p:nvPr/>
        </p:nvSpPr>
        <p:spPr>
          <a:xfrm>
            <a:off x="6406160" y="3787650"/>
            <a:ext cx="5413888" cy="2826864"/>
          </a:xfrm>
          <a:prstGeom prst="rect">
            <a:avLst/>
          </a:prstGeom>
          <a:noFill/>
        </p:spPr>
        <p:txBody>
          <a:bodyPr wrap="square" rtlCol="0">
            <a:spAutoFit/>
          </a:bodyPr>
          <a:lstStyle/>
          <a:p>
            <a:pPr>
              <a:lnSpc>
                <a:spcPct val="150000"/>
              </a:lnSpc>
            </a:pPr>
            <a:r>
              <a:rPr lang="en-AU" sz="2400" dirty="0">
                <a:solidFill>
                  <a:srgbClr val="F1133B"/>
                </a:solidFill>
              </a:rPr>
              <a:t>Technical Skills</a:t>
            </a:r>
          </a:p>
          <a:p>
            <a:pPr marL="342900" indent="-342900">
              <a:lnSpc>
                <a:spcPct val="150000"/>
              </a:lnSpc>
              <a:buFont typeface="Arial" panose="020B0604020202020204" pitchFamily="34" charset="0"/>
              <a:buChar char="•"/>
            </a:pPr>
            <a:r>
              <a:rPr lang="en-AU" sz="1600" dirty="0">
                <a:solidFill>
                  <a:schemeClr val="bg1">
                    <a:lumMod val="95000"/>
                  </a:schemeClr>
                </a:solidFill>
              </a:rPr>
              <a:t>Data Cleaning</a:t>
            </a:r>
          </a:p>
          <a:p>
            <a:pPr marL="342900" indent="-342900">
              <a:lnSpc>
                <a:spcPct val="150000"/>
              </a:lnSpc>
              <a:buFont typeface="Arial" panose="020B0604020202020204" pitchFamily="34" charset="0"/>
              <a:buChar char="•"/>
            </a:pPr>
            <a:r>
              <a:rPr lang="en-AU" sz="1600" dirty="0">
                <a:solidFill>
                  <a:schemeClr val="bg1">
                    <a:lumMod val="95000"/>
                  </a:schemeClr>
                </a:solidFill>
              </a:rPr>
              <a:t>Pivot Tables</a:t>
            </a:r>
          </a:p>
          <a:p>
            <a:pPr marL="342900" indent="-342900">
              <a:lnSpc>
                <a:spcPct val="150000"/>
              </a:lnSpc>
              <a:buFont typeface="Arial" panose="020B0604020202020204" pitchFamily="34" charset="0"/>
              <a:buChar char="•"/>
            </a:pPr>
            <a:r>
              <a:rPr lang="en-AU" sz="1600" dirty="0">
                <a:solidFill>
                  <a:schemeClr val="bg1">
                    <a:lumMod val="95000"/>
                  </a:schemeClr>
                </a:solidFill>
              </a:rPr>
              <a:t>Data Grouping and Summarising</a:t>
            </a:r>
          </a:p>
          <a:p>
            <a:pPr marL="342900" indent="-342900">
              <a:lnSpc>
                <a:spcPct val="150000"/>
              </a:lnSpc>
              <a:buFont typeface="Arial" panose="020B0604020202020204" pitchFamily="34" charset="0"/>
              <a:buChar char="•"/>
            </a:pPr>
            <a:r>
              <a:rPr lang="en-AU" sz="1600" dirty="0">
                <a:solidFill>
                  <a:schemeClr val="bg1">
                    <a:lumMod val="95000"/>
                  </a:schemeClr>
                </a:solidFill>
              </a:rPr>
              <a:t>Descriptive Analysis</a:t>
            </a:r>
          </a:p>
          <a:p>
            <a:pPr marL="342900" indent="-342900">
              <a:lnSpc>
                <a:spcPct val="150000"/>
              </a:lnSpc>
              <a:buFont typeface="Arial" panose="020B0604020202020204" pitchFamily="34" charset="0"/>
              <a:buChar char="•"/>
            </a:pPr>
            <a:r>
              <a:rPr lang="en-AU" sz="1600" dirty="0">
                <a:solidFill>
                  <a:schemeClr val="bg1">
                    <a:lumMod val="95000"/>
                  </a:schemeClr>
                </a:solidFill>
              </a:rPr>
              <a:t>Visualisations in Excel &amp; PowerPoint</a:t>
            </a:r>
          </a:p>
          <a:p>
            <a:pPr marL="342900" indent="-342900">
              <a:lnSpc>
                <a:spcPct val="150000"/>
              </a:lnSpc>
              <a:buFont typeface="Arial" panose="020B0604020202020204" pitchFamily="34" charset="0"/>
              <a:buChar char="•"/>
            </a:pPr>
            <a:r>
              <a:rPr lang="en-AU" sz="1600" dirty="0">
                <a:solidFill>
                  <a:schemeClr val="bg1">
                    <a:lumMod val="95000"/>
                  </a:schemeClr>
                </a:solidFill>
              </a:rPr>
              <a:t>Storytelling with Data</a:t>
            </a:r>
          </a:p>
        </p:txBody>
      </p:sp>
      <p:pic>
        <p:nvPicPr>
          <p:cNvPr id="23" name="Picture 4">
            <a:extLst>
              <a:ext uri="{FF2B5EF4-FFF2-40B4-BE49-F238E27FC236}">
                <a16:creationId xmlns:a16="http://schemas.microsoft.com/office/drawing/2014/main" id="{889E35BC-BF4E-3BAA-524C-888F0010C7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7735" y="890467"/>
            <a:ext cx="728334" cy="67737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8" descr="Microsoft Powerpoint icon in SVG, PNG formats">
            <a:extLst>
              <a:ext uri="{FF2B5EF4-FFF2-40B4-BE49-F238E27FC236}">
                <a16:creationId xmlns:a16="http://schemas.microsoft.com/office/drawing/2014/main" id="{01F35A7F-6C73-2B50-F6F3-56D5105B64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44279" y="864987"/>
            <a:ext cx="728334" cy="728334"/>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A3B5A472-5303-16AD-3E66-CCCF46077A5D}"/>
              </a:ext>
            </a:extLst>
          </p:cNvPr>
          <p:cNvSpPr/>
          <p:nvPr/>
        </p:nvSpPr>
        <p:spPr>
          <a:xfrm>
            <a:off x="6413104" y="689154"/>
            <a:ext cx="1076720" cy="1080000"/>
          </a:xfrm>
          <a:prstGeom prst="rect">
            <a:avLst/>
          </a:prstGeom>
          <a:gradFill flip="none" rotWithShape="1">
            <a:gsLst>
              <a:gs pos="0">
                <a:srgbClr val="191B27"/>
              </a:gs>
              <a:gs pos="25000">
                <a:srgbClr val="242834"/>
              </a:gs>
              <a:gs pos="75000">
                <a:srgbClr val="303546"/>
              </a:gs>
              <a:gs pos="100000">
                <a:srgbClr val="3B4257"/>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400" dirty="0"/>
              <a:t>Tools</a:t>
            </a:r>
          </a:p>
          <a:p>
            <a:pPr algn="ctr"/>
            <a:r>
              <a:rPr lang="en-AU" sz="2400" dirty="0"/>
              <a:t>Used</a:t>
            </a:r>
          </a:p>
        </p:txBody>
      </p:sp>
      <p:sp>
        <p:nvSpPr>
          <p:cNvPr id="29" name="Rectangle 28">
            <a:extLst>
              <a:ext uri="{FF2B5EF4-FFF2-40B4-BE49-F238E27FC236}">
                <a16:creationId xmlns:a16="http://schemas.microsoft.com/office/drawing/2014/main" id="{7C597966-EF34-1E34-9323-7C07573E1DDC}"/>
              </a:ext>
            </a:extLst>
          </p:cNvPr>
          <p:cNvSpPr/>
          <p:nvPr/>
        </p:nvSpPr>
        <p:spPr>
          <a:xfrm>
            <a:off x="6413104" y="689154"/>
            <a:ext cx="3746246" cy="1080000"/>
          </a:xfrm>
          <a:prstGeom prst="rect">
            <a:avLst/>
          </a:prstGeom>
          <a:noFill/>
          <a:ln>
            <a:solidFill>
              <a:srgbClr val="F113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TextBox 29">
            <a:extLst>
              <a:ext uri="{FF2B5EF4-FFF2-40B4-BE49-F238E27FC236}">
                <a16:creationId xmlns:a16="http://schemas.microsoft.com/office/drawing/2014/main" id="{F44AF69A-E39B-0784-7B88-1E5FD02C3466}"/>
              </a:ext>
            </a:extLst>
          </p:cNvPr>
          <p:cNvSpPr txBox="1"/>
          <p:nvPr/>
        </p:nvSpPr>
        <p:spPr>
          <a:xfrm>
            <a:off x="6403793" y="2186934"/>
            <a:ext cx="5227074" cy="1349537"/>
          </a:xfrm>
          <a:prstGeom prst="rect">
            <a:avLst/>
          </a:prstGeom>
          <a:noFill/>
        </p:spPr>
        <p:txBody>
          <a:bodyPr wrap="square" rtlCol="0">
            <a:spAutoFit/>
          </a:bodyPr>
          <a:lstStyle/>
          <a:p>
            <a:pPr>
              <a:lnSpc>
                <a:spcPct val="150000"/>
              </a:lnSpc>
            </a:pPr>
            <a:r>
              <a:rPr lang="en-AU" sz="2400" dirty="0">
                <a:solidFill>
                  <a:srgbClr val="F1133B"/>
                </a:solidFill>
              </a:rPr>
              <a:t>Data </a:t>
            </a:r>
            <a:r>
              <a:rPr lang="en-AU" sz="1600" dirty="0">
                <a:solidFill>
                  <a:schemeClr val="bg1">
                    <a:lumMod val="75000"/>
                  </a:schemeClr>
                </a:solidFill>
              </a:rPr>
              <a:t>(</a:t>
            </a:r>
            <a:r>
              <a:rPr lang="en-AU" sz="1600" dirty="0">
                <a:solidFill>
                  <a:srgbClr val="FFC9C9"/>
                </a:solidFill>
                <a:hlinkClick r:id="rId6">
                  <a:extLst>
                    <a:ext uri="{A12FA001-AC4F-418D-AE19-62706E023703}">
                      <ahyp:hlinkClr xmlns:ahyp="http://schemas.microsoft.com/office/drawing/2018/hyperlinkcolor" val="tx"/>
                    </a:ext>
                  </a:extLst>
                </a:hlinkClick>
              </a:rPr>
              <a:t>click here for raw data</a:t>
            </a:r>
            <a:r>
              <a:rPr lang="en-AU" sz="1600" dirty="0">
                <a:solidFill>
                  <a:schemeClr val="bg1">
                    <a:lumMod val="75000"/>
                  </a:schemeClr>
                </a:solidFill>
              </a:rPr>
              <a:t>)</a:t>
            </a:r>
          </a:p>
          <a:p>
            <a:pPr>
              <a:lnSpc>
                <a:spcPct val="150000"/>
              </a:lnSpc>
            </a:pPr>
            <a:r>
              <a:rPr lang="en-AU" sz="1600" dirty="0">
                <a:solidFill>
                  <a:schemeClr val="bg1">
                    <a:lumMod val="95000"/>
                  </a:schemeClr>
                </a:solidFill>
              </a:rPr>
              <a:t>Historical sales data of video games that have sold over 10,000 copies between 1980 and 2020 – from </a:t>
            </a:r>
            <a:r>
              <a:rPr lang="en-AU" sz="1600" dirty="0">
                <a:solidFill>
                  <a:srgbClr val="FFC9C9"/>
                </a:solidFill>
                <a:hlinkClick r:id="rId7">
                  <a:extLst>
                    <a:ext uri="{A12FA001-AC4F-418D-AE19-62706E023703}">
                      <ahyp:hlinkClr xmlns:ahyp="http://schemas.microsoft.com/office/drawing/2018/hyperlinkcolor" val="tx"/>
                    </a:ext>
                  </a:extLst>
                </a:hlinkClick>
              </a:rPr>
              <a:t>VGChartz</a:t>
            </a:r>
            <a:endParaRPr lang="en-AU" sz="1600" dirty="0">
              <a:solidFill>
                <a:srgbClr val="FFC9C9"/>
              </a:solidFill>
            </a:endParaRPr>
          </a:p>
        </p:txBody>
      </p:sp>
    </p:spTree>
    <p:extLst>
      <p:ext uri="{BB962C8B-B14F-4D97-AF65-F5344CB8AC3E}">
        <p14:creationId xmlns:p14="http://schemas.microsoft.com/office/powerpoint/2010/main" val="4268423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Abstract Data Science Wallpaper">
            <a:extLst>
              <a:ext uri="{FF2B5EF4-FFF2-40B4-BE49-F238E27FC236}">
                <a16:creationId xmlns:a16="http://schemas.microsoft.com/office/drawing/2014/main" id="{F91F3479-D51F-7A44-32BB-487071FD21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074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D6D18B2-F3AB-204C-21E2-7C111FF3DCE7}"/>
              </a:ext>
            </a:extLst>
          </p:cNvPr>
          <p:cNvSpPr/>
          <p:nvPr/>
        </p:nvSpPr>
        <p:spPr>
          <a:xfrm>
            <a:off x="0" y="7256"/>
            <a:ext cx="12192000" cy="6850743"/>
          </a:xfrm>
          <a:prstGeom prst="rect">
            <a:avLst/>
          </a:prstGeom>
          <a:solidFill>
            <a:srgbClr val="191B27">
              <a:alpha val="80000"/>
            </a:srgbClr>
          </a:solidFill>
          <a:ln>
            <a:solidFill>
              <a:srgbClr val="191B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Title 1">
            <a:extLst>
              <a:ext uri="{FF2B5EF4-FFF2-40B4-BE49-F238E27FC236}">
                <a16:creationId xmlns:a16="http://schemas.microsoft.com/office/drawing/2014/main" id="{3F8AC8EA-4FE4-A586-F92E-C73C0CADEA60}"/>
              </a:ext>
            </a:extLst>
          </p:cNvPr>
          <p:cNvSpPr>
            <a:spLocks noGrp="1"/>
          </p:cNvSpPr>
          <p:nvPr>
            <p:ph type="ctrTitle"/>
          </p:nvPr>
        </p:nvSpPr>
        <p:spPr>
          <a:xfrm>
            <a:off x="1524000" y="1122363"/>
            <a:ext cx="9144000" cy="2387600"/>
          </a:xfrm>
        </p:spPr>
        <p:txBody>
          <a:bodyPr>
            <a:normAutofit/>
          </a:bodyPr>
          <a:lstStyle/>
          <a:p>
            <a:r>
              <a:rPr lang="en-AU" sz="7200" dirty="0">
                <a:solidFill>
                  <a:schemeClr val="bg1"/>
                </a:solidFill>
              </a:rPr>
              <a:t>Thank you!</a:t>
            </a:r>
          </a:p>
        </p:txBody>
      </p:sp>
      <p:sp>
        <p:nvSpPr>
          <p:cNvPr id="15" name="Subtitle 2">
            <a:extLst>
              <a:ext uri="{FF2B5EF4-FFF2-40B4-BE49-F238E27FC236}">
                <a16:creationId xmlns:a16="http://schemas.microsoft.com/office/drawing/2014/main" id="{CEABAE59-5799-BDFF-FB44-4DF321078374}"/>
              </a:ext>
            </a:extLst>
          </p:cNvPr>
          <p:cNvSpPr>
            <a:spLocks noGrp="1"/>
          </p:cNvSpPr>
          <p:nvPr>
            <p:ph type="subTitle" idx="1"/>
          </p:nvPr>
        </p:nvSpPr>
        <p:spPr>
          <a:xfrm>
            <a:off x="1524000" y="3602038"/>
            <a:ext cx="9144000" cy="1655762"/>
          </a:xfrm>
        </p:spPr>
        <p:txBody>
          <a:bodyPr>
            <a:normAutofit/>
          </a:bodyPr>
          <a:lstStyle/>
          <a:p>
            <a:r>
              <a:rPr lang="en-AU" sz="2800" dirty="0">
                <a:solidFill>
                  <a:schemeClr val="bg1">
                    <a:lumMod val="85000"/>
                  </a:schemeClr>
                </a:solidFill>
              </a:rPr>
              <a:t>Kyle Stanford</a:t>
            </a:r>
          </a:p>
        </p:txBody>
      </p:sp>
      <p:sp>
        <p:nvSpPr>
          <p:cNvPr id="19" name="Rectangle 18">
            <a:extLst>
              <a:ext uri="{FF2B5EF4-FFF2-40B4-BE49-F238E27FC236}">
                <a16:creationId xmlns:a16="http://schemas.microsoft.com/office/drawing/2014/main" id="{946D86B9-7697-D9F8-30B4-6956A54C1CBE}"/>
              </a:ext>
            </a:extLst>
          </p:cNvPr>
          <p:cNvSpPr/>
          <p:nvPr/>
        </p:nvSpPr>
        <p:spPr>
          <a:xfrm>
            <a:off x="-78658" y="4817547"/>
            <a:ext cx="12349316" cy="1655763"/>
          </a:xfrm>
          <a:prstGeom prst="rect">
            <a:avLst/>
          </a:prstGeom>
          <a:solidFill>
            <a:srgbClr val="191B27"/>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078" name="Picture 6" descr="GitHub Logos and Usage · GitHub">
            <a:hlinkClick r:id="rId3"/>
            <a:extLst>
              <a:ext uri="{FF2B5EF4-FFF2-40B4-BE49-F238E27FC236}">
                <a16:creationId xmlns:a16="http://schemas.microsoft.com/office/drawing/2014/main" id="{7AB5376D-9110-F0E1-4121-3BA9BA3DA2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5283" y="5118951"/>
            <a:ext cx="1061885" cy="106188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hlinkClick r:id="rId5"/>
            <a:extLst>
              <a:ext uri="{FF2B5EF4-FFF2-40B4-BE49-F238E27FC236}">
                <a16:creationId xmlns:a16="http://schemas.microsoft.com/office/drawing/2014/main" id="{FCAE99C3-A16D-3913-F3A6-05546986C6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3345" y="5118951"/>
            <a:ext cx="1061884" cy="106188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hlinkClick r:id="rId7"/>
            <a:extLst>
              <a:ext uri="{FF2B5EF4-FFF2-40B4-BE49-F238E27FC236}">
                <a16:creationId xmlns:a16="http://schemas.microsoft.com/office/drawing/2014/main" id="{A7B39569-3608-0008-E4D0-F73DA46F46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31284" y="5118951"/>
            <a:ext cx="1061884" cy="1061884"/>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213 Tableau Icons, Logos, Symbols - Free in SVG, PNG, GIF | IconScout">
            <a:hlinkClick r:id="rId9"/>
            <a:extLst>
              <a:ext uri="{FF2B5EF4-FFF2-40B4-BE49-F238E27FC236}">
                <a16:creationId xmlns:a16="http://schemas.microsoft.com/office/drawing/2014/main" id="{742F4999-E0CE-46D5-9710-AF2780854C4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17345" y="5118951"/>
            <a:ext cx="1061884" cy="106188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BD6A179-FA78-D36D-73D9-5184214C8808}"/>
              </a:ext>
            </a:extLst>
          </p:cNvPr>
          <p:cNvSpPr txBox="1"/>
          <p:nvPr/>
        </p:nvSpPr>
        <p:spPr>
          <a:xfrm>
            <a:off x="755818" y="5414595"/>
            <a:ext cx="2114549" cy="461665"/>
          </a:xfrm>
          <a:prstGeom prst="rect">
            <a:avLst/>
          </a:prstGeom>
          <a:noFill/>
        </p:spPr>
        <p:txBody>
          <a:bodyPr wrap="square" rtlCol="0">
            <a:spAutoFit/>
          </a:bodyPr>
          <a:lstStyle/>
          <a:p>
            <a:pPr algn="ctr"/>
            <a:r>
              <a:rPr lang="en-AU" sz="2400" dirty="0">
                <a:solidFill>
                  <a:schemeClr val="bg1">
                    <a:lumMod val="75000"/>
                  </a:schemeClr>
                </a:solidFill>
              </a:rPr>
              <a:t>Let’s connect:</a:t>
            </a:r>
          </a:p>
        </p:txBody>
      </p:sp>
    </p:spTree>
    <p:extLst>
      <p:ext uri="{BB962C8B-B14F-4D97-AF65-F5344CB8AC3E}">
        <p14:creationId xmlns:p14="http://schemas.microsoft.com/office/powerpoint/2010/main" val="2697239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Rounded Corners 45">
            <a:extLst>
              <a:ext uri="{FF2B5EF4-FFF2-40B4-BE49-F238E27FC236}">
                <a16:creationId xmlns:a16="http://schemas.microsoft.com/office/drawing/2014/main" id="{5BE82686-8DEB-4543-A38E-E9FDB64BA78A}"/>
              </a:ext>
            </a:extLst>
          </p:cNvPr>
          <p:cNvSpPr/>
          <p:nvPr/>
        </p:nvSpPr>
        <p:spPr>
          <a:xfrm>
            <a:off x="6567947" y="1315301"/>
            <a:ext cx="5181600" cy="4891273"/>
          </a:xfrm>
          <a:prstGeom prst="roundRect">
            <a:avLst>
              <a:gd name="adj" fmla="val 2180"/>
            </a:avLst>
          </a:prstGeom>
          <a:solidFill>
            <a:srgbClr val="2428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E66C78CD-F416-1A38-EFAA-FD1DE50B76E0}"/>
              </a:ext>
            </a:extLst>
          </p:cNvPr>
          <p:cNvSpPr>
            <a:spLocks noGrp="1"/>
          </p:cNvSpPr>
          <p:nvPr>
            <p:ph type="title"/>
          </p:nvPr>
        </p:nvSpPr>
        <p:spPr>
          <a:xfrm>
            <a:off x="1534861" y="463332"/>
            <a:ext cx="3389671" cy="766456"/>
          </a:xfrm>
        </p:spPr>
        <p:txBody>
          <a:bodyPr>
            <a:normAutofit/>
          </a:bodyPr>
          <a:lstStyle/>
          <a:p>
            <a:pPr algn="ctr"/>
            <a:r>
              <a:rPr lang="en-AU" sz="2400" b="1" dirty="0">
                <a:solidFill>
                  <a:schemeClr val="bg1"/>
                </a:solidFill>
              </a:rPr>
              <a:t>Approach and Process</a:t>
            </a:r>
          </a:p>
        </p:txBody>
      </p:sp>
      <p:sp>
        <p:nvSpPr>
          <p:cNvPr id="6" name="TextBox 5">
            <a:extLst>
              <a:ext uri="{FF2B5EF4-FFF2-40B4-BE49-F238E27FC236}">
                <a16:creationId xmlns:a16="http://schemas.microsoft.com/office/drawing/2014/main" id="{2B7B82B9-0ED2-F98F-A050-14B14405215D}"/>
              </a:ext>
            </a:extLst>
          </p:cNvPr>
          <p:cNvSpPr txBox="1"/>
          <p:nvPr/>
        </p:nvSpPr>
        <p:spPr>
          <a:xfrm>
            <a:off x="1005345" y="1310432"/>
            <a:ext cx="4962832" cy="1257204"/>
          </a:xfrm>
          <a:prstGeom prst="rect">
            <a:avLst/>
          </a:prstGeom>
          <a:gradFill>
            <a:gsLst>
              <a:gs pos="0">
                <a:srgbClr val="191B27"/>
              </a:gs>
              <a:gs pos="25000">
                <a:srgbClr val="242834"/>
              </a:gs>
              <a:gs pos="75000">
                <a:srgbClr val="303546"/>
              </a:gs>
              <a:gs pos="100000">
                <a:srgbClr val="3B4257"/>
              </a:gs>
            </a:gsLst>
            <a:lin ang="10800000" scaled="1"/>
          </a:gradFill>
        </p:spPr>
        <p:txBody>
          <a:bodyPr wrap="square">
            <a:spAutoFit/>
          </a:bodyPr>
          <a:lstStyle/>
          <a:p>
            <a:pPr marL="342900" indent="-342900">
              <a:lnSpc>
                <a:spcPct val="150000"/>
              </a:lnSpc>
              <a:buAutoNum type="arabicPeriod"/>
            </a:pPr>
            <a:r>
              <a:rPr lang="en-AU" sz="2000" dirty="0">
                <a:solidFill>
                  <a:srgbClr val="F1133B"/>
                </a:solidFill>
              </a:rPr>
              <a:t>Data Preparation</a:t>
            </a:r>
          </a:p>
          <a:p>
            <a:pPr marL="0" indent="0">
              <a:lnSpc>
                <a:spcPct val="150000"/>
              </a:lnSpc>
              <a:buNone/>
            </a:pPr>
            <a:r>
              <a:rPr lang="en-AU" sz="1600" dirty="0">
                <a:solidFill>
                  <a:schemeClr val="bg1">
                    <a:lumMod val="95000"/>
                  </a:schemeClr>
                </a:solidFill>
              </a:rPr>
              <a:t>Conducted an exploratory analysis to find and address inconsistencies, duplicates, and missing values.</a:t>
            </a:r>
          </a:p>
        </p:txBody>
      </p:sp>
      <p:sp>
        <p:nvSpPr>
          <p:cNvPr id="8" name="TextBox 7">
            <a:extLst>
              <a:ext uri="{FF2B5EF4-FFF2-40B4-BE49-F238E27FC236}">
                <a16:creationId xmlns:a16="http://schemas.microsoft.com/office/drawing/2014/main" id="{6A0EB15B-493D-54A4-081D-D3A7C1647184}"/>
              </a:ext>
            </a:extLst>
          </p:cNvPr>
          <p:cNvSpPr txBox="1"/>
          <p:nvPr/>
        </p:nvSpPr>
        <p:spPr>
          <a:xfrm>
            <a:off x="1005345" y="3039282"/>
            <a:ext cx="4962832" cy="1626536"/>
          </a:xfrm>
          <a:prstGeom prst="rect">
            <a:avLst/>
          </a:prstGeom>
          <a:gradFill>
            <a:gsLst>
              <a:gs pos="0">
                <a:srgbClr val="191B27"/>
              </a:gs>
              <a:gs pos="25000">
                <a:srgbClr val="242834"/>
              </a:gs>
              <a:gs pos="75000">
                <a:srgbClr val="303546"/>
              </a:gs>
              <a:gs pos="100000">
                <a:srgbClr val="3B4257"/>
              </a:gs>
            </a:gsLst>
            <a:lin ang="10800000" scaled="1"/>
          </a:gradFill>
        </p:spPr>
        <p:txBody>
          <a:bodyPr wrap="square">
            <a:spAutoFit/>
          </a:bodyPr>
          <a:lstStyle/>
          <a:p>
            <a:pPr marL="342900" indent="-342900">
              <a:lnSpc>
                <a:spcPct val="150000"/>
              </a:lnSpc>
              <a:buFont typeface="+mj-lt"/>
              <a:buAutoNum type="arabicPeriod" startAt="2"/>
            </a:pPr>
            <a:r>
              <a:rPr lang="en-AU" sz="2000" dirty="0">
                <a:solidFill>
                  <a:srgbClr val="F1133B"/>
                </a:solidFill>
              </a:rPr>
              <a:t>Data Analysis</a:t>
            </a:r>
          </a:p>
          <a:p>
            <a:pPr marL="0" indent="0">
              <a:lnSpc>
                <a:spcPct val="150000"/>
              </a:lnSpc>
              <a:buNone/>
            </a:pPr>
            <a:r>
              <a:rPr lang="en-AU" sz="1600" dirty="0">
                <a:solidFill>
                  <a:schemeClr val="bg1">
                    <a:lumMod val="95000"/>
                  </a:schemeClr>
                </a:solidFill>
              </a:rPr>
              <a:t>Utilised pivot tables to group and summarise data by region, genre, and publisher. Filtered data to focus on the last 10 years of consistent data.</a:t>
            </a:r>
          </a:p>
        </p:txBody>
      </p:sp>
      <p:sp>
        <p:nvSpPr>
          <p:cNvPr id="25" name="TextBox 24">
            <a:extLst>
              <a:ext uri="{FF2B5EF4-FFF2-40B4-BE49-F238E27FC236}">
                <a16:creationId xmlns:a16="http://schemas.microsoft.com/office/drawing/2014/main" id="{79B6816C-B162-D0E3-8708-D1939FE61C2C}"/>
              </a:ext>
            </a:extLst>
          </p:cNvPr>
          <p:cNvSpPr txBox="1"/>
          <p:nvPr/>
        </p:nvSpPr>
        <p:spPr>
          <a:xfrm>
            <a:off x="1005345" y="5137464"/>
            <a:ext cx="4962832" cy="1257204"/>
          </a:xfrm>
          <a:prstGeom prst="rect">
            <a:avLst/>
          </a:prstGeom>
          <a:gradFill>
            <a:gsLst>
              <a:gs pos="0">
                <a:srgbClr val="191B27"/>
              </a:gs>
              <a:gs pos="25000">
                <a:srgbClr val="242834"/>
              </a:gs>
              <a:gs pos="75000">
                <a:srgbClr val="303546"/>
              </a:gs>
              <a:gs pos="100000">
                <a:srgbClr val="3B4257"/>
              </a:gs>
            </a:gsLst>
            <a:lin ang="10800000" scaled="1"/>
          </a:gradFill>
        </p:spPr>
        <p:txBody>
          <a:bodyPr wrap="square">
            <a:spAutoFit/>
          </a:bodyPr>
          <a:lstStyle/>
          <a:p>
            <a:pPr marL="457200" indent="-457200">
              <a:lnSpc>
                <a:spcPct val="150000"/>
              </a:lnSpc>
              <a:buFont typeface="+mj-lt"/>
              <a:buAutoNum type="arabicPeriod" startAt="3"/>
            </a:pPr>
            <a:r>
              <a:rPr lang="en-AU" sz="2000" dirty="0">
                <a:solidFill>
                  <a:srgbClr val="F1133B"/>
                </a:solidFill>
              </a:rPr>
              <a:t>Visualisation and Presentation</a:t>
            </a:r>
          </a:p>
          <a:p>
            <a:pPr marL="0" indent="0">
              <a:lnSpc>
                <a:spcPct val="150000"/>
              </a:lnSpc>
              <a:buNone/>
            </a:pPr>
            <a:r>
              <a:rPr lang="en-AU" sz="1600" dirty="0">
                <a:solidFill>
                  <a:schemeClr val="bg1">
                    <a:lumMod val="95000"/>
                  </a:schemeClr>
                </a:solidFill>
              </a:rPr>
              <a:t>Created doughnut charts, line charts, and 100% stacked column charts to visualise market trends.</a:t>
            </a:r>
          </a:p>
        </p:txBody>
      </p:sp>
      <p:pic>
        <p:nvPicPr>
          <p:cNvPr id="42" name="Picture 41">
            <a:extLst>
              <a:ext uri="{FF2B5EF4-FFF2-40B4-BE49-F238E27FC236}">
                <a16:creationId xmlns:a16="http://schemas.microsoft.com/office/drawing/2014/main" id="{0DE7D176-8E96-D8F1-3906-99E21F919068}"/>
              </a:ext>
            </a:extLst>
          </p:cNvPr>
          <p:cNvPicPr>
            <a:picLocks noChangeAspect="1"/>
          </p:cNvPicPr>
          <p:nvPr/>
        </p:nvPicPr>
        <p:blipFill>
          <a:blip r:embed="rId2"/>
          <a:stretch>
            <a:fillRect/>
          </a:stretch>
        </p:blipFill>
        <p:spPr>
          <a:xfrm>
            <a:off x="1005345" y="574028"/>
            <a:ext cx="529516" cy="529516"/>
          </a:xfrm>
          <a:prstGeom prst="rect">
            <a:avLst/>
          </a:prstGeom>
        </p:spPr>
      </p:pic>
      <p:sp>
        <p:nvSpPr>
          <p:cNvPr id="48" name="TextBox 47">
            <a:extLst>
              <a:ext uri="{FF2B5EF4-FFF2-40B4-BE49-F238E27FC236}">
                <a16:creationId xmlns:a16="http://schemas.microsoft.com/office/drawing/2014/main" id="{4349C9BB-F268-AF17-9571-E99C5C0ED6FE}"/>
              </a:ext>
            </a:extLst>
          </p:cNvPr>
          <p:cNvSpPr txBox="1"/>
          <p:nvPr/>
        </p:nvSpPr>
        <p:spPr>
          <a:xfrm>
            <a:off x="6757515" y="5809299"/>
            <a:ext cx="4802462" cy="276999"/>
          </a:xfrm>
          <a:prstGeom prst="rect">
            <a:avLst/>
          </a:prstGeom>
          <a:noFill/>
        </p:spPr>
        <p:txBody>
          <a:bodyPr wrap="square" rtlCol="0">
            <a:spAutoFit/>
          </a:bodyPr>
          <a:lstStyle/>
          <a:p>
            <a:pPr algn="ctr"/>
            <a:r>
              <a:rPr lang="en-AU" sz="1200" dirty="0">
                <a:solidFill>
                  <a:schemeClr val="bg1">
                    <a:lumMod val="75000"/>
                  </a:schemeClr>
                </a:solidFill>
              </a:rPr>
              <a:t>Doughnut chart showing distribution of video game sales in 2016</a:t>
            </a:r>
          </a:p>
        </p:txBody>
      </p:sp>
      <p:pic>
        <p:nvPicPr>
          <p:cNvPr id="50" name="Picture 49">
            <a:extLst>
              <a:ext uri="{FF2B5EF4-FFF2-40B4-BE49-F238E27FC236}">
                <a16:creationId xmlns:a16="http://schemas.microsoft.com/office/drawing/2014/main" id="{C0143919-9F25-40DA-16BA-5FC4170D2D4A}"/>
              </a:ext>
            </a:extLst>
          </p:cNvPr>
          <p:cNvPicPr>
            <a:picLocks noChangeAspect="1"/>
          </p:cNvPicPr>
          <p:nvPr/>
        </p:nvPicPr>
        <p:blipFill rotWithShape="1">
          <a:blip r:embed="rId3"/>
          <a:srcRect r="12439"/>
          <a:stretch/>
        </p:blipFill>
        <p:spPr>
          <a:xfrm>
            <a:off x="7088150" y="1656094"/>
            <a:ext cx="4141193" cy="4032930"/>
          </a:xfrm>
          <a:prstGeom prst="rect">
            <a:avLst/>
          </a:prstGeom>
        </p:spPr>
      </p:pic>
      <p:cxnSp>
        <p:nvCxnSpPr>
          <p:cNvPr id="52" name="Straight Connector 51">
            <a:extLst>
              <a:ext uri="{FF2B5EF4-FFF2-40B4-BE49-F238E27FC236}">
                <a16:creationId xmlns:a16="http://schemas.microsoft.com/office/drawing/2014/main" id="{A84643B9-5123-559B-78CE-6F3C7CAF9891}"/>
              </a:ext>
            </a:extLst>
          </p:cNvPr>
          <p:cNvCxnSpPr>
            <a:cxnSpLocks/>
            <a:stCxn id="2" idx="3"/>
          </p:cNvCxnSpPr>
          <p:nvPr/>
        </p:nvCxnSpPr>
        <p:spPr>
          <a:xfrm>
            <a:off x="4924532" y="846560"/>
            <a:ext cx="6825015" cy="0"/>
          </a:xfrm>
          <a:prstGeom prst="line">
            <a:avLst/>
          </a:prstGeom>
          <a:ln>
            <a:solidFill>
              <a:srgbClr val="F1133B"/>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5678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Rounded Corners 26">
            <a:extLst>
              <a:ext uri="{FF2B5EF4-FFF2-40B4-BE49-F238E27FC236}">
                <a16:creationId xmlns:a16="http://schemas.microsoft.com/office/drawing/2014/main" id="{BC22CA7A-4771-DE7A-FE6E-C4E1B2B950C3}"/>
              </a:ext>
            </a:extLst>
          </p:cNvPr>
          <p:cNvSpPr/>
          <p:nvPr/>
        </p:nvSpPr>
        <p:spPr>
          <a:xfrm>
            <a:off x="6240261" y="1270168"/>
            <a:ext cx="5509286" cy="4891273"/>
          </a:xfrm>
          <a:prstGeom prst="roundRect">
            <a:avLst>
              <a:gd name="adj" fmla="val 2180"/>
            </a:avLst>
          </a:prstGeom>
          <a:solidFill>
            <a:srgbClr val="2428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 name="Title 1">
            <a:extLst>
              <a:ext uri="{FF2B5EF4-FFF2-40B4-BE49-F238E27FC236}">
                <a16:creationId xmlns:a16="http://schemas.microsoft.com/office/drawing/2014/main" id="{01E9CB0B-809C-C984-9930-F5FFBA1EBA97}"/>
              </a:ext>
            </a:extLst>
          </p:cNvPr>
          <p:cNvSpPr txBox="1">
            <a:spLocks/>
          </p:cNvSpPr>
          <p:nvPr/>
        </p:nvSpPr>
        <p:spPr>
          <a:xfrm>
            <a:off x="1534861" y="455558"/>
            <a:ext cx="3577913" cy="7664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2400" b="1" dirty="0">
                <a:solidFill>
                  <a:schemeClr val="bg1"/>
                </a:solidFill>
              </a:rPr>
              <a:t>Challenges and Solutions</a:t>
            </a:r>
          </a:p>
        </p:txBody>
      </p:sp>
      <p:sp>
        <p:nvSpPr>
          <p:cNvPr id="23" name="TextBox 22">
            <a:extLst>
              <a:ext uri="{FF2B5EF4-FFF2-40B4-BE49-F238E27FC236}">
                <a16:creationId xmlns:a16="http://schemas.microsoft.com/office/drawing/2014/main" id="{8581D05D-935E-CC4C-4B01-2A453B319F00}"/>
              </a:ext>
            </a:extLst>
          </p:cNvPr>
          <p:cNvSpPr txBox="1"/>
          <p:nvPr/>
        </p:nvSpPr>
        <p:spPr>
          <a:xfrm>
            <a:off x="842401" y="2055185"/>
            <a:ext cx="4962832" cy="1103315"/>
          </a:xfrm>
          <a:prstGeom prst="rect">
            <a:avLst/>
          </a:prstGeom>
          <a:gradFill>
            <a:gsLst>
              <a:gs pos="0">
                <a:srgbClr val="191B27"/>
              </a:gs>
              <a:gs pos="25000">
                <a:srgbClr val="242834"/>
              </a:gs>
              <a:gs pos="75000">
                <a:srgbClr val="303546"/>
              </a:gs>
              <a:gs pos="100000">
                <a:srgbClr val="3B4257"/>
              </a:gs>
            </a:gsLst>
            <a:lin ang="10800000" scaled="1"/>
          </a:gradFill>
        </p:spPr>
        <p:txBody>
          <a:bodyPr wrap="square">
            <a:spAutoFit/>
          </a:bodyPr>
          <a:lstStyle/>
          <a:p>
            <a:r>
              <a:rPr lang="en-AU" sz="2000" dirty="0">
                <a:solidFill>
                  <a:srgbClr val="F1133B"/>
                </a:solidFill>
              </a:rPr>
              <a:t>Complex Analysis</a:t>
            </a:r>
          </a:p>
          <a:p>
            <a:pPr marL="0" indent="0">
              <a:lnSpc>
                <a:spcPct val="150000"/>
              </a:lnSpc>
              <a:buNone/>
            </a:pPr>
            <a:r>
              <a:rPr lang="en-AU" sz="1600" dirty="0">
                <a:solidFill>
                  <a:schemeClr val="bg1">
                    <a:lumMod val="95000"/>
                  </a:schemeClr>
                </a:solidFill>
              </a:rPr>
              <a:t>Used pivot tables and calculated fields to answer business questions requiring complex data groupings.</a:t>
            </a:r>
          </a:p>
        </p:txBody>
      </p:sp>
      <p:sp>
        <p:nvSpPr>
          <p:cNvPr id="24" name="TextBox 23">
            <a:extLst>
              <a:ext uri="{FF2B5EF4-FFF2-40B4-BE49-F238E27FC236}">
                <a16:creationId xmlns:a16="http://schemas.microsoft.com/office/drawing/2014/main" id="{4C75143F-8008-1C64-F41C-651ED95CC874}"/>
              </a:ext>
            </a:extLst>
          </p:cNvPr>
          <p:cNvSpPr txBox="1"/>
          <p:nvPr/>
        </p:nvSpPr>
        <p:spPr>
          <a:xfrm>
            <a:off x="842401" y="3699501"/>
            <a:ext cx="4962832" cy="1472647"/>
          </a:xfrm>
          <a:prstGeom prst="rect">
            <a:avLst/>
          </a:prstGeom>
          <a:gradFill>
            <a:gsLst>
              <a:gs pos="0">
                <a:srgbClr val="191B27"/>
              </a:gs>
              <a:gs pos="25000">
                <a:srgbClr val="242834"/>
              </a:gs>
              <a:gs pos="75000">
                <a:srgbClr val="303546"/>
              </a:gs>
              <a:gs pos="100000">
                <a:srgbClr val="3B4257"/>
              </a:gs>
            </a:gsLst>
            <a:lin ang="10800000" scaled="1"/>
          </a:gradFill>
        </p:spPr>
        <p:txBody>
          <a:bodyPr wrap="square">
            <a:spAutoFit/>
          </a:bodyPr>
          <a:lstStyle/>
          <a:p>
            <a:r>
              <a:rPr lang="en-AU" sz="2000" dirty="0">
                <a:solidFill>
                  <a:srgbClr val="F1133B"/>
                </a:solidFill>
              </a:rPr>
              <a:t>Translating Data to Insights</a:t>
            </a:r>
          </a:p>
          <a:p>
            <a:pPr marL="0" indent="0">
              <a:lnSpc>
                <a:spcPct val="150000"/>
              </a:lnSpc>
              <a:buNone/>
            </a:pPr>
            <a:r>
              <a:rPr lang="en-AU" sz="1600" dirty="0">
                <a:solidFill>
                  <a:schemeClr val="bg1">
                    <a:lumMod val="95000"/>
                  </a:schemeClr>
                </a:solidFill>
              </a:rPr>
              <a:t>Utilised advanced formatting options in MS PPT to construct clear data visualisations and communicate findings to stakeholders. </a:t>
            </a:r>
          </a:p>
        </p:txBody>
      </p:sp>
      <p:pic>
        <p:nvPicPr>
          <p:cNvPr id="29" name="Picture 28">
            <a:extLst>
              <a:ext uri="{FF2B5EF4-FFF2-40B4-BE49-F238E27FC236}">
                <a16:creationId xmlns:a16="http://schemas.microsoft.com/office/drawing/2014/main" id="{5637B096-2B85-4825-1066-BAC4FABC4B5C}"/>
              </a:ext>
            </a:extLst>
          </p:cNvPr>
          <p:cNvPicPr>
            <a:picLocks noChangeAspect="1"/>
          </p:cNvPicPr>
          <p:nvPr/>
        </p:nvPicPr>
        <p:blipFill>
          <a:blip r:embed="rId2"/>
          <a:stretch>
            <a:fillRect/>
          </a:stretch>
        </p:blipFill>
        <p:spPr>
          <a:xfrm>
            <a:off x="6478527" y="1486772"/>
            <a:ext cx="5071917" cy="3962231"/>
          </a:xfrm>
          <a:prstGeom prst="rect">
            <a:avLst/>
          </a:prstGeom>
        </p:spPr>
      </p:pic>
      <p:cxnSp>
        <p:nvCxnSpPr>
          <p:cNvPr id="18" name="Straight Connector 17">
            <a:extLst>
              <a:ext uri="{FF2B5EF4-FFF2-40B4-BE49-F238E27FC236}">
                <a16:creationId xmlns:a16="http://schemas.microsoft.com/office/drawing/2014/main" id="{11A1917E-502D-DCB3-6742-28F70981AEA4}"/>
              </a:ext>
            </a:extLst>
          </p:cNvPr>
          <p:cNvCxnSpPr>
            <a:cxnSpLocks/>
            <a:stCxn id="4" idx="3"/>
          </p:cNvCxnSpPr>
          <p:nvPr/>
        </p:nvCxnSpPr>
        <p:spPr>
          <a:xfrm>
            <a:off x="5112774" y="838786"/>
            <a:ext cx="6636773" cy="7774"/>
          </a:xfrm>
          <a:prstGeom prst="line">
            <a:avLst/>
          </a:prstGeom>
          <a:ln>
            <a:solidFill>
              <a:srgbClr val="F1133B"/>
            </a:solidFill>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B0D50F72-BD99-AB09-7517-733DB1EEA9C2}"/>
              </a:ext>
            </a:extLst>
          </p:cNvPr>
          <p:cNvSpPr txBox="1"/>
          <p:nvPr/>
        </p:nvSpPr>
        <p:spPr>
          <a:xfrm>
            <a:off x="6458945" y="5482056"/>
            <a:ext cx="5071917" cy="646331"/>
          </a:xfrm>
          <a:prstGeom prst="rect">
            <a:avLst/>
          </a:prstGeom>
          <a:noFill/>
        </p:spPr>
        <p:txBody>
          <a:bodyPr wrap="square" rtlCol="0">
            <a:spAutoFit/>
          </a:bodyPr>
          <a:lstStyle/>
          <a:p>
            <a:pPr algn="ctr"/>
            <a:r>
              <a:rPr lang="en-AU" sz="1200" dirty="0">
                <a:solidFill>
                  <a:schemeClr val="bg1">
                    <a:lumMod val="75000"/>
                  </a:schemeClr>
                </a:solidFill>
              </a:rPr>
              <a:t>100% Stacked Column Chart showing global sales distribution by genre from 2012 to 2016. Formatted to focus on downward trend in North American market across all genres.</a:t>
            </a:r>
          </a:p>
        </p:txBody>
      </p:sp>
      <p:pic>
        <p:nvPicPr>
          <p:cNvPr id="31" name="Graphic 30" descr="Hurdle outline">
            <a:extLst>
              <a:ext uri="{FF2B5EF4-FFF2-40B4-BE49-F238E27FC236}">
                <a16:creationId xmlns:a16="http://schemas.microsoft.com/office/drawing/2014/main" id="{9DAA6868-0BE9-6A0D-BCEF-A845D0C9C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2401" y="455557"/>
            <a:ext cx="766457" cy="766457"/>
          </a:xfrm>
          <a:prstGeom prst="rect">
            <a:avLst/>
          </a:prstGeom>
        </p:spPr>
      </p:pic>
    </p:spTree>
    <p:extLst>
      <p:ext uri="{BB962C8B-B14F-4D97-AF65-F5344CB8AC3E}">
        <p14:creationId xmlns:p14="http://schemas.microsoft.com/office/powerpoint/2010/main" val="4190011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C04A4E51-FDA2-6865-77C4-D3F4CA2785B9}"/>
              </a:ext>
            </a:extLst>
          </p:cNvPr>
          <p:cNvSpPr/>
          <p:nvPr/>
        </p:nvSpPr>
        <p:spPr>
          <a:xfrm>
            <a:off x="325953" y="1399763"/>
            <a:ext cx="5071917" cy="4891273"/>
          </a:xfrm>
          <a:prstGeom prst="roundRect">
            <a:avLst>
              <a:gd name="adj" fmla="val 2180"/>
            </a:avLst>
          </a:prstGeom>
          <a:solidFill>
            <a:srgbClr val="2428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5" name="TextBox 24">
            <a:extLst>
              <a:ext uri="{FF2B5EF4-FFF2-40B4-BE49-F238E27FC236}">
                <a16:creationId xmlns:a16="http://schemas.microsoft.com/office/drawing/2014/main" id="{F9C1E828-3C23-90A5-E96F-B9738054C623}"/>
              </a:ext>
            </a:extLst>
          </p:cNvPr>
          <p:cNvSpPr txBox="1"/>
          <p:nvPr/>
        </p:nvSpPr>
        <p:spPr>
          <a:xfrm>
            <a:off x="325953" y="5559934"/>
            <a:ext cx="5071917" cy="646331"/>
          </a:xfrm>
          <a:prstGeom prst="rect">
            <a:avLst/>
          </a:prstGeom>
          <a:noFill/>
        </p:spPr>
        <p:txBody>
          <a:bodyPr wrap="square" rtlCol="0">
            <a:spAutoFit/>
          </a:bodyPr>
          <a:lstStyle/>
          <a:p>
            <a:pPr algn="ctr"/>
            <a:r>
              <a:rPr lang="en-AU" sz="1200" dirty="0">
                <a:solidFill>
                  <a:schemeClr val="bg1">
                    <a:lumMod val="75000"/>
                  </a:schemeClr>
                </a:solidFill>
              </a:rPr>
              <a:t>This line chart shows general shifts in market dynamics between North America, Europe, Japan, and other countries over the last decade’s worth of full data</a:t>
            </a:r>
          </a:p>
        </p:txBody>
      </p:sp>
      <p:sp>
        <p:nvSpPr>
          <p:cNvPr id="15" name="Title 1">
            <a:extLst>
              <a:ext uri="{FF2B5EF4-FFF2-40B4-BE49-F238E27FC236}">
                <a16:creationId xmlns:a16="http://schemas.microsoft.com/office/drawing/2014/main" id="{48E98792-0EA9-904D-9AEF-5DAA42281A94}"/>
              </a:ext>
            </a:extLst>
          </p:cNvPr>
          <p:cNvSpPr txBox="1">
            <a:spLocks/>
          </p:cNvSpPr>
          <p:nvPr/>
        </p:nvSpPr>
        <p:spPr>
          <a:xfrm>
            <a:off x="1534861" y="455558"/>
            <a:ext cx="3420597" cy="7664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2400" b="1" dirty="0">
                <a:solidFill>
                  <a:schemeClr val="bg1"/>
                </a:solidFill>
              </a:rPr>
              <a:t>Results and Deliverables</a:t>
            </a:r>
          </a:p>
        </p:txBody>
      </p:sp>
      <p:pic>
        <p:nvPicPr>
          <p:cNvPr id="21" name="Graphic 20" descr="Presentation with pie chart with solid fill">
            <a:extLst>
              <a:ext uri="{FF2B5EF4-FFF2-40B4-BE49-F238E27FC236}">
                <a16:creationId xmlns:a16="http://schemas.microsoft.com/office/drawing/2014/main" id="{3871E8FC-594E-82DA-FA97-120E0DCAC4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8405" y="455558"/>
            <a:ext cx="766456" cy="766456"/>
          </a:xfrm>
          <a:prstGeom prst="rect">
            <a:avLst/>
          </a:prstGeom>
        </p:spPr>
      </p:pic>
      <p:pic>
        <p:nvPicPr>
          <p:cNvPr id="23" name="Picture 22">
            <a:extLst>
              <a:ext uri="{FF2B5EF4-FFF2-40B4-BE49-F238E27FC236}">
                <a16:creationId xmlns:a16="http://schemas.microsoft.com/office/drawing/2014/main" id="{AB0A81F7-F15B-AAA0-15C8-A745511407DE}"/>
              </a:ext>
            </a:extLst>
          </p:cNvPr>
          <p:cNvPicPr>
            <a:picLocks noChangeAspect="1"/>
          </p:cNvPicPr>
          <p:nvPr/>
        </p:nvPicPr>
        <p:blipFill>
          <a:blip r:embed="rId4"/>
          <a:stretch>
            <a:fillRect/>
          </a:stretch>
        </p:blipFill>
        <p:spPr>
          <a:xfrm>
            <a:off x="687693" y="1577468"/>
            <a:ext cx="4225853" cy="3897696"/>
          </a:xfrm>
          <a:prstGeom prst="rect">
            <a:avLst/>
          </a:prstGeom>
        </p:spPr>
      </p:pic>
      <p:cxnSp>
        <p:nvCxnSpPr>
          <p:cNvPr id="28" name="Straight Connector 27">
            <a:extLst>
              <a:ext uri="{FF2B5EF4-FFF2-40B4-BE49-F238E27FC236}">
                <a16:creationId xmlns:a16="http://schemas.microsoft.com/office/drawing/2014/main" id="{579EC363-2725-198A-6688-8DCCD5522DCE}"/>
              </a:ext>
            </a:extLst>
          </p:cNvPr>
          <p:cNvCxnSpPr>
            <a:cxnSpLocks/>
          </p:cNvCxnSpPr>
          <p:nvPr/>
        </p:nvCxnSpPr>
        <p:spPr>
          <a:xfrm>
            <a:off x="5919019" y="1325511"/>
            <a:ext cx="0" cy="5069022"/>
          </a:xfrm>
          <a:prstGeom prst="line">
            <a:avLst/>
          </a:prstGeom>
          <a:ln>
            <a:solidFill>
              <a:srgbClr val="F1133B"/>
            </a:solidFill>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F0845D07-F9AD-18D8-EB74-D3B58685B23C}"/>
              </a:ext>
            </a:extLst>
          </p:cNvPr>
          <p:cNvSpPr txBox="1"/>
          <p:nvPr/>
        </p:nvSpPr>
        <p:spPr>
          <a:xfrm>
            <a:off x="6440168" y="1325511"/>
            <a:ext cx="5064137" cy="4416594"/>
          </a:xfrm>
          <a:prstGeom prst="rect">
            <a:avLst/>
          </a:prstGeom>
          <a:noFill/>
        </p:spPr>
        <p:txBody>
          <a:bodyPr wrap="square" rtlCol="0">
            <a:spAutoFit/>
          </a:bodyPr>
          <a:lstStyle/>
          <a:p>
            <a:pPr>
              <a:spcAft>
                <a:spcPts val="600"/>
              </a:spcAft>
            </a:pPr>
            <a:r>
              <a:rPr lang="en-AU" sz="2000" dirty="0">
                <a:solidFill>
                  <a:srgbClr val="F1133B"/>
                </a:solidFill>
              </a:rPr>
              <a:t>Main Findings</a:t>
            </a:r>
          </a:p>
          <a:p>
            <a:pPr marL="285750" indent="-285750">
              <a:spcAft>
                <a:spcPts val="1200"/>
              </a:spcAft>
              <a:buFont typeface="Arial" panose="020B0604020202020204" pitchFamily="34" charset="0"/>
              <a:buChar char="•"/>
            </a:pPr>
            <a:r>
              <a:rPr lang="en-AU" sz="1400" b="1" dirty="0">
                <a:solidFill>
                  <a:schemeClr val="bg1">
                    <a:lumMod val="95000"/>
                  </a:schemeClr>
                </a:solidFill>
              </a:rPr>
              <a:t>Europe’s</a:t>
            </a:r>
            <a:r>
              <a:rPr lang="en-AU" sz="1400" dirty="0">
                <a:solidFill>
                  <a:schemeClr val="bg1">
                    <a:lumMod val="75000"/>
                  </a:schemeClr>
                </a:solidFill>
              </a:rPr>
              <a:t> market share overall raised steadily but was most notable in the “shooter” and “sport” genres.</a:t>
            </a:r>
          </a:p>
          <a:p>
            <a:pPr marL="285750" indent="-285750">
              <a:spcAft>
                <a:spcPts val="1200"/>
              </a:spcAft>
              <a:buFont typeface="Arial" panose="020B0604020202020204" pitchFamily="34" charset="0"/>
              <a:buChar char="•"/>
            </a:pPr>
            <a:r>
              <a:rPr lang="en-AU" sz="1400" dirty="0">
                <a:solidFill>
                  <a:schemeClr val="bg1">
                    <a:lumMod val="75000"/>
                  </a:schemeClr>
                </a:solidFill>
              </a:rPr>
              <a:t>Increased sales of “role-playing” games contributed to a successful year in 2016 in </a:t>
            </a:r>
            <a:r>
              <a:rPr lang="en-AU" sz="1400" b="1" dirty="0">
                <a:solidFill>
                  <a:schemeClr val="bg1"/>
                </a:solidFill>
              </a:rPr>
              <a:t>Japan</a:t>
            </a:r>
            <a:r>
              <a:rPr lang="en-AU" sz="1400" dirty="0">
                <a:solidFill>
                  <a:schemeClr val="bg1">
                    <a:lumMod val="95000"/>
                  </a:schemeClr>
                </a:solidFill>
              </a:rPr>
              <a:t>.</a:t>
            </a:r>
          </a:p>
          <a:p>
            <a:pPr marL="285750" indent="-285750">
              <a:spcAft>
                <a:spcPts val="1200"/>
              </a:spcAft>
              <a:buFont typeface="Arial" panose="020B0604020202020204" pitchFamily="34" charset="0"/>
              <a:buChar char="•"/>
            </a:pPr>
            <a:r>
              <a:rPr lang="en-AU" sz="1400" dirty="0">
                <a:solidFill>
                  <a:schemeClr val="bg1">
                    <a:lumMod val="75000"/>
                  </a:schemeClr>
                </a:solidFill>
              </a:rPr>
              <a:t>Sales in </a:t>
            </a:r>
            <a:r>
              <a:rPr lang="en-AU" sz="1400" b="1" dirty="0">
                <a:solidFill>
                  <a:schemeClr val="bg1"/>
                </a:solidFill>
              </a:rPr>
              <a:t>North America </a:t>
            </a:r>
            <a:r>
              <a:rPr lang="en-AU" sz="1400" dirty="0">
                <a:solidFill>
                  <a:schemeClr val="bg1">
                    <a:lumMod val="75000"/>
                  </a:schemeClr>
                </a:solidFill>
              </a:rPr>
              <a:t>have continued to decline. This was consistent in all genres.</a:t>
            </a:r>
          </a:p>
          <a:p>
            <a:pPr>
              <a:spcAft>
                <a:spcPts val="600"/>
              </a:spcAft>
            </a:pPr>
            <a:endParaRPr lang="en-AU" dirty="0">
              <a:solidFill>
                <a:schemeClr val="bg1">
                  <a:lumMod val="95000"/>
                </a:schemeClr>
              </a:solidFill>
            </a:endParaRPr>
          </a:p>
          <a:p>
            <a:pPr>
              <a:spcAft>
                <a:spcPts val="600"/>
              </a:spcAft>
            </a:pPr>
            <a:r>
              <a:rPr lang="en-AU" sz="2000" dirty="0">
                <a:solidFill>
                  <a:srgbClr val="F1133B"/>
                </a:solidFill>
              </a:rPr>
              <a:t>Deliverables</a:t>
            </a:r>
          </a:p>
          <a:p>
            <a:pPr marL="342900" indent="-342900">
              <a:spcAft>
                <a:spcPts val="600"/>
              </a:spcAft>
              <a:buAutoNum type="arabicPeriod"/>
            </a:pPr>
            <a:r>
              <a:rPr lang="en-AU" sz="1400" b="1" dirty="0">
                <a:solidFill>
                  <a:srgbClr val="FFC9C9"/>
                </a:solidFill>
              </a:rPr>
              <a:t>Excel Report: </a:t>
            </a:r>
            <a:r>
              <a:rPr lang="en-AU" sz="1400" dirty="0">
                <a:solidFill>
                  <a:schemeClr val="bg1">
                    <a:lumMod val="75000"/>
                  </a:schemeClr>
                </a:solidFill>
              </a:rPr>
              <a:t>containing cleaned data, pivot tables, and charts.</a:t>
            </a:r>
          </a:p>
          <a:p>
            <a:pPr marL="342900" indent="-342900">
              <a:spcAft>
                <a:spcPts val="600"/>
              </a:spcAft>
              <a:buAutoNum type="arabicPeriod"/>
            </a:pPr>
            <a:r>
              <a:rPr lang="en-AU" sz="1400" b="1" dirty="0">
                <a:solidFill>
                  <a:srgbClr val="FFC9C9"/>
                </a:solidFill>
              </a:rPr>
              <a:t>Final Presentation: </a:t>
            </a:r>
            <a:r>
              <a:rPr lang="en-AU" sz="1400" dirty="0">
                <a:solidFill>
                  <a:schemeClr val="bg1">
                    <a:lumMod val="75000"/>
                  </a:schemeClr>
                </a:solidFill>
              </a:rPr>
              <a:t>summarising key findings and recommendations to GameCo.</a:t>
            </a:r>
          </a:p>
          <a:p>
            <a:pPr marL="342900" indent="-342900">
              <a:spcAft>
                <a:spcPts val="600"/>
              </a:spcAft>
              <a:buAutoNum type="arabicPeriod"/>
            </a:pPr>
            <a:r>
              <a:rPr lang="en-AU" sz="1400" b="1" dirty="0">
                <a:solidFill>
                  <a:srgbClr val="FFC9C9"/>
                </a:solidFill>
              </a:rPr>
              <a:t>Project Reflections Document: </a:t>
            </a:r>
            <a:r>
              <a:rPr lang="en-AU" sz="1400" dirty="0">
                <a:solidFill>
                  <a:schemeClr val="bg1">
                    <a:lumMod val="75000"/>
                  </a:schemeClr>
                </a:solidFill>
              </a:rPr>
              <a:t>outlining analytical processes which lead to each insight. </a:t>
            </a:r>
          </a:p>
        </p:txBody>
      </p:sp>
    </p:spTree>
    <p:extLst>
      <p:ext uri="{BB962C8B-B14F-4D97-AF65-F5344CB8AC3E}">
        <p14:creationId xmlns:p14="http://schemas.microsoft.com/office/powerpoint/2010/main" val="4031399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E6E89FF-5495-E303-D7BD-D04E47CBCCED}"/>
              </a:ext>
            </a:extLst>
          </p:cNvPr>
          <p:cNvSpPr txBox="1"/>
          <p:nvPr/>
        </p:nvSpPr>
        <p:spPr>
          <a:xfrm>
            <a:off x="1426905" y="841365"/>
            <a:ext cx="4579374" cy="707886"/>
          </a:xfrm>
          <a:prstGeom prst="rect">
            <a:avLst/>
          </a:prstGeom>
          <a:noFill/>
        </p:spPr>
        <p:txBody>
          <a:bodyPr wrap="square" rtlCol="0">
            <a:spAutoFit/>
          </a:bodyPr>
          <a:lstStyle/>
          <a:p>
            <a:r>
              <a:rPr lang="en-AU" sz="2400" b="1" dirty="0">
                <a:solidFill>
                  <a:schemeClr val="bg1"/>
                </a:solidFill>
              </a:rPr>
              <a:t>Influenza Forecasting</a:t>
            </a:r>
          </a:p>
          <a:p>
            <a:r>
              <a:rPr lang="en-AU" sz="1600" dirty="0">
                <a:solidFill>
                  <a:schemeClr val="bg1">
                    <a:lumMod val="75000"/>
                  </a:schemeClr>
                </a:solidFill>
              </a:rPr>
              <a:t>Public Health Sector – U.S.</a:t>
            </a:r>
            <a:endParaRPr lang="en-AU" sz="1400" dirty="0">
              <a:solidFill>
                <a:schemeClr val="bg1">
                  <a:lumMod val="75000"/>
                </a:schemeClr>
              </a:solidFill>
            </a:endParaRPr>
          </a:p>
        </p:txBody>
      </p:sp>
      <p:cxnSp>
        <p:nvCxnSpPr>
          <p:cNvPr id="9" name="Straight Connector 8">
            <a:extLst>
              <a:ext uri="{FF2B5EF4-FFF2-40B4-BE49-F238E27FC236}">
                <a16:creationId xmlns:a16="http://schemas.microsoft.com/office/drawing/2014/main" id="{C0739F79-2929-7F4A-1102-15544FF11DCF}"/>
              </a:ext>
            </a:extLst>
          </p:cNvPr>
          <p:cNvCxnSpPr>
            <a:cxnSpLocks/>
          </p:cNvCxnSpPr>
          <p:nvPr/>
        </p:nvCxnSpPr>
        <p:spPr>
          <a:xfrm flipV="1">
            <a:off x="682113" y="738912"/>
            <a:ext cx="5065278" cy="4286"/>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EF1ECB84-80CD-1DBC-B7EF-534EE3247105}"/>
              </a:ext>
            </a:extLst>
          </p:cNvPr>
          <p:cNvCxnSpPr>
            <a:cxnSpLocks/>
          </p:cNvCxnSpPr>
          <p:nvPr/>
        </p:nvCxnSpPr>
        <p:spPr>
          <a:xfrm rot="1800000">
            <a:off x="4424456" y="968198"/>
            <a:ext cx="900000" cy="1"/>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B07EC3B2-BC3A-C11A-889A-BB9D9AFF0779}"/>
              </a:ext>
            </a:extLst>
          </p:cNvPr>
          <p:cNvCxnSpPr>
            <a:cxnSpLocks/>
          </p:cNvCxnSpPr>
          <p:nvPr/>
        </p:nvCxnSpPr>
        <p:spPr>
          <a:xfrm>
            <a:off x="5264168" y="1185147"/>
            <a:ext cx="429223"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sp>
        <p:nvSpPr>
          <p:cNvPr id="12" name="Oval 11">
            <a:extLst>
              <a:ext uri="{FF2B5EF4-FFF2-40B4-BE49-F238E27FC236}">
                <a16:creationId xmlns:a16="http://schemas.microsoft.com/office/drawing/2014/main" id="{FF405827-C605-CDFF-72E5-05CEC4835501}"/>
              </a:ext>
            </a:extLst>
          </p:cNvPr>
          <p:cNvSpPr/>
          <p:nvPr/>
        </p:nvSpPr>
        <p:spPr>
          <a:xfrm>
            <a:off x="4449896" y="684282"/>
            <a:ext cx="108000" cy="108000"/>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Oval 12">
            <a:extLst>
              <a:ext uri="{FF2B5EF4-FFF2-40B4-BE49-F238E27FC236}">
                <a16:creationId xmlns:a16="http://schemas.microsoft.com/office/drawing/2014/main" id="{676DDD4F-EA8F-EFB5-6A75-8579E4E35DF4}"/>
              </a:ext>
            </a:extLst>
          </p:cNvPr>
          <p:cNvSpPr/>
          <p:nvPr/>
        </p:nvSpPr>
        <p:spPr>
          <a:xfrm>
            <a:off x="5639391" y="1131147"/>
            <a:ext cx="108000" cy="108000"/>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a:extLst>
              <a:ext uri="{FF2B5EF4-FFF2-40B4-BE49-F238E27FC236}">
                <a16:creationId xmlns:a16="http://schemas.microsoft.com/office/drawing/2014/main" id="{FF361195-BFE2-E3D0-C5B4-BDA9074C323C}"/>
              </a:ext>
            </a:extLst>
          </p:cNvPr>
          <p:cNvSpPr/>
          <p:nvPr/>
        </p:nvSpPr>
        <p:spPr>
          <a:xfrm>
            <a:off x="5644743" y="684282"/>
            <a:ext cx="108000" cy="108000"/>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8" name="Graphic 17" descr="Medical with solid fill">
            <a:extLst>
              <a:ext uri="{FF2B5EF4-FFF2-40B4-BE49-F238E27FC236}">
                <a16:creationId xmlns:a16="http://schemas.microsoft.com/office/drawing/2014/main" id="{F3E9C306-8AF1-DBEB-DAED-2F0D15FA92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2113" y="812752"/>
            <a:ext cx="744792" cy="744792"/>
          </a:xfrm>
          <a:prstGeom prst="rect">
            <a:avLst/>
          </a:prstGeom>
        </p:spPr>
      </p:pic>
      <p:sp>
        <p:nvSpPr>
          <p:cNvPr id="26" name="TextBox 25">
            <a:extLst>
              <a:ext uri="{FF2B5EF4-FFF2-40B4-BE49-F238E27FC236}">
                <a16:creationId xmlns:a16="http://schemas.microsoft.com/office/drawing/2014/main" id="{BD49558D-88C0-9C86-1A85-E3CD305C7F90}"/>
              </a:ext>
            </a:extLst>
          </p:cNvPr>
          <p:cNvSpPr txBox="1"/>
          <p:nvPr/>
        </p:nvSpPr>
        <p:spPr>
          <a:xfrm>
            <a:off x="682114" y="2186934"/>
            <a:ext cx="5106094" cy="1718868"/>
          </a:xfrm>
          <a:prstGeom prst="rect">
            <a:avLst/>
          </a:prstGeom>
          <a:noFill/>
        </p:spPr>
        <p:txBody>
          <a:bodyPr wrap="square" rtlCol="0">
            <a:spAutoFit/>
          </a:bodyPr>
          <a:lstStyle/>
          <a:p>
            <a:pPr>
              <a:lnSpc>
                <a:spcPct val="150000"/>
              </a:lnSpc>
            </a:pPr>
            <a:r>
              <a:rPr lang="en-AU" sz="2400" dirty="0">
                <a:solidFill>
                  <a:srgbClr val="00B050"/>
                </a:solidFill>
              </a:rPr>
              <a:t>Context</a:t>
            </a:r>
          </a:p>
          <a:p>
            <a:pPr>
              <a:lnSpc>
                <a:spcPct val="150000"/>
              </a:lnSpc>
            </a:pPr>
            <a:r>
              <a:rPr lang="en-AU" sz="1600" dirty="0">
                <a:solidFill>
                  <a:schemeClr val="bg1">
                    <a:lumMod val="95000"/>
                  </a:schemeClr>
                </a:solidFill>
              </a:rPr>
              <a:t>A medical staffing agency, responsible for providing temporary workers to hospitals on an as-needed basis, requires assistance in planning for influenza season.</a:t>
            </a:r>
          </a:p>
        </p:txBody>
      </p:sp>
      <p:sp>
        <p:nvSpPr>
          <p:cNvPr id="27" name="TextBox 26">
            <a:extLst>
              <a:ext uri="{FF2B5EF4-FFF2-40B4-BE49-F238E27FC236}">
                <a16:creationId xmlns:a16="http://schemas.microsoft.com/office/drawing/2014/main" id="{9091BA3E-6921-1259-CD9A-3C0609D72CAC}"/>
              </a:ext>
            </a:extLst>
          </p:cNvPr>
          <p:cNvSpPr txBox="1"/>
          <p:nvPr/>
        </p:nvSpPr>
        <p:spPr>
          <a:xfrm>
            <a:off x="682114" y="4526571"/>
            <a:ext cx="5103727" cy="1718868"/>
          </a:xfrm>
          <a:prstGeom prst="rect">
            <a:avLst/>
          </a:prstGeom>
          <a:noFill/>
        </p:spPr>
        <p:txBody>
          <a:bodyPr wrap="square" rtlCol="0">
            <a:spAutoFit/>
          </a:bodyPr>
          <a:lstStyle/>
          <a:p>
            <a:pPr>
              <a:lnSpc>
                <a:spcPct val="150000"/>
              </a:lnSpc>
            </a:pPr>
            <a:r>
              <a:rPr lang="en-AU" sz="2400" dirty="0">
                <a:solidFill>
                  <a:srgbClr val="00B050"/>
                </a:solidFill>
              </a:rPr>
              <a:t>Goal</a:t>
            </a:r>
          </a:p>
          <a:p>
            <a:pPr>
              <a:lnSpc>
                <a:spcPct val="150000"/>
              </a:lnSpc>
            </a:pPr>
            <a:r>
              <a:rPr lang="en-AU" sz="1600" dirty="0">
                <a:solidFill>
                  <a:schemeClr val="bg1">
                    <a:lumMod val="95000"/>
                  </a:schemeClr>
                </a:solidFill>
              </a:rPr>
              <a:t>Analyse influenza trends focusing on vulnerable populations, especially those over 65-years-old, to proactively plan for staffing needs across the country.</a:t>
            </a:r>
          </a:p>
        </p:txBody>
      </p:sp>
      <p:sp>
        <p:nvSpPr>
          <p:cNvPr id="28" name="TextBox 27">
            <a:extLst>
              <a:ext uri="{FF2B5EF4-FFF2-40B4-BE49-F238E27FC236}">
                <a16:creationId xmlns:a16="http://schemas.microsoft.com/office/drawing/2014/main" id="{6DB5E907-B803-9AF9-B674-32467E30951A}"/>
              </a:ext>
            </a:extLst>
          </p:cNvPr>
          <p:cNvSpPr txBox="1"/>
          <p:nvPr/>
        </p:nvSpPr>
        <p:spPr>
          <a:xfrm>
            <a:off x="6403794" y="3905802"/>
            <a:ext cx="5724048" cy="2826864"/>
          </a:xfrm>
          <a:prstGeom prst="rect">
            <a:avLst/>
          </a:prstGeom>
          <a:noFill/>
        </p:spPr>
        <p:txBody>
          <a:bodyPr wrap="square" rtlCol="0">
            <a:spAutoFit/>
          </a:bodyPr>
          <a:lstStyle/>
          <a:p>
            <a:pPr>
              <a:lnSpc>
                <a:spcPct val="150000"/>
              </a:lnSpc>
            </a:pPr>
            <a:r>
              <a:rPr lang="en-AU" sz="2400" dirty="0">
                <a:solidFill>
                  <a:srgbClr val="00B050"/>
                </a:solidFill>
              </a:rPr>
              <a:t>Technical Skills</a:t>
            </a:r>
          </a:p>
          <a:p>
            <a:pPr marL="342900" indent="-342900">
              <a:lnSpc>
                <a:spcPct val="150000"/>
              </a:lnSpc>
              <a:buFont typeface="Arial" panose="020B0604020202020204" pitchFamily="34" charset="0"/>
              <a:buChar char="•"/>
            </a:pPr>
            <a:r>
              <a:rPr lang="en-AU" sz="1600" dirty="0">
                <a:solidFill>
                  <a:schemeClr val="bg1">
                    <a:lumMod val="95000"/>
                  </a:schemeClr>
                </a:solidFill>
              </a:rPr>
              <a:t>Data cleaning, integration, and transformation</a:t>
            </a:r>
          </a:p>
          <a:p>
            <a:pPr marL="342900" indent="-342900">
              <a:lnSpc>
                <a:spcPct val="150000"/>
              </a:lnSpc>
              <a:buFont typeface="Arial" panose="020B0604020202020204" pitchFamily="34" charset="0"/>
              <a:buChar char="•"/>
            </a:pPr>
            <a:r>
              <a:rPr lang="en-AU" sz="1600" dirty="0">
                <a:solidFill>
                  <a:schemeClr val="bg1">
                    <a:lumMod val="95000"/>
                  </a:schemeClr>
                </a:solidFill>
              </a:rPr>
              <a:t>Statistical hypothesis testing</a:t>
            </a:r>
          </a:p>
          <a:p>
            <a:pPr marL="342900" indent="-342900">
              <a:lnSpc>
                <a:spcPct val="150000"/>
              </a:lnSpc>
              <a:buFont typeface="Arial" panose="020B0604020202020204" pitchFamily="34" charset="0"/>
              <a:buChar char="•"/>
            </a:pPr>
            <a:r>
              <a:rPr lang="en-AU" sz="1600" dirty="0">
                <a:solidFill>
                  <a:schemeClr val="bg1">
                    <a:lumMod val="95000"/>
                  </a:schemeClr>
                </a:solidFill>
              </a:rPr>
              <a:t>Visual analysis</a:t>
            </a:r>
          </a:p>
          <a:p>
            <a:pPr marL="342900" indent="-342900">
              <a:lnSpc>
                <a:spcPct val="150000"/>
              </a:lnSpc>
              <a:buFont typeface="Arial" panose="020B0604020202020204" pitchFamily="34" charset="0"/>
              <a:buChar char="•"/>
            </a:pPr>
            <a:r>
              <a:rPr lang="en-AU" sz="1600" dirty="0">
                <a:solidFill>
                  <a:schemeClr val="bg1">
                    <a:lumMod val="95000"/>
                  </a:schemeClr>
                </a:solidFill>
              </a:rPr>
              <a:t>Forecasting in Tableau</a:t>
            </a:r>
          </a:p>
          <a:p>
            <a:pPr marL="342900" indent="-342900">
              <a:lnSpc>
                <a:spcPct val="150000"/>
              </a:lnSpc>
              <a:buFont typeface="Arial" panose="020B0604020202020204" pitchFamily="34" charset="0"/>
              <a:buChar char="•"/>
            </a:pPr>
            <a:r>
              <a:rPr lang="en-AU" sz="1600" dirty="0">
                <a:solidFill>
                  <a:schemeClr val="bg1">
                    <a:lumMod val="95000"/>
                  </a:schemeClr>
                </a:solidFill>
              </a:rPr>
              <a:t>Storyboards in Tableau</a:t>
            </a:r>
          </a:p>
          <a:p>
            <a:pPr marL="342900" indent="-342900">
              <a:lnSpc>
                <a:spcPct val="150000"/>
              </a:lnSpc>
              <a:buFont typeface="Arial" panose="020B0604020202020204" pitchFamily="34" charset="0"/>
              <a:buChar char="•"/>
            </a:pPr>
            <a:r>
              <a:rPr lang="en-AU" sz="1600" dirty="0">
                <a:solidFill>
                  <a:schemeClr val="bg1">
                    <a:lumMod val="95000"/>
                  </a:schemeClr>
                </a:solidFill>
              </a:rPr>
              <a:t>Presenting results</a:t>
            </a:r>
          </a:p>
        </p:txBody>
      </p:sp>
      <p:pic>
        <p:nvPicPr>
          <p:cNvPr id="29" name="Picture 4">
            <a:extLst>
              <a:ext uri="{FF2B5EF4-FFF2-40B4-BE49-F238E27FC236}">
                <a16:creationId xmlns:a16="http://schemas.microsoft.com/office/drawing/2014/main" id="{51A90C20-B327-D264-F638-B7CFA6B339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7735" y="890467"/>
            <a:ext cx="728334" cy="677374"/>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8" descr="Microsoft Powerpoint icon in SVG, PNG formats">
            <a:extLst>
              <a:ext uri="{FF2B5EF4-FFF2-40B4-BE49-F238E27FC236}">
                <a16:creationId xmlns:a16="http://schemas.microsoft.com/office/drawing/2014/main" id="{F53F4113-2A6B-30FF-ED9B-BD883A7E23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13104" y="838089"/>
            <a:ext cx="728334" cy="728334"/>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F2980180-7498-B4A8-9DA6-1D5AF5327B5C}"/>
              </a:ext>
            </a:extLst>
          </p:cNvPr>
          <p:cNvSpPr/>
          <p:nvPr/>
        </p:nvSpPr>
        <p:spPr>
          <a:xfrm>
            <a:off x="6413104" y="689154"/>
            <a:ext cx="1076720" cy="1080000"/>
          </a:xfrm>
          <a:prstGeom prst="rect">
            <a:avLst/>
          </a:prstGeom>
          <a:gradFill flip="none" rotWithShape="1">
            <a:gsLst>
              <a:gs pos="0">
                <a:srgbClr val="191B27"/>
              </a:gs>
              <a:gs pos="25000">
                <a:srgbClr val="242834"/>
              </a:gs>
              <a:gs pos="75000">
                <a:srgbClr val="303546"/>
              </a:gs>
              <a:gs pos="100000">
                <a:srgbClr val="3B4257"/>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400" dirty="0"/>
              <a:t>Tools</a:t>
            </a:r>
          </a:p>
          <a:p>
            <a:pPr algn="ctr"/>
            <a:r>
              <a:rPr lang="en-AU" sz="2400" dirty="0"/>
              <a:t>Used</a:t>
            </a:r>
          </a:p>
        </p:txBody>
      </p:sp>
      <p:sp>
        <p:nvSpPr>
          <p:cNvPr id="32" name="Rectangle 31">
            <a:extLst>
              <a:ext uri="{FF2B5EF4-FFF2-40B4-BE49-F238E27FC236}">
                <a16:creationId xmlns:a16="http://schemas.microsoft.com/office/drawing/2014/main" id="{4D74E3A1-5F4F-01F5-9226-C1A28B372A86}"/>
              </a:ext>
            </a:extLst>
          </p:cNvPr>
          <p:cNvSpPr/>
          <p:nvPr/>
        </p:nvSpPr>
        <p:spPr>
          <a:xfrm>
            <a:off x="6413103" y="689154"/>
            <a:ext cx="5096784" cy="1080000"/>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TextBox 32">
            <a:extLst>
              <a:ext uri="{FF2B5EF4-FFF2-40B4-BE49-F238E27FC236}">
                <a16:creationId xmlns:a16="http://schemas.microsoft.com/office/drawing/2014/main" id="{D33F66F0-EECC-A033-EDF3-DBE77DE1F044}"/>
              </a:ext>
            </a:extLst>
          </p:cNvPr>
          <p:cNvSpPr txBox="1"/>
          <p:nvPr/>
        </p:nvSpPr>
        <p:spPr>
          <a:xfrm>
            <a:off x="6413103" y="2186934"/>
            <a:ext cx="5534867" cy="1349537"/>
          </a:xfrm>
          <a:prstGeom prst="rect">
            <a:avLst/>
          </a:prstGeom>
          <a:noFill/>
        </p:spPr>
        <p:txBody>
          <a:bodyPr wrap="square" rtlCol="0">
            <a:spAutoFit/>
          </a:bodyPr>
          <a:lstStyle/>
          <a:p>
            <a:pPr>
              <a:lnSpc>
                <a:spcPct val="150000"/>
              </a:lnSpc>
            </a:pPr>
            <a:r>
              <a:rPr lang="en-AU" sz="2400" dirty="0">
                <a:solidFill>
                  <a:srgbClr val="00B050"/>
                </a:solidFill>
              </a:rPr>
              <a:t>Data</a:t>
            </a:r>
            <a:endParaRPr lang="en-AU" sz="1600" dirty="0">
              <a:solidFill>
                <a:schemeClr val="bg1">
                  <a:lumMod val="75000"/>
                </a:schemeClr>
              </a:solidFill>
            </a:endParaRPr>
          </a:p>
          <a:p>
            <a:pPr marL="342900" indent="-342900">
              <a:lnSpc>
                <a:spcPct val="150000"/>
              </a:lnSpc>
              <a:buAutoNum type="arabicPeriod"/>
            </a:pPr>
            <a:r>
              <a:rPr lang="en-AU" sz="1600" dirty="0">
                <a:solidFill>
                  <a:schemeClr val="accent6">
                    <a:lumMod val="40000"/>
                    <a:lumOff val="60000"/>
                  </a:schemeClr>
                </a:solidFill>
                <a:hlinkClick r:id="rId6">
                  <a:extLst>
                    <a:ext uri="{A12FA001-AC4F-418D-AE19-62706E023703}">
                      <ahyp:hlinkClr xmlns:ahyp="http://schemas.microsoft.com/office/drawing/2018/hyperlinkcolor" val="tx"/>
                    </a:ext>
                  </a:extLst>
                </a:hlinkClick>
              </a:rPr>
              <a:t>Influenza Deaths by Geography</a:t>
            </a:r>
            <a:r>
              <a:rPr lang="en-AU" sz="1600" dirty="0">
                <a:solidFill>
                  <a:schemeClr val="accent6">
                    <a:lumMod val="40000"/>
                    <a:lumOff val="60000"/>
                  </a:schemeClr>
                </a:solidFill>
              </a:rPr>
              <a:t> </a:t>
            </a:r>
            <a:r>
              <a:rPr lang="en-AU" sz="1600" dirty="0">
                <a:solidFill>
                  <a:schemeClr val="bg1">
                    <a:lumMod val="95000"/>
                  </a:schemeClr>
                </a:solidFill>
              </a:rPr>
              <a:t>(Source – CDC)</a:t>
            </a:r>
          </a:p>
          <a:p>
            <a:pPr marL="342900" indent="-342900">
              <a:lnSpc>
                <a:spcPct val="150000"/>
              </a:lnSpc>
              <a:buAutoNum type="arabicPeriod"/>
            </a:pPr>
            <a:r>
              <a:rPr lang="en-AU" sz="1600" dirty="0">
                <a:solidFill>
                  <a:schemeClr val="accent6">
                    <a:lumMod val="40000"/>
                    <a:lumOff val="60000"/>
                  </a:schemeClr>
                </a:solidFill>
                <a:hlinkClick r:id="rId7">
                  <a:extLst>
                    <a:ext uri="{A12FA001-AC4F-418D-AE19-62706E023703}">
                      <ahyp:hlinkClr xmlns:ahyp="http://schemas.microsoft.com/office/drawing/2018/hyperlinkcolor" val="tx"/>
                    </a:ext>
                  </a:extLst>
                </a:hlinkClick>
              </a:rPr>
              <a:t>U.S. Census Data</a:t>
            </a:r>
            <a:r>
              <a:rPr lang="en-AU" sz="1600" dirty="0">
                <a:solidFill>
                  <a:schemeClr val="bg1">
                    <a:lumMod val="95000"/>
                  </a:schemeClr>
                </a:solidFill>
              </a:rPr>
              <a:t> (Source – US Census Bureau)</a:t>
            </a:r>
          </a:p>
        </p:txBody>
      </p:sp>
      <p:pic>
        <p:nvPicPr>
          <p:cNvPr id="34" name="Picture 20" descr="213 Tableau Icons, Logos, Symbols - Free in SVG, PNG, GIF | IconScout">
            <a:extLst>
              <a:ext uri="{FF2B5EF4-FFF2-40B4-BE49-F238E27FC236}">
                <a16:creationId xmlns:a16="http://schemas.microsoft.com/office/drawing/2014/main" id="{471CE5BC-2811-F04E-FDE0-5C58319971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11495" y="844318"/>
            <a:ext cx="728334" cy="728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858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78CD-F416-1A38-EFAA-FD1DE50B76E0}"/>
              </a:ext>
            </a:extLst>
          </p:cNvPr>
          <p:cNvSpPr>
            <a:spLocks noGrp="1"/>
          </p:cNvSpPr>
          <p:nvPr>
            <p:ph type="title"/>
          </p:nvPr>
        </p:nvSpPr>
        <p:spPr>
          <a:xfrm>
            <a:off x="0" y="414171"/>
            <a:ext cx="3743632" cy="766456"/>
          </a:xfrm>
        </p:spPr>
        <p:txBody>
          <a:bodyPr>
            <a:normAutofit/>
          </a:bodyPr>
          <a:lstStyle/>
          <a:p>
            <a:pPr algn="ctr"/>
            <a:r>
              <a:rPr lang="en-AU" sz="2400" b="1" dirty="0">
                <a:solidFill>
                  <a:schemeClr val="bg1"/>
                </a:solidFill>
              </a:rPr>
              <a:t>Approach and Process</a:t>
            </a:r>
          </a:p>
        </p:txBody>
      </p:sp>
      <p:sp>
        <p:nvSpPr>
          <p:cNvPr id="6" name="TextBox 5">
            <a:extLst>
              <a:ext uri="{FF2B5EF4-FFF2-40B4-BE49-F238E27FC236}">
                <a16:creationId xmlns:a16="http://schemas.microsoft.com/office/drawing/2014/main" id="{2B7B82B9-0ED2-F98F-A050-14B14405215D}"/>
              </a:ext>
            </a:extLst>
          </p:cNvPr>
          <p:cNvSpPr txBox="1"/>
          <p:nvPr/>
        </p:nvSpPr>
        <p:spPr>
          <a:xfrm>
            <a:off x="308780" y="4159881"/>
            <a:ext cx="4263727" cy="2138791"/>
          </a:xfrm>
          <a:prstGeom prst="rect">
            <a:avLst/>
          </a:prstGeom>
          <a:noFill/>
        </p:spPr>
        <p:txBody>
          <a:bodyPr wrap="square">
            <a:spAutoFit/>
          </a:bodyPr>
          <a:lstStyle/>
          <a:p>
            <a:pPr algn="ctr">
              <a:lnSpc>
                <a:spcPct val="150000"/>
              </a:lnSpc>
            </a:pPr>
            <a:r>
              <a:rPr lang="en-AU" sz="2000" dirty="0">
                <a:solidFill>
                  <a:srgbClr val="00B050"/>
                </a:solidFill>
              </a:rPr>
              <a:t>Data Preparation</a:t>
            </a:r>
          </a:p>
          <a:p>
            <a:pPr marL="342900" indent="-342900">
              <a:lnSpc>
                <a:spcPct val="150000"/>
              </a:lnSpc>
              <a:buAutoNum type="arabicPeriod"/>
            </a:pPr>
            <a:r>
              <a:rPr lang="en-AU" sz="1400" dirty="0">
                <a:solidFill>
                  <a:schemeClr val="bg1">
                    <a:lumMod val="75000"/>
                  </a:schemeClr>
                </a:solidFill>
              </a:rPr>
              <a:t>Cleansed both datasets of inconsistencies, duplicate values, and addressed missing values.</a:t>
            </a:r>
          </a:p>
          <a:p>
            <a:pPr marL="342900" indent="-342900">
              <a:lnSpc>
                <a:spcPct val="150000"/>
              </a:lnSpc>
              <a:buAutoNum type="arabicPeriod"/>
            </a:pPr>
            <a:r>
              <a:rPr lang="en-AU" sz="1400" dirty="0">
                <a:solidFill>
                  <a:schemeClr val="bg1">
                    <a:lumMod val="75000"/>
                  </a:schemeClr>
                </a:solidFill>
              </a:rPr>
              <a:t>Integrated datasets by using </a:t>
            </a:r>
            <a:r>
              <a:rPr lang="en-AU" sz="1400" b="1" dirty="0">
                <a:solidFill>
                  <a:schemeClr val="bg1"/>
                </a:solidFill>
              </a:rPr>
              <a:t>VLOOKUP.</a:t>
            </a:r>
          </a:p>
          <a:p>
            <a:pPr marL="342900" indent="-342900">
              <a:lnSpc>
                <a:spcPct val="150000"/>
              </a:lnSpc>
              <a:buAutoNum type="arabicPeriod"/>
            </a:pPr>
            <a:r>
              <a:rPr lang="en-AU" sz="1400" dirty="0">
                <a:solidFill>
                  <a:schemeClr val="bg1">
                    <a:lumMod val="75000"/>
                  </a:schemeClr>
                </a:solidFill>
              </a:rPr>
              <a:t>Grouped age ranges and normalised influenza mortality rates for data analysis.</a:t>
            </a:r>
          </a:p>
        </p:txBody>
      </p:sp>
      <p:sp>
        <p:nvSpPr>
          <p:cNvPr id="8" name="TextBox 7">
            <a:extLst>
              <a:ext uri="{FF2B5EF4-FFF2-40B4-BE49-F238E27FC236}">
                <a16:creationId xmlns:a16="http://schemas.microsoft.com/office/drawing/2014/main" id="{6A0EB15B-493D-54A4-081D-D3A7C1647184}"/>
              </a:ext>
            </a:extLst>
          </p:cNvPr>
          <p:cNvSpPr txBox="1"/>
          <p:nvPr/>
        </p:nvSpPr>
        <p:spPr>
          <a:xfrm>
            <a:off x="3743632" y="1078583"/>
            <a:ext cx="4704735" cy="2503699"/>
          </a:xfrm>
          <a:prstGeom prst="rect">
            <a:avLst/>
          </a:prstGeom>
          <a:noFill/>
        </p:spPr>
        <p:txBody>
          <a:bodyPr wrap="square">
            <a:spAutoFit/>
          </a:bodyPr>
          <a:lstStyle/>
          <a:p>
            <a:pPr algn="ctr">
              <a:lnSpc>
                <a:spcPct val="150000"/>
              </a:lnSpc>
            </a:pPr>
            <a:r>
              <a:rPr lang="en-AU" sz="2000" dirty="0">
                <a:solidFill>
                  <a:srgbClr val="00B050"/>
                </a:solidFill>
              </a:rPr>
              <a:t>Data Analysis</a:t>
            </a:r>
            <a:endParaRPr lang="en-AU" sz="1600" dirty="0">
              <a:solidFill>
                <a:schemeClr val="bg1">
                  <a:lumMod val="95000"/>
                </a:schemeClr>
              </a:solidFill>
            </a:endParaRPr>
          </a:p>
          <a:p>
            <a:pPr marL="342900" indent="-342900">
              <a:lnSpc>
                <a:spcPct val="150000"/>
              </a:lnSpc>
              <a:buAutoNum type="arabicPeriod"/>
            </a:pPr>
            <a:r>
              <a:rPr lang="en-AU" sz="1400" b="1" dirty="0">
                <a:solidFill>
                  <a:schemeClr val="bg1"/>
                </a:solidFill>
              </a:rPr>
              <a:t>Hypothesis Testing </a:t>
            </a:r>
            <a:r>
              <a:rPr lang="en-AU" sz="1400" dirty="0">
                <a:solidFill>
                  <a:schemeClr val="bg1">
                    <a:lumMod val="75000"/>
                  </a:schemeClr>
                </a:solidFill>
              </a:rPr>
              <a:t>– determined if the mortality rate for older individuals (65+) was higher than other ages.</a:t>
            </a:r>
          </a:p>
          <a:p>
            <a:pPr marL="342900" indent="-342900">
              <a:lnSpc>
                <a:spcPct val="150000"/>
              </a:lnSpc>
              <a:buAutoNum type="arabicPeriod"/>
            </a:pPr>
            <a:r>
              <a:rPr lang="en-AU" sz="1400" b="1" dirty="0">
                <a:solidFill>
                  <a:schemeClr val="bg1"/>
                </a:solidFill>
              </a:rPr>
              <a:t>Visual analysis </a:t>
            </a:r>
            <a:r>
              <a:rPr lang="en-AU" sz="1400" dirty="0">
                <a:solidFill>
                  <a:schemeClr val="bg1">
                    <a:lumMod val="75000"/>
                  </a:schemeClr>
                </a:solidFill>
              </a:rPr>
              <a:t>– used </a:t>
            </a:r>
            <a:r>
              <a:rPr lang="en-AU" sz="1400" dirty="0">
                <a:solidFill>
                  <a:schemeClr val="bg1"/>
                </a:solidFill>
              </a:rPr>
              <a:t>Tableau Public </a:t>
            </a:r>
            <a:r>
              <a:rPr lang="en-AU" sz="1400" dirty="0">
                <a:solidFill>
                  <a:schemeClr val="bg1">
                    <a:lumMod val="75000"/>
                  </a:schemeClr>
                </a:solidFill>
              </a:rPr>
              <a:t>to identify influenza seasonality and distributions of vulnerable populations across the United States.</a:t>
            </a:r>
          </a:p>
          <a:p>
            <a:pPr marL="342900" indent="-342900">
              <a:lnSpc>
                <a:spcPct val="150000"/>
              </a:lnSpc>
              <a:buAutoNum type="arabicPeriod"/>
            </a:pPr>
            <a:endParaRPr lang="en-AU" sz="1600" dirty="0">
              <a:solidFill>
                <a:schemeClr val="bg1">
                  <a:lumMod val="95000"/>
                </a:schemeClr>
              </a:solidFill>
            </a:endParaRPr>
          </a:p>
        </p:txBody>
      </p:sp>
      <p:sp>
        <p:nvSpPr>
          <p:cNvPr id="25" name="TextBox 24">
            <a:extLst>
              <a:ext uri="{FF2B5EF4-FFF2-40B4-BE49-F238E27FC236}">
                <a16:creationId xmlns:a16="http://schemas.microsoft.com/office/drawing/2014/main" id="{79B6816C-B162-D0E3-8708-D1939FE61C2C}"/>
              </a:ext>
            </a:extLst>
          </p:cNvPr>
          <p:cNvSpPr txBox="1"/>
          <p:nvPr/>
        </p:nvSpPr>
        <p:spPr>
          <a:xfrm>
            <a:off x="7542808" y="4227627"/>
            <a:ext cx="4417092" cy="1815625"/>
          </a:xfrm>
          <a:prstGeom prst="rect">
            <a:avLst/>
          </a:prstGeom>
          <a:noFill/>
        </p:spPr>
        <p:txBody>
          <a:bodyPr wrap="square">
            <a:spAutoFit/>
          </a:bodyPr>
          <a:lstStyle/>
          <a:p>
            <a:pPr algn="ctr">
              <a:lnSpc>
                <a:spcPct val="150000"/>
              </a:lnSpc>
            </a:pPr>
            <a:r>
              <a:rPr lang="en-AU" sz="2000" dirty="0">
                <a:solidFill>
                  <a:srgbClr val="00B050"/>
                </a:solidFill>
              </a:rPr>
              <a:t>Visualisations and Presentation</a:t>
            </a:r>
          </a:p>
          <a:p>
            <a:pPr marL="342900" indent="-342900">
              <a:lnSpc>
                <a:spcPct val="150000"/>
              </a:lnSpc>
              <a:buAutoNum type="arabicPeriod"/>
            </a:pPr>
            <a:r>
              <a:rPr lang="en-AU" sz="1400" dirty="0">
                <a:solidFill>
                  <a:schemeClr val="bg1">
                    <a:lumMod val="75000"/>
                  </a:schemeClr>
                </a:solidFill>
              </a:rPr>
              <a:t>Created various charts including </a:t>
            </a:r>
            <a:r>
              <a:rPr lang="en-AU" sz="1400" b="1" dirty="0">
                <a:solidFill>
                  <a:schemeClr val="bg1"/>
                </a:solidFill>
              </a:rPr>
              <a:t>combination maps</a:t>
            </a:r>
            <a:r>
              <a:rPr lang="en-AU" sz="1400" dirty="0">
                <a:solidFill>
                  <a:schemeClr val="bg1">
                    <a:lumMod val="75000"/>
                  </a:schemeClr>
                </a:solidFill>
              </a:rPr>
              <a:t> in </a:t>
            </a:r>
            <a:r>
              <a:rPr lang="en-AU" sz="1400" dirty="0">
                <a:solidFill>
                  <a:schemeClr val="bg1"/>
                </a:solidFill>
              </a:rPr>
              <a:t>Tableau Public </a:t>
            </a:r>
            <a:r>
              <a:rPr lang="en-AU" sz="1400" dirty="0">
                <a:solidFill>
                  <a:schemeClr val="bg1">
                    <a:lumMod val="75000"/>
                  </a:schemeClr>
                </a:solidFill>
              </a:rPr>
              <a:t>to show findings.</a:t>
            </a:r>
          </a:p>
          <a:p>
            <a:pPr marL="342900" indent="-342900">
              <a:lnSpc>
                <a:spcPct val="150000"/>
              </a:lnSpc>
              <a:buAutoNum type="arabicPeriod"/>
            </a:pPr>
            <a:r>
              <a:rPr lang="en-AU" sz="1400" dirty="0">
                <a:solidFill>
                  <a:schemeClr val="bg1">
                    <a:lumMod val="75000"/>
                  </a:schemeClr>
                </a:solidFill>
              </a:rPr>
              <a:t>Presented </a:t>
            </a:r>
            <a:r>
              <a:rPr lang="en-AU" sz="1400" dirty="0">
                <a:solidFill>
                  <a:schemeClr val="bg1"/>
                </a:solidFill>
              </a:rPr>
              <a:t>Tableau Storyboard </a:t>
            </a:r>
            <a:r>
              <a:rPr lang="en-AU" sz="1400" dirty="0">
                <a:solidFill>
                  <a:schemeClr val="bg1">
                    <a:lumMod val="75000"/>
                  </a:schemeClr>
                </a:solidFill>
              </a:rPr>
              <a:t>along with recommendations to stakeholders.</a:t>
            </a:r>
          </a:p>
        </p:txBody>
      </p:sp>
      <p:cxnSp>
        <p:nvCxnSpPr>
          <p:cNvPr id="52" name="Straight Connector 51">
            <a:extLst>
              <a:ext uri="{FF2B5EF4-FFF2-40B4-BE49-F238E27FC236}">
                <a16:creationId xmlns:a16="http://schemas.microsoft.com/office/drawing/2014/main" id="{A84643B9-5123-559B-78CE-6F3C7CAF9891}"/>
              </a:ext>
            </a:extLst>
          </p:cNvPr>
          <p:cNvCxnSpPr>
            <a:cxnSpLocks/>
            <a:stCxn id="2" idx="3"/>
          </p:cNvCxnSpPr>
          <p:nvPr/>
        </p:nvCxnSpPr>
        <p:spPr>
          <a:xfrm>
            <a:off x="3743632" y="797399"/>
            <a:ext cx="8448368"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1B89BF6F-06E2-7EA1-4EFD-5284248D90A4}"/>
              </a:ext>
            </a:extLst>
          </p:cNvPr>
          <p:cNvSpPr/>
          <p:nvPr/>
        </p:nvSpPr>
        <p:spPr>
          <a:xfrm rot="10800000">
            <a:off x="0" y="3586316"/>
            <a:ext cx="12192000" cy="415375"/>
          </a:xfrm>
          <a:prstGeom prst="rect">
            <a:avLst/>
          </a:prstGeom>
          <a:solidFill>
            <a:srgbClr val="3B4257"/>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a:extLst>
              <a:ext uri="{FF2B5EF4-FFF2-40B4-BE49-F238E27FC236}">
                <a16:creationId xmlns:a16="http://schemas.microsoft.com/office/drawing/2014/main" id="{C329F8A2-D9D3-C711-D417-3C2E878431E4}"/>
              </a:ext>
            </a:extLst>
          </p:cNvPr>
          <p:cNvSpPr/>
          <p:nvPr/>
        </p:nvSpPr>
        <p:spPr>
          <a:xfrm>
            <a:off x="2080645" y="3434003"/>
            <a:ext cx="720000" cy="720000"/>
          </a:xfrm>
          <a:prstGeom prst="ellipse">
            <a:avLst/>
          </a:prstGeom>
          <a:solidFill>
            <a:srgbClr val="191B27"/>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a:extLst>
              <a:ext uri="{FF2B5EF4-FFF2-40B4-BE49-F238E27FC236}">
                <a16:creationId xmlns:a16="http://schemas.microsoft.com/office/drawing/2014/main" id="{F57D22D1-8278-8B5A-650F-B592F74876D7}"/>
              </a:ext>
            </a:extLst>
          </p:cNvPr>
          <p:cNvSpPr/>
          <p:nvPr/>
        </p:nvSpPr>
        <p:spPr>
          <a:xfrm>
            <a:off x="9391355" y="3434003"/>
            <a:ext cx="720000" cy="720000"/>
          </a:xfrm>
          <a:prstGeom prst="ellipse">
            <a:avLst/>
          </a:prstGeom>
          <a:solidFill>
            <a:srgbClr val="191B27"/>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a:extLst>
              <a:ext uri="{FF2B5EF4-FFF2-40B4-BE49-F238E27FC236}">
                <a16:creationId xmlns:a16="http://schemas.microsoft.com/office/drawing/2014/main" id="{96821713-D397-96C6-F406-6D9AA0A91A75}"/>
              </a:ext>
            </a:extLst>
          </p:cNvPr>
          <p:cNvSpPr/>
          <p:nvPr/>
        </p:nvSpPr>
        <p:spPr>
          <a:xfrm>
            <a:off x="5736000" y="3433966"/>
            <a:ext cx="720000" cy="720000"/>
          </a:xfrm>
          <a:prstGeom prst="ellipse">
            <a:avLst/>
          </a:prstGeom>
          <a:solidFill>
            <a:srgbClr val="191B27"/>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 name="Graphic 11" descr="Filter with solid fill">
            <a:extLst>
              <a:ext uri="{FF2B5EF4-FFF2-40B4-BE49-F238E27FC236}">
                <a16:creationId xmlns:a16="http://schemas.microsoft.com/office/drawing/2014/main" id="{ED60A981-228C-3E98-722D-A2AB5B07C6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80645" y="3512654"/>
            <a:ext cx="719999" cy="719999"/>
          </a:xfrm>
          <a:prstGeom prst="rect">
            <a:avLst/>
          </a:prstGeom>
        </p:spPr>
      </p:pic>
      <p:pic>
        <p:nvPicPr>
          <p:cNvPr id="16" name="Graphic 15" descr="Eye with solid fill">
            <a:extLst>
              <a:ext uri="{FF2B5EF4-FFF2-40B4-BE49-F238E27FC236}">
                <a16:creationId xmlns:a16="http://schemas.microsoft.com/office/drawing/2014/main" id="{40D65C91-458D-F959-5141-4FAE97BF06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91354" y="3433966"/>
            <a:ext cx="720000" cy="720000"/>
          </a:xfrm>
          <a:prstGeom prst="rect">
            <a:avLst/>
          </a:prstGeom>
        </p:spPr>
      </p:pic>
      <p:pic>
        <p:nvPicPr>
          <p:cNvPr id="23" name="Graphic 22" descr="Research with solid fill">
            <a:extLst>
              <a:ext uri="{FF2B5EF4-FFF2-40B4-BE49-F238E27FC236}">
                <a16:creationId xmlns:a16="http://schemas.microsoft.com/office/drawing/2014/main" id="{B8037E6D-A02F-7682-5255-4E175D947F9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86565" y="3484533"/>
            <a:ext cx="599815" cy="599815"/>
          </a:xfrm>
          <a:prstGeom prst="rect">
            <a:avLst/>
          </a:prstGeom>
        </p:spPr>
      </p:pic>
      <p:pic>
        <p:nvPicPr>
          <p:cNvPr id="5" name="Graphic 4" descr="Arrow Right with solid fill">
            <a:extLst>
              <a:ext uri="{FF2B5EF4-FFF2-40B4-BE49-F238E27FC236}">
                <a16:creationId xmlns:a16="http://schemas.microsoft.com/office/drawing/2014/main" id="{7EAD4D22-DFB2-40E4-9015-02293EA8398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852975" y="3369094"/>
            <a:ext cx="830692" cy="830692"/>
          </a:xfrm>
          <a:prstGeom prst="rect">
            <a:avLst/>
          </a:prstGeom>
        </p:spPr>
      </p:pic>
      <p:pic>
        <p:nvPicPr>
          <p:cNvPr id="11" name="Graphic 10" descr="Arrow Right with solid fill">
            <a:extLst>
              <a:ext uri="{FF2B5EF4-FFF2-40B4-BE49-F238E27FC236}">
                <a16:creationId xmlns:a16="http://schemas.microsoft.com/office/drawing/2014/main" id="{9B122E4D-09D2-01E5-E118-FE23496164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08331" y="3378620"/>
            <a:ext cx="830692" cy="830692"/>
          </a:xfrm>
          <a:prstGeom prst="rect">
            <a:avLst/>
          </a:prstGeom>
        </p:spPr>
      </p:pic>
    </p:spTree>
    <p:extLst>
      <p:ext uri="{BB962C8B-B14F-4D97-AF65-F5344CB8AC3E}">
        <p14:creationId xmlns:p14="http://schemas.microsoft.com/office/powerpoint/2010/main" val="3050233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1E9CB0B-809C-C984-9930-F5FFBA1EBA97}"/>
              </a:ext>
            </a:extLst>
          </p:cNvPr>
          <p:cNvSpPr txBox="1">
            <a:spLocks/>
          </p:cNvSpPr>
          <p:nvPr/>
        </p:nvSpPr>
        <p:spPr>
          <a:xfrm>
            <a:off x="1534861" y="317906"/>
            <a:ext cx="3577913" cy="7664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2400" b="1" dirty="0">
                <a:solidFill>
                  <a:schemeClr val="bg1"/>
                </a:solidFill>
              </a:rPr>
              <a:t>Challenges and Solutions</a:t>
            </a:r>
          </a:p>
        </p:txBody>
      </p:sp>
      <p:sp>
        <p:nvSpPr>
          <p:cNvPr id="23" name="TextBox 22">
            <a:extLst>
              <a:ext uri="{FF2B5EF4-FFF2-40B4-BE49-F238E27FC236}">
                <a16:creationId xmlns:a16="http://schemas.microsoft.com/office/drawing/2014/main" id="{8581D05D-935E-CC4C-4B01-2A453B319F00}"/>
              </a:ext>
            </a:extLst>
          </p:cNvPr>
          <p:cNvSpPr txBox="1"/>
          <p:nvPr/>
        </p:nvSpPr>
        <p:spPr>
          <a:xfrm>
            <a:off x="842397" y="1293028"/>
            <a:ext cx="4962832" cy="5165966"/>
          </a:xfrm>
          <a:prstGeom prst="rect">
            <a:avLst/>
          </a:prstGeom>
          <a:gradFill flip="none" rotWithShape="1">
            <a:gsLst>
              <a:gs pos="0">
                <a:srgbClr val="191B27"/>
              </a:gs>
              <a:gs pos="25000">
                <a:srgbClr val="242834"/>
              </a:gs>
              <a:gs pos="75000">
                <a:srgbClr val="303546"/>
              </a:gs>
              <a:gs pos="100000">
                <a:srgbClr val="3B4257"/>
              </a:gs>
            </a:gsLst>
            <a:lin ang="16200000" scaled="1"/>
            <a:tileRect/>
          </a:gradFill>
        </p:spPr>
        <p:txBody>
          <a:bodyPr wrap="square">
            <a:spAutoFit/>
          </a:bodyPr>
          <a:lstStyle/>
          <a:p>
            <a:r>
              <a:rPr lang="en-AU" sz="2000" dirty="0">
                <a:solidFill>
                  <a:srgbClr val="00B050"/>
                </a:solidFill>
              </a:rPr>
              <a:t>Interactive Data Presentation</a:t>
            </a:r>
          </a:p>
          <a:p>
            <a:pPr marL="0" indent="0">
              <a:lnSpc>
                <a:spcPct val="150000"/>
              </a:lnSpc>
              <a:buNone/>
            </a:pPr>
            <a:r>
              <a:rPr lang="en-AU" sz="1400" dirty="0">
                <a:solidFill>
                  <a:schemeClr val="bg1">
                    <a:lumMod val="95000"/>
                  </a:schemeClr>
                </a:solidFill>
              </a:rPr>
              <a:t>To highlight shifts and consistencies of influenza seasonality over many years, </a:t>
            </a:r>
            <a:r>
              <a:rPr lang="en-AU" sz="1400" dirty="0">
                <a:solidFill>
                  <a:schemeClr val="accent6">
                    <a:lumMod val="40000"/>
                    <a:lumOff val="60000"/>
                  </a:schemeClr>
                </a:solidFill>
              </a:rPr>
              <a:t>interactive filters </a:t>
            </a:r>
            <a:r>
              <a:rPr lang="en-AU" sz="1400" dirty="0">
                <a:solidFill>
                  <a:schemeClr val="bg1">
                    <a:lumMod val="95000"/>
                  </a:schemeClr>
                </a:solidFill>
              </a:rPr>
              <a:t>were added to the Tableau Storyboard.</a:t>
            </a:r>
          </a:p>
          <a:p>
            <a:pPr marL="0" indent="0">
              <a:lnSpc>
                <a:spcPct val="150000"/>
              </a:lnSpc>
              <a:buNone/>
            </a:pPr>
            <a:endParaRPr lang="en-AU" sz="1600" dirty="0">
              <a:solidFill>
                <a:schemeClr val="bg1">
                  <a:lumMod val="95000"/>
                </a:schemeClr>
              </a:solidFill>
            </a:endParaRPr>
          </a:p>
          <a:p>
            <a:pPr marL="0" indent="0">
              <a:lnSpc>
                <a:spcPct val="150000"/>
              </a:lnSpc>
              <a:buNone/>
            </a:pPr>
            <a:endParaRPr lang="en-AU" sz="1600" dirty="0">
              <a:solidFill>
                <a:schemeClr val="bg1">
                  <a:lumMod val="95000"/>
                </a:schemeClr>
              </a:solidFill>
            </a:endParaRPr>
          </a:p>
          <a:p>
            <a:pPr marL="0" indent="0">
              <a:lnSpc>
                <a:spcPct val="150000"/>
              </a:lnSpc>
              <a:buNone/>
            </a:pPr>
            <a:endParaRPr lang="en-AU" sz="1600" dirty="0">
              <a:solidFill>
                <a:schemeClr val="bg1">
                  <a:lumMod val="95000"/>
                </a:schemeClr>
              </a:solidFill>
            </a:endParaRPr>
          </a:p>
          <a:p>
            <a:pPr marL="0" indent="0">
              <a:lnSpc>
                <a:spcPct val="150000"/>
              </a:lnSpc>
              <a:buNone/>
            </a:pPr>
            <a:endParaRPr lang="en-AU" sz="1600" dirty="0">
              <a:solidFill>
                <a:schemeClr val="bg1">
                  <a:lumMod val="95000"/>
                </a:schemeClr>
              </a:solidFill>
            </a:endParaRPr>
          </a:p>
          <a:p>
            <a:pPr marL="0" indent="0">
              <a:lnSpc>
                <a:spcPct val="150000"/>
              </a:lnSpc>
              <a:buNone/>
            </a:pPr>
            <a:endParaRPr lang="en-AU" sz="1600" dirty="0">
              <a:solidFill>
                <a:schemeClr val="bg1">
                  <a:lumMod val="95000"/>
                </a:schemeClr>
              </a:solidFill>
            </a:endParaRPr>
          </a:p>
          <a:p>
            <a:pPr marL="0" indent="0">
              <a:lnSpc>
                <a:spcPct val="150000"/>
              </a:lnSpc>
              <a:buNone/>
            </a:pPr>
            <a:endParaRPr lang="en-AU" sz="1600" dirty="0">
              <a:solidFill>
                <a:schemeClr val="bg1">
                  <a:lumMod val="95000"/>
                </a:schemeClr>
              </a:solidFill>
            </a:endParaRPr>
          </a:p>
          <a:p>
            <a:pPr marL="0" indent="0">
              <a:lnSpc>
                <a:spcPct val="150000"/>
              </a:lnSpc>
              <a:buNone/>
            </a:pPr>
            <a:endParaRPr lang="en-AU" sz="1600" dirty="0">
              <a:solidFill>
                <a:schemeClr val="bg1">
                  <a:lumMod val="95000"/>
                </a:schemeClr>
              </a:solidFill>
            </a:endParaRPr>
          </a:p>
          <a:p>
            <a:pPr marL="0" indent="0">
              <a:lnSpc>
                <a:spcPct val="150000"/>
              </a:lnSpc>
              <a:buNone/>
            </a:pPr>
            <a:endParaRPr lang="en-AU" sz="1600" dirty="0">
              <a:solidFill>
                <a:schemeClr val="bg1">
                  <a:lumMod val="95000"/>
                </a:schemeClr>
              </a:solidFill>
            </a:endParaRPr>
          </a:p>
          <a:p>
            <a:pPr marL="0" indent="0">
              <a:lnSpc>
                <a:spcPct val="150000"/>
              </a:lnSpc>
              <a:buNone/>
            </a:pPr>
            <a:endParaRPr lang="en-AU" sz="1600" dirty="0">
              <a:solidFill>
                <a:schemeClr val="bg1">
                  <a:lumMod val="95000"/>
                </a:schemeClr>
              </a:solidFill>
            </a:endParaRPr>
          </a:p>
          <a:p>
            <a:pPr marL="0" indent="0">
              <a:lnSpc>
                <a:spcPct val="150000"/>
              </a:lnSpc>
              <a:buNone/>
            </a:pPr>
            <a:endParaRPr lang="en-AU" sz="1600" dirty="0">
              <a:solidFill>
                <a:schemeClr val="bg1">
                  <a:lumMod val="95000"/>
                </a:schemeClr>
              </a:solidFill>
            </a:endParaRPr>
          </a:p>
        </p:txBody>
      </p:sp>
      <p:sp>
        <p:nvSpPr>
          <p:cNvPr id="24" name="TextBox 23">
            <a:extLst>
              <a:ext uri="{FF2B5EF4-FFF2-40B4-BE49-F238E27FC236}">
                <a16:creationId xmlns:a16="http://schemas.microsoft.com/office/drawing/2014/main" id="{4C75143F-8008-1C64-F41C-651ED95CC874}"/>
              </a:ext>
            </a:extLst>
          </p:cNvPr>
          <p:cNvSpPr txBox="1"/>
          <p:nvPr/>
        </p:nvSpPr>
        <p:spPr>
          <a:xfrm>
            <a:off x="6386771" y="1293028"/>
            <a:ext cx="4962832" cy="5216556"/>
          </a:xfrm>
          <a:prstGeom prst="rect">
            <a:avLst/>
          </a:prstGeom>
          <a:gradFill flip="none" rotWithShape="1">
            <a:gsLst>
              <a:gs pos="0">
                <a:srgbClr val="191B27"/>
              </a:gs>
              <a:gs pos="25000">
                <a:srgbClr val="242834"/>
              </a:gs>
              <a:gs pos="75000">
                <a:srgbClr val="303546"/>
              </a:gs>
              <a:gs pos="100000">
                <a:srgbClr val="3B4257"/>
              </a:gs>
            </a:gsLst>
            <a:lin ang="16200000" scaled="1"/>
            <a:tileRect/>
          </a:gradFill>
        </p:spPr>
        <p:txBody>
          <a:bodyPr wrap="square">
            <a:spAutoFit/>
          </a:bodyPr>
          <a:lstStyle/>
          <a:p>
            <a:r>
              <a:rPr lang="en-AU" sz="2000" dirty="0">
                <a:solidFill>
                  <a:srgbClr val="00B050"/>
                </a:solidFill>
              </a:rPr>
              <a:t>Multivariable Spatial Analysis</a:t>
            </a:r>
          </a:p>
          <a:p>
            <a:pPr marL="0" indent="0">
              <a:lnSpc>
                <a:spcPct val="150000"/>
              </a:lnSpc>
              <a:buNone/>
            </a:pPr>
            <a:r>
              <a:rPr lang="en-AU" sz="1400" dirty="0">
                <a:solidFill>
                  <a:schemeClr val="bg1">
                    <a:lumMod val="95000"/>
                  </a:schemeClr>
                </a:solidFill>
              </a:rPr>
              <a:t>To compare each states’ total vulnerable population to their vulnerable population mortality count, combination maps in Tableau were utilised.</a:t>
            </a:r>
          </a:p>
          <a:p>
            <a:pPr marL="0" indent="0">
              <a:lnSpc>
                <a:spcPct val="150000"/>
              </a:lnSpc>
              <a:buNone/>
            </a:pPr>
            <a:endParaRPr lang="en-AU" sz="1400" dirty="0">
              <a:solidFill>
                <a:schemeClr val="bg1">
                  <a:lumMod val="95000"/>
                </a:schemeClr>
              </a:solidFill>
            </a:endParaRPr>
          </a:p>
          <a:p>
            <a:pPr marL="0" indent="0">
              <a:lnSpc>
                <a:spcPct val="150000"/>
              </a:lnSpc>
              <a:buNone/>
            </a:pPr>
            <a:endParaRPr lang="en-AU" sz="1400" dirty="0">
              <a:solidFill>
                <a:schemeClr val="bg1">
                  <a:lumMod val="95000"/>
                </a:schemeClr>
              </a:solidFill>
            </a:endParaRPr>
          </a:p>
          <a:p>
            <a:pPr marL="0" indent="0">
              <a:lnSpc>
                <a:spcPct val="150000"/>
              </a:lnSpc>
              <a:buNone/>
            </a:pPr>
            <a:endParaRPr lang="en-AU" sz="1400" dirty="0">
              <a:solidFill>
                <a:schemeClr val="bg1">
                  <a:lumMod val="95000"/>
                </a:schemeClr>
              </a:solidFill>
            </a:endParaRPr>
          </a:p>
          <a:p>
            <a:pPr marL="0" indent="0">
              <a:lnSpc>
                <a:spcPct val="150000"/>
              </a:lnSpc>
              <a:buNone/>
            </a:pPr>
            <a:endParaRPr lang="en-AU" sz="1400" dirty="0">
              <a:solidFill>
                <a:schemeClr val="bg1">
                  <a:lumMod val="95000"/>
                </a:schemeClr>
              </a:solidFill>
            </a:endParaRPr>
          </a:p>
          <a:p>
            <a:pPr marL="0" indent="0">
              <a:lnSpc>
                <a:spcPct val="150000"/>
              </a:lnSpc>
              <a:buNone/>
            </a:pPr>
            <a:endParaRPr lang="en-AU" sz="1400" dirty="0">
              <a:solidFill>
                <a:schemeClr val="bg1">
                  <a:lumMod val="95000"/>
                </a:schemeClr>
              </a:solidFill>
            </a:endParaRPr>
          </a:p>
          <a:p>
            <a:pPr marL="0" indent="0">
              <a:lnSpc>
                <a:spcPct val="150000"/>
              </a:lnSpc>
              <a:buNone/>
            </a:pPr>
            <a:endParaRPr lang="en-AU" sz="1400" dirty="0">
              <a:solidFill>
                <a:schemeClr val="bg1">
                  <a:lumMod val="95000"/>
                </a:schemeClr>
              </a:solidFill>
            </a:endParaRPr>
          </a:p>
          <a:p>
            <a:pPr marL="0" indent="0">
              <a:lnSpc>
                <a:spcPct val="150000"/>
              </a:lnSpc>
              <a:buNone/>
            </a:pPr>
            <a:endParaRPr lang="en-AU" sz="1400" dirty="0">
              <a:solidFill>
                <a:schemeClr val="bg1">
                  <a:lumMod val="95000"/>
                </a:schemeClr>
              </a:solidFill>
            </a:endParaRPr>
          </a:p>
          <a:p>
            <a:pPr marL="0" indent="0">
              <a:lnSpc>
                <a:spcPct val="150000"/>
              </a:lnSpc>
              <a:buNone/>
            </a:pPr>
            <a:endParaRPr lang="en-AU" sz="1400" dirty="0">
              <a:solidFill>
                <a:schemeClr val="bg1">
                  <a:lumMod val="95000"/>
                </a:schemeClr>
              </a:solidFill>
            </a:endParaRPr>
          </a:p>
          <a:p>
            <a:pPr marL="0" indent="0">
              <a:lnSpc>
                <a:spcPct val="150000"/>
              </a:lnSpc>
              <a:buNone/>
            </a:pPr>
            <a:endParaRPr lang="en-AU" sz="1400" dirty="0">
              <a:solidFill>
                <a:schemeClr val="bg1">
                  <a:lumMod val="95000"/>
                </a:schemeClr>
              </a:solidFill>
            </a:endParaRPr>
          </a:p>
          <a:p>
            <a:pPr marL="0" indent="0">
              <a:lnSpc>
                <a:spcPct val="150000"/>
              </a:lnSpc>
              <a:buNone/>
            </a:pPr>
            <a:endParaRPr lang="en-AU" sz="1400" dirty="0">
              <a:solidFill>
                <a:schemeClr val="bg1">
                  <a:lumMod val="95000"/>
                </a:schemeClr>
              </a:solidFill>
            </a:endParaRPr>
          </a:p>
          <a:p>
            <a:pPr marL="0" indent="0">
              <a:lnSpc>
                <a:spcPct val="150000"/>
              </a:lnSpc>
              <a:buNone/>
            </a:pPr>
            <a:endParaRPr lang="en-AU" sz="1400" dirty="0">
              <a:solidFill>
                <a:schemeClr val="bg1">
                  <a:lumMod val="95000"/>
                </a:schemeClr>
              </a:solidFill>
            </a:endParaRPr>
          </a:p>
          <a:p>
            <a:pPr marL="0" indent="0">
              <a:lnSpc>
                <a:spcPct val="150000"/>
              </a:lnSpc>
              <a:buNone/>
            </a:pPr>
            <a:endParaRPr lang="en-AU" sz="1400" dirty="0">
              <a:solidFill>
                <a:schemeClr val="bg1">
                  <a:lumMod val="95000"/>
                </a:schemeClr>
              </a:solidFill>
            </a:endParaRPr>
          </a:p>
        </p:txBody>
      </p:sp>
      <p:cxnSp>
        <p:nvCxnSpPr>
          <p:cNvPr id="18" name="Straight Connector 17">
            <a:extLst>
              <a:ext uri="{FF2B5EF4-FFF2-40B4-BE49-F238E27FC236}">
                <a16:creationId xmlns:a16="http://schemas.microsoft.com/office/drawing/2014/main" id="{11A1917E-502D-DCB3-6742-28F70981AEA4}"/>
              </a:ext>
            </a:extLst>
          </p:cNvPr>
          <p:cNvCxnSpPr>
            <a:cxnSpLocks/>
            <a:stCxn id="4" idx="3"/>
          </p:cNvCxnSpPr>
          <p:nvPr/>
        </p:nvCxnSpPr>
        <p:spPr>
          <a:xfrm>
            <a:off x="5112774" y="701134"/>
            <a:ext cx="7079226"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pic>
        <p:nvPicPr>
          <p:cNvPr id="31" name="Graphic 30" descr="Hurdle outline">
            <a:extLst>
              <a:ext uri="{FF2B5EF4-FFF2-40B4-BE49-F238E27FC236}">
                <a16:creationId xmlns:a16="http://schemas.microsoft.com/office/drawing/2014/main" id="{9DAA6868-0BE9-6A0D-BCEF-A845D0C9C2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401" y="317905"/>
            <a:ext cx="766457" cy="766457"/>
          </a:xfrm>
          <a:prstGeom prst="rect">
            <a:avLst/>
          </a:prstGeom>
        </p:spPr>
      </p:pic>
      <p:pic>
        <p:nvPicPr>
          <p:cNvPr id="3" name="Picture 2">
            <a:extLst>
              <a:ext uri="{FF2B5EF4-FFF2-40B4-BE49-F238E27FC236}">
                <a16:creationId xmlns:a16="http://schemas.microsoft.com/office/drawing/2014/main" id="{A5AD495E-C0E3-81C0-27AF-83F893A5DCDA}"/>
              </a:ext>
            </a:extLst>
          </p:cNvPr>
          <p:cNvPicPr>
            <a:picLocks noChangeAspect="1"/>
          </p:cNvPicPr>
          <p:nvPr/>
        </p:nvPicPr>
        <p:blipFill>
          <a:blip r:embed="rId4"/>
          <a:stretch>
            <a:fillRect/>
          </a:stretch>
        </p:blipFill>
        <p:spPr>
          <a:xfrm>
            <a:off x="1022133" y="2742669"/>
            <a:ext cx="4603359" cy="3418671"/>
          </a:xfrm>
          <a:prstGeom prst="rect">
            <a:avLst/>
          </a:prstGeom>
        </p:spPr>
      </p:pic>
      <p:sp>
        <p:nvSpPr>
          <p:cNvPr id="5" name="Rectangle 4">
            <a:extLst>
              <a:ext uri="{FF2B5EF4-FFF2-40B4-BE49-F238E27FC236}">
                <a16:creationId xmlns:a16="http://schemas.microsoft.com/office/drawing/2014/main" id="{FE4FDE18-48FB-74E9-E925-A268B980EB10}"/>
              </a:ext>
            </a:extLst>
          </p:cNvPr>
          <p:cNvSpPr/>
          <p:nvPr/>
        </p:nvSpPr>
        <p:spPr>
          <a:xfrm>
            <a:off x="5211093" y="2742669"/>
            <a:ext cx="414399" cy="1519403"/>
          </a:xfrm>
          <a:prstGeom prst="rect">
            <a:avLst/>
          </a:prstGeom>
          <a:no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7" name="Straight Arrow Connector 6">
            <a:extLst>
              <a:ext uri="{FF2B5EF4-FFF2-40B4-BE49-F238E27FC236}">
                <a16:creationId xmlns:a16="http://schemas.microsoft.com/office/drawing/2014/main" id="{B0DDEB43-07D2-2722-C2CB-B6232DA7D0D7}"/>
              </a:ext>
            </a:extLst>
          </p:cNvPr>
          <p:cNvCxnSpPr>
            <a:cxnSpLocks/>
          </p:cNvCxnSpPr>
          <p:nvPr/>
        </p:nvCxnSpPr>
        <p:spPr>
          <a:xfrm>
            <a:off x="3559273" y="2305453"/>
            <a:ext cx="1553497" cy="326146"/>
          </a:xfrm>
          <a:prstGeom prst="straightConnector1">
            <a:avLst/>
          </a:prstGeom>
          <a:ln>
            <a:solidFill>
              <a:schemeClr val="accent3">
                <a:lumMod val="40000"/>
                <a:lumOff val="60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12" name="Picture 11">
            <a:extLst>
              <a:ext uri="{FF2B5EF4-FFF2-40B4-BE49-F238E27FC236}">
                <a16:creationId xmlns:a16="http://schemas.microsoft.com/office/drawing/2014/main" id="{E0B02827-6E85-D299-2747-153591D11FAD}"/>
              </a:ext>
            </a:extLst>
          </p:cNvPr>
          <p:cNvPicPr>
            <a:picLocks noChangeAspect="1"/>
          </p:cNvPicPr>
          <p:nvPr/>
        </p:nvPicPr>
        <p:blipFill>
          <a:blip r:embed="rId5"/>
          <a:stretch>
            <a:fillRect/>
          </a:stretch>
        </p:blipFill>
        <p:spPr>
          <a:xfrm>
            <a:off x="6782299" y="2739290"/>
            <a:ext cx="4171775" cy="3422050"/>
          </a:xfrm>
          <a:prstGeom prst="rect">
            <a:avLst/>
          </a:prstGeom>
        </p:spPr>
      </p:pic>
      <p:sp>
        <p:nvSpPr>
          <p:cNvPr id="13" name="TextBox 12">
            <a:extLst>
              <a:ext uri="{FF2B5EF4-FFF2-40B4-BE49-F238E27FC236}">
                <a16:creationId xmlns:a16="http://schemas.microsoft.com/office/drawing/2014/main" id="{1F2B32F6-FD42-3B36-BB93-5750886D990A}"/>
              </a:ext>
            </a:extLst>
          </p:cNvPr>
          <p:cNvSpPr txBox="1"/>
          <p:nvPr/>
        </p:nvSpPr>
        <p:spPr>
          <a:xfrm>
            <a:off x="842395" y="6250875"/>
            <a:ext cx="4962833" cy="276999"/>
          </a:xfrm>
          <a:prstGeom prst="rect">
            <a:avLst/>
          </a:prstGeom>
          <a:noFill/>
        </p:spPr>
        <p:txBody>
          <a:bodyPr wrap="square" rtlCol="0">
            <a:spAutoFit/>
          </a:bodyPr>
          <a:lstStyle/>
          <a:p>
            <a:r>
              <a:rPr lang="en-AU" sz="1200" dirty="0">
                <a:solidFill>
                  <a:schemeClr val="bg1">
                    <a:lumMod val="75000"/>
                  </a:schemeClr>
                </a:solidFill>
              </a:rPr>
              <a:t>Graphs illustrating influenza seasonality with Year filter</a:t>
            </a:r>
          </a:p>
        </p:txBody>
      </p:sp>
      <p:sp>
        <p:nvSpPr>
          <p:cNvPr id="15" name="TextBox 14">
            <a:extLst>
              <a:ext uri="{FF2B5EF4-FFF2-40B4-BE49-F238E27FC236}">
                <a16:creationId xmlns:a16="http://schemas.microsoft.com/office/drawing/2014/main" id="{52F20528-30D4-85A9-2E3A-EAA1B5BA3F4C}"/>
              </a:ext>
            </a:extLst>
          </p:cNvPr>
          <p:cNvSpPr txBox="1"/>
          <p:nvPr/>
        </p:nvSpPr>
        <p:spPr>
          <a:xfrm>
            <a:off x="6386770" y="6250875"/>
            <a:ext cx="4962833" cy="461665"/>
          </a:xfrm>
          <a:prstGeom prst="rect">
            <a:avLst/>
          </a:prstGeom>
          <a:noFill/>
        </p:spPr>
        <p:txBody>
          <a:bodyPr wrap="square" rtlCol="0">
            <a:spAutoFit/>
          </a:bodyPr>
          <a:lstStyle/>
          <a:p>
            <a:r>
              <a:rPr lang="en-AU" sz="1200" dirty="0">
                <a:solidFill>
                  <a:schemeClr val="bg1">
                    <a:lumMod val="75000"/>
                  </a:schemeClr>
                </a:solidFill>
              </a:rPr>
              <a:t>Combination map showing distribution of older citizen population (blue) and older citizen influenza deaths (red)</a:t>
            </a:r>
          </a:p>
        </p:txBody>
      </p:sp>
    </p:spTree>
    <p:extLst>
      <p:ext uri="{BB962C8B-B14F-4D97-AF65-F5344CB8AC3E}">
        <p14:creationId xmlns:p14="http://schemas.microsoft.com/office/powerpoint/2010/main" val="2827724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3640</TotalTime>
  <Words>2930</Words>
  <Application>Microsoft Office PowerPoint</Application>
  <PresentationFormat>Widescreen</PresentationFormat>
  <Paragraphs>441</Paragraphs>
  <Slides>30</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Aptos</vt:lpstr>
      <vt:lpstr>Aptos Display</vt:lpstr>
      <vt:lpstr>Arial</vt:lpstr>
      <vt:lpstr>Wingdings</vt:lpstr>
      <vt:lpstr>Office Theme</vt:lpstr>
      <vt:lpstr>Kyle Stanford</vt:lpstr>
      <vt:lpstr>Here are some of the projects I have worked on:</vt:lpstr>
      <vt:lpstr>PowerPoint Presentation</vt:lpstr>
      <vt:lpstr>Approach and Process</vt:lpstr>
      <vt:lpstr>PowerPoint Presentation</vt:lpstr>
      <vt:lpstr>PowerPoint Presentation</vt:lpstr>
      <vt:lpstr>PowerPoint Presentation</vt:lpstr>
      <vt:lpstr>Approach and Process</vt:lpstr>
      <vt:lpstr>PowerPoint Presentation</vt:lpstr>
      <vt:lpstr>PowerPoint Presentation</vt:lpstr>
      <vt:lpstr>PowerPoint Presentation</vt:lpstr>
      <vt:lpstr>Approach and Process</vt:lpstr>
      <vt:lpstr>PowerPoint Presentation</vt:lpstr>
      <vt:lpstr>PowerPoint Presentation</vt:lpstr>
      <vt:lpstr>PowerPoint Presentation</vt:lpstr>
      <vt:lpstr>Approach and Process</vt:lpstr>
      <vt:lpstr>PowerPoint Presentation</vt:lpstr>
      <vt:lpstr>PowerPoint Presentation</vt:lpstr>
      <vt:lpstr>PowerPoint Presentation</vt:lpstr>
      <vt:lpstr>Approach and Process</vt:lpstr>
      <vt:lpstr>PowerPoint Presentation</vt:lpstr>
      <vt:lpstr>PowerPoint Presentation</vt:lpstr>
      <vt:lpstr>PowerPoint Presentation</vt:lpstr>
      <vt:lpstr>PowerPoint Presentation</vt:lpstr>
      <vt:lpstr>Approach and Process</vt:lpstr>
      <vt:lpstr>Approach and Process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Kyle Stanford</dc:creator>
  <cp:lastModifiedBy>Kyle Stanford</cp:lastModifiedBy>
  <cp:revision>2</cp:revision>
  <dcterms:created xsi:type="dcterms:W3CDTF">2024-06-01T22:50:48Z</dcterms:created>
  <dcterms:modified xsi:type="dcterms:W3CDTF">2024-07-16T23:53:16Z</dcterms:modified>
</cp:coreProperties>
</file>