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75" r:id="rId3"/>
    <p:sldId id="260" r:id="rId4"/>
    <p:sldId id="274" r:id="rId5"/>
    <p:sldId id="277" r:id="rId6"/>
    <p:sldId id="278" r:id="rId7"/>
    <p:sldId id="279" r:id="rId8"/>
    <p:sldId id="280" r:id="rId9"/>
    <p:sldId id="294" r:id="rId10"/>
    <p:sldId id="281" r:id="rId11"/>
    <p:sldId id="282" r:id="rId12"/>
    <p:sldId id="283" r:id="rId13"/>
    <p:sldId id="284" r:id="rId14"/>
    <p:sldId id="286" r:id="rId15"/>
    <p:sldId id="288" r:id="rId16"/>
    <p:sldId id="289" r:id="rId17"/>
    <p:sldId id="291" r:id="rId18"/>
    <p:sldId id="290" r:id="rId19"/>
    <p:sldId id="292" r:id="rId20"/>
    <p:sldId id="295" r:id="rId21"/>
    <p:sldId id="296" r:id="rId22"/>
    <p:sldId id="298" r:id="rId23"/>
    <p:sldId id="299" r:id="rId24"/>
    <p:sldId id="300" r:id="rId25"/>
    <p:sldId id="301" r:id="rId26"/>
    <p:sldId id="302" r:id="rId27"/>
    <p:sldId id="303" r:id="rId28"/>
    <p:sldId id="305" r:id="rId29"/>
    <p:sldId id="293" r:id="rId30"/>
    <p:sldId id="304"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3961" autoAdjust="0"/>
  </p:normalViewPr>
  <p:slideViewPr>
    <p:cSldViewPr snapToGrid="0" showGuides="1">
      <p:cViewPr varScale="1">
        <p:scale>
          <a:sx n="74" d="100"/>
          <a:sy n="74" d="100"/>
        </p:scale>
        <p:origin x="677" y="43"/>
      </p:cViewPr>
      <p:guideLst>
        <p:guide orient="horz" pos="2137"/>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照片攻击通过在一张纸上或电子屏幕上使用合法用户的照片来逃避检测，而视频攻击通过在电子设备上使用授权人员的视频来误导系统。在模拟面具攻击中，对手戴着一个</a:t>
            </a:r>
            <a:r>
              <a:rPr lang="en-US" altLang="zh-CN" dirty="0" smtClean="0"/>
              <a:t>2D</a:t>
            </a:r>
            <a:r>
              <a:rPr lang="zh-CN" altLang="en-US" dirty="0" smtClean="0"/>
              <a:t>面具伪装成授权人员。</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260148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3852181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相比之下，二维欺骗攻击的反射光更加均匀。因此，真实人脸灰度强度的标准差大于二维欺骗攻击强度的标准差。真实人脸的</a:t>
            </a:r>
            <a:r>
              <a:rPr lang="en-US" altLang="zh-CN" dirty="0" smtClean="0"/>
              <a:t>SD_FIC</a:t>
            </a:r>
            <a:r>
              <a:rPr lang="zh-CN" altLang="en-US" dirty="0" smtClean="0"/>
              <a:t>值在所有情况中是最大的。</a:t>
            </a: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350563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9277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389054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与照片或者视频相比，真实人脸的</a:t>
            </a:r>
            <a:r>
              <a:rPr lang="en-US" altLang="zh-CN" dirty="0" smtClean="0"/>
              <a:t>M_BIC</a:t>
            </a:r>
            <a:r>
              <a:rPr lang="zh-CN" altLang="en-US" dirty="0" smtClean="0"/>
              <a:t>小很多，因为真实人脸的背景更远，反射的光没有他俩强。</a:t>
            </a:r>
            <a:r>
              <a:rPr lang="en-US" altLang="zh-CN" dirty="0" smtClean="0"/>
              <a:t>2d</a:t>
            </a:r>
            <a:r>
              <a:rPr lang="zh-CN" altLang="en-US" dirty="0" smtClean="0"/>
              <a:t>面具和弯曲的面具和人脸差不多。</a:t>
            </a:r>
            <a:endParaRPr lang="en-US" altLang="zh-CN" dirty="0" smtClean="0"/>
          </a:p>
          <a:p>
            <a:r>
              <a:rPr lang="zh-CN" altLang="en-US" dirty="0" smtClean="0"/>
              <a:t>与照片或者视频相比，真实人脸的</a:t>
            </a:r>
            <a:r>
              <a:rPr lang="en-US" altLang="zh-CN" dirty="0" smtClean="0"/>
              <a:t>SD_BIC</a:t>
            </a:r>
            <a:r>
              <a:rPr lang="zh-CN" altLang="en-US" dirty="0" smtClean="0"/>
              <a:t>要大，因为照片和视频的反射光更加均匀，标准差要更小。</a:t>
            </a:r>
            <a:r>
              <a:rPr lang="en-US" altLang="zh-CN" dirty="0" smtClean="0"/>
              <a:t>2d</a:t>
            </a:r>
            <a:r>
              <a:rPr lang="zh-CN" altLang="en-US" dirty="0" smtClean="0"/>
              <a:t>面具和弯曲的面具比人脸要大，带面具的光的扩散效果也不同于真实的脸。</a:t>
            </a: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2395082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54029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受试者与背景之间的距离分别设置为</a:t>
            </a:r>
            <a:r>
              <a:rPr lang="en-US" altLang="zh-CN" dirty="0" smtClean="0"/>
              <a:t>3m</a:t>
            </a:r>
            <a:r>
              <a:rPr lang="zh-CN" altLang="en-US" dirty="0" smtClean="0"/>
              <a:t>和</a:t>
            </a:r>
            <a:r>
              <a:rPr lang="en-US" altLang="zh-CN" dirty="0" smtClean="0"/>
              <a:t>15m</a:t>
            </a:r>
            <a:r>
              <a:rPr lang="zh-CN" altLang="en-US" dirty="0" smtClean="0"/>
              <a:t>，以研究与背景之间的距离如何影响活性检测的准确性。</a:t>
            </a:r>
            <a:endParaRPr lang="en-US" altLang="zh-CN" dirty="0" smtClean="0"/>
          </a:p>
          <a:p>
            <a:r>
              <a:rPr lang="zh-CN" altLang="en-US" dirty="0" smtClean="0"/>
              <a:t>主体的自然光照大约等于</a:t>
            </a:r>
            <a:r>
              <a:rPr lang="en-US" altLang="zh-CN" dirty="0" smtClean="0"/>
              <a:t>40lx</a:t>
            </a:r>
            <a:r>
              <a:rPr lang="zh-CN" altLang="en-US" dirty="0" smtClean="0"/>
              <a:t>。为了避免人眼的不适，我们在我们提出的方法中限制了闪光的强度。设置</a:t>
            </a:r>
            <a:r>
              <a:rPr lang="en-US" altLang="zh-CN" dirty="0" smtClean="0"/>
              <a:t>4</a:t>
            </a:r>
            <a:r>
              <a:rPr lang="zh-CN" altLang="en-US" dirty="0" smtClean="0"/>
              <a:t>种不同强度的闪光灯，使主体的照度增加</a:t>
            </a:r>
            <a:r>
              <a:rPr lang="en-US" altLang="zh-CN" dirty="0" smtClean="0"/>
              <a:t>+40lx</a:t>
            </a:r>
            <a:r>
              <a:rPr lang="zh-CN" altLang="en-US" dirty="0" smtClean="0"/>
              <a:t>、</a:t>
            </a:r>
            <a:r>
              <a:rPr lang="en-US" altLang="zh-CN" dirty="0" smtClean="0"/>
              <a:t>+80lx</a:t>
            </a:r>
            <a:r>
              <a:rPr lang="zh-CN" altLang="en-US" dirty="0" smtClean="0"/>
              <a:t>、</a:t>
            </a:r>
            <a:r>
              <a:rPr lang="en-US" altLang="zh-CN" dirty="0" smtClean="0"/>
              <a:t>+120lx</a:t>
            </a:r>
            <a:r>
              <a:rPr lang="zh-CN" altLang="en-US" dirty="0" smtClean="0"/>
              <a:t>、</a:t>
            </a:r>
            <a:r>
              <a:rPr lang="en-US" altLang="zh-CN" dirty="0" smtClean="0"/>
              <a:t>+160lx</a:t>
            </a:r>
            <a:r>
              <a:rPr lang="zh-CN" altLang="en-US" dirty="0" smtClean="0"/>
              <a:t>。所以，最大为</a:t>
            </a:r>
            <a:r>
              <a:rPr lang="en-US" altLang="zh-CN" dirty="0" smtClean="0"/>
              <a:t>200lx</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234862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3182724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44274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在所有情况下，所提模型的</a:t>
            </a:r>
            <a:r>
              <a:rPr lang="en-US" altLang="zh-CN" dirty="0" smtClean="0"/>
              <a:t>HTER</a:t>
            </a:r>
            <a:r>
              <a:rPr lang="zh-CN" altLang="en-US" dirty="0" smtClean="0"/>
              <a:t>值均随被试额外照度的增加而减小。正常环境照度和不均匀环境照度的增加率没有明显差异，因为闪光降低了不均匀环境对检测的影响。远距离小。面具的</a:t>
            </a:r>
            <a:r>
              <a:rPr lang="en-US" altLang="zh-CN" dirty="0" smtClean="0"/>
              <a:t>HTER</a:t>
            </a:r>
            <a:r>
              <a:rPr lang="zh-CN" altLang="en-US" dirty="0" smtClean="0"/>
              <a:t>更大。</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422499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软件：</a:t>
            </a:r>
            <a:r>
              <a:rPr lang="zh-CN" altLang="zh-CN" sz="1200" kern="1200" dirty="0" smtClean="0">
                <a:solidFill>
                  <a:schemeClr val="tx1"/>
                </a:solidFill>
                <a:effectLst/>
                <a:latin typeface="+mn-lt"/>
                <a:ea typeface="+mn-ea"/>
                <a:cs typeface="+mn-cs"/>
              </a:rPr>
              <a:t>分析被</a:t>
            </a:r>
            <a:r>
              <a:rPr lang="zh-CN" altLang="en-US" sz="1200" kern="1200" dirty="0" smtClean="0">
                <a:solidFill>
                  <a:schemeClr val="tx1"/>
                </a:solidFill>
                <a:effectLst/>
                <a:latin typeface="+mn-lt"/>
                <a:ea typeface="+mn-ea"/>
                <a:cs typeface="+mn-cs"/>
              </a:rPr>
              <a:t>测</a:t>
            </a:r>
            <a:r>
              <a:rPr lang="zh-CN" altLang="zh-CN" sz="1200" kern="1200" dirty="0" smtClean="0">
                <a:solidFill>
                  <a:schemeClr val="tx1"/>
                </a:solidFill>
                <a:effectLst/>
                <a:latin typeface="+mn-lt"/>
                <a:ea typeface="+mn-ea"/>
                <a:cs typeface="+mn-cs"/>
              </a:rPr>
              <a:t>的纹理、结构信息、活</a:t>
            </a:r>
            <a:r>
              <a:rPr lang="zh-CN" altLang="en-US" sz="1200" kern="1200" dirty="0" smtClean="0">
                <a:solidFill>
                  <a:schemeClr val="tx1"/>
                </a:solidFill>
                <a:effectLst/>
                <a:latin typeface="+mn-lt"/>
                <a:ea typeface="+mn-ea"/>
                <a:cs typeface="+mn-cs"/>
              </a:rPr>
              <a:t>性</a:t>
            </a:r>
            <a:r>
              <a:rPr lang="zh-CN" altLang="zh-CN" sz="1200" kern="1200" dirty="0" smtClean="0">
                <a:solidFill>
                  <a:schemeClr val="tx1"/>
                </a:solidFill>
                <a:effectLst/>
                <a:latin typeface="+mn-lt"/>
                <a:ea typeface="+mn-ea"/>
                <a:cs typeface="+mn-cs"/>
              </a:rPr>
              <a:t>等，以及所捕获图像的质量。这些方法通常对环境因素敏感，如光照条件差、图像噪声大等。因此，在这种情况下，其检测精度明显下降。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硬件：比如红外检测，检测温度，虽然分析较为准备，但是安装一般较为麻烦且费用昂贵。</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83321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3337764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实验结果表明，该方法在不同类型的欺骗攻击下，</a:t>
            </a:r>
            <a:r>
              <a:rPr lang="en-US" altLang="zh-CN" dirty="0" smtClean="0"/>
              <a:t>+160lx</a:t>
            </a:r>
            <a:r>
              <a:rPr lang="zh-CN" altLang="en-US" dirty="0" smtClean="0"/>
              <a:t>，</a:t>
            </a:r>
            <a:r>
              <a:rPr lang="en-US" altLang="zh-CN" dirty="0" smtClean="0"/>
              <a:t>HTER</a:t>
            </a:r>
            <a:r>
              <a:rPr lang="zh-CN" altLang="en-US" dirty="0" smtClean="0"/>
              <a:t>值更小，具有更好的性能。</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3541414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与传统的从整幅图像中提取值的</a:t>
            </a:r>
            <a:r>
              <a:rPr lang="en-US" altLang="zh-CN" dirty="0" smtClean="0"/>
              <a:t>LBP</a:t>
            </a:r>
            <a:r>
              <a:rPr lang="zh-CN" altLang="en-US" dirty="0" smtClean="0"/>
              <a:t>方法不同，我们模型的</a:t>
            </a:r>
            <a:r>
              <a:rPr lang="en-US" altLang="zh-CN" dirty="0" smtClean="0"/>
              <a:t>LBP_FI</a:t>
            </a:r>
            <a:r>
              <a:rPr lang="zh-CN" altLang="en-US" dirty="0" smtClean="0"/>
              <a:t>只测量比原始图像小很多的人脸区域。所以小。</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242682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表明所有方法的性能都受到噪声的影响。</a:t>
            </a:r>
            <a:r>
              <a:rPr lang="en-US" altLang="zh-CN" dirty="0" smtClean="0"/>
              <a:t>HTER</a:t>
            </a:r>
            <a:r>
              <a:rPr lang="zh-CN" altLang="en-US" dirty="0" smtClean="0"/>
              <a:t>随噪声增大。</a:t>
            </a:r>
            <a:r>
              <a:rPr lang="en-US" altLang="zh-CN" dirty="0" smtClean="0"/>
              <a:t>+120lx</a:t>
            </a:r>
            <a:r>
              <a:rPr lang="zh-CN" altLang="en-US" dirty="0" smtClean="0"/>
              <a:t>和</a:t>
            </a:r>
            <a:r>
              <a:rPr lang="en-US" altLang="zh-CN" dirty="0" smtClean="0"/>
              <a:t>+160lx</a:t>
            </a:r>
            <a:r>
              <a:rPr lang="zh-CN" altLang="en-US" dirty="0" smtClean="0"/>
              <a:t>方法的性能没有显著差异。我们的模型对白噪声仍然具有较强的鲁棒性。</a:t>
            </a:r>
            <a:r>
              <a:rPr lang="en-US" altLang="zh-CN" dirty="0" smtClean="0"/>
              <a:t>TI</a:t>
            </a:r>
            <a:r>
              <a:rPr lang="zh-CN" altLang="en-US" dirty="0" smtClean="0"/>
              <a:t>、</a:t>
            </a:r>
            <a:r>
              <a:rPr lang="en-US" altLang="zh-CN" dirty="0" smtClean="0"/>
              <a:t>DS</a:t>
            </a:r>
            <a:r>
              <a:rPr lang="zh-CN" altLang="en-US" dirty="0" smtClean="0"/>
              <a:t>、</a:t>
            </a:r>
            <a:r>
              <a:rPr lang="en-US" altLang="zh-CN" dirty="0" smtClean="0"/>
              <a:t>DLS</a:t>
            </a:r>
            <a:r>
              <a:rPr lang="zh-CN" altLang="en-US" dirty="0" smtClean="0"/>
              <a:t>、</a:t>
            </a:r>
            <a:r>
              <a:rPr lang="en-US" altLang="zh-CN" dirty="0" smtClean="0"/>
              <a:t>LBP</a:t>
            </a:r>
            <a:r>
              <a:rPr lang="zh-CN" altLang="en-US" dirty="0" smtClean="0"/>
              <a:t>的</a:t>
            </a:r>
            <a:r>
              <a:rPr lang="en-US" altLang="zh-CN" dirty="0" smtClean="0"/>
              <a:t>HTER</a:t>
            </a:r>
            <a:r>
              <a:rPr lang="zh-CN" altLang="en-US" dirty="0" smtClean="0"/>
              <a:t>比</a:t>
            </a:r>
            <a:r>
              <a:rPr lang="en-US" altLang="zh-CN" dirty="0" smtClean="0"/>
              <a:t>EB</a:t>
            </a:r>
            <a:r>
              <a:rPr lang="zh-CN" altLang="en-US" dirty="0" smtClean="0"/>
              <a:t>和</a:t>
            </a:r>
            <a:r>
              <a:rPr lang="en-US" altLang="zh-CN" dirty="0" smtClean="0"/>
              <a:t>OFF</a:t>
            </a:r>
            <a:r>
              <a:rPr lang="zh-CN" altLang="en-US" dirty="0" smtClean="0"/>
              <a:t>增长慢，</a:t>
            </a:r>
            <a:r>
              <a:rPr lang="en-US" altLang="zh-CN" dirty="0" smtClean="0"/>
              <a:t>EB</a:t>
            </a:r>
            <a:r>
              <a:rPr lang="zh-CN" altLang="en-US" dirty="0" smtClean="0"/>
              <a:t>和</a:t>
            </a:r>
            <a:r>
              <a:rPr lang="en-US" altLang="zh-CN" dirty="0" smtClean="0"/>
              <a:t>OFF</a:t>
            </a:r>
            <a:r>
              <a:rPr lang="zh-CN" altLang="en-US" smtClean="0"/>
              <a:t>高度依赖于像素级分析，对噪声敏感。</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568829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310399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软件：</a:t>
            </a:r>
            <a:r>
              <a:rPr lang="zh-CN" altLang="zh-CN" sz="1200" kern="1200" dirty="0" smtClean="0">
                <a:solidFill>
                  <a:schemeClr val="tx1"/>
                </a:solidFill>
                <a:effectLst/>
                <a:latin typeface="+mn-lt"/>
                <a:ea typeface="+mn-ea"/>
                <a:cs typeface="+mn-cs"/>
              </a:rPr>
              <a:t>分析被</a:t>
            </a:r>
            <a:r>
              <a:rPr lang="zh-CN" altLang="en-US" sz="1200" kern="1200" dirty="0" smtClean="0">
                <a:solidFill>
                  <a:schemeClr val="tx1"/>
                </a:solidFill>
                <a:effectLst/>
                <a:latin typeface="+mn-lt"/>
                <a:ea typeface="+mn-ea"/>
                <a:cs typeface="+mn-cs"/>
              </a:rPr>
              <a:t>测</a:t>
            </a:r>
            <a:r>
              <a:rPr lang="zh-CN" altLang="zh-CN" sz="1200" kern="1200" dirty="0" smtClean="0">
                <a:solidFill>
                  <a:schemeClr val="tx1"/>
                </a:solidFill>
                <a:effectLst/>
                <a:latin typeface="+mn-lt"/>
                <a:ea typeface="+mn-ea"/>
                <a:cs typeface="+mn-cs"/>
              </a:rPr>
              <a:t>的纹理、结构信息、活</a:t>
            </a:r>
            <a:r>
              <a:rPr lang="zh-CN" altLang="en-US" sz="1200" kern="1200" dirty="0" smtClean="0">
                <a:solidFill>
                  <a:schemeClr val="tx1"/>
                </a:solidFill>
                <a:effectLst/>
                <a:latin typeface="+mn-lt"/>
                <a:ea typeface="+mn-ea"/>
                <a:cs typeface="+mn-cs"/>
              </a:rPr>
              <a:t>体特征</a:t>
            </a:r>
            <a:r>
              <a:rPr lang="zh-CN" altLang="zh-CN" sz="1200" kern="1200" dirty="0" smtClean="0">
                <a:solidFill>
                  <a:schemeClr val="tx1"/>
                </a:solidFill>
                <a:effectLst/>
                <a:latin typeface="+mn-lt"/>
                <a:ea typeface="+mn-ea"/>
                <a:cs typeface="+mn-cs"/>
              </a:rPr>
              <a:t>等，以及所捕获图像的质量。这些方法通常对环境因素敏感，如光照条件差、图像噪声大等。因此，在这种情况下，其检测精度明显下降。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硬件：比如红外检测，检测温度，虽然分析较为准备，但是安装一般较为麻烦且费用昂贵。</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125714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apply the split up Sparse Network of Winnows (</a:t>
            </a:r>
            <a:r>
              <a:rPr lang="en-US" altLang="zh-CN" dirty="0" err="1" smtClean="0"/>
              <a:t>SNoW</a:t>
            </a:r>
            <a:r>
              <a:rPr lang="en-US" altLang="zh-CN" dirty="0" smtClean="0"/>
              <a:t>)</a:t>
            </a:r>
            <a:r>
              <a:rPr lang="en-US" altLang="zh-CN" baseline="0" dirty="0" smtClean="0"/>
              <a:t> </a:t>
            </a:r>
            <a:r>
              <a:rPr lang="en-US" altLang="zh-CN" dirty="0" smtClean="0"/>
              <a:t>classifier</a:t>
            </a:r>
            <a:r>
              <a:rPr lang="zh-CN" altLang="en-US" dirty="0" smtClean="0"/>
              <a:t>；</a:t>
            </a:r>
            <a:endParaRPr lang="en-US" altLang="zh-CN" dirty="0" smtClean="0"/>
          </a:p>
          <a:p>
            <a:r>
              <a:rPr lang="zh-CN" altLang="en-US" dirty="0" smtClean="0"/>
              <a:t>右上角和左下角的矩形区域 是由</a:t>
            </a:r>
            <a:r>
              <a:rPr lang="en-US" altLang="zh-CN" dirty="0" smtClean="0"/>
              <a:t>In</a:t>
            </a:r>
            <a:r>
              <a:rPr lang="zh-CN" altLang="en-US" dirty="0" smtClean="0"/>
              <a:t>的右上角和 的右下角的</a:t>
            </a:r>
            <a:r>
              <a:rPr lang="en-US" altLang="zh-CN" dirty="0" smtClean="0"/>
              <a:t>20</a:t>
            </a:r>
            <a:r>
              <a:rPr lang="zh-CN" altLang="en-US" dirty="0" smtClean="0"/>
              <a:t>个像素定义的；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10701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96579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从人脸和背景两个区域提取了</a:t>
            </a:r>
            <a:r>
              <a:rPr lang="en-US" altLang="zh-CN" dirty="0" smtClean="0"/>
              <a:t>LBP_FI</a:t>
            </a:r>
            <a:r>
              <a:rPr lang="zh-CN" altLang="en-US" dirty="0" smtClean="0"/>
              <a:t>、</a:t>
            </a:r>
            <a:r>
              <a:rPr lang="en-US" altLang="zh-CN" dirty="0" smtClean="0"/>
              <a:t>SD_FIC</a:t>
            </a:r>
            <a:r>
              <a:rPr lang="zh-CN" altLang="en-US" dirty="0" smtClean="0"/>
              <a:t>、</a:t>
            </a:r>
            <a:r>
              <a:rPr lang="en-US" altLang="zh-CN" dirty="0" smtClean="0"/>
              <a:t>M_BIC</a:t>
            </a:r>
            <a:r>
              <a:rPr lang="zh-CN" altLang="en-US" dirty="0" smtClean="0"/>
              <a:t>和</a:t>
            </a:r>
            <a:r>
              <a:rPr lang="en-US" altLang="zh-CN" dirty="0" smtClean="0"/>
              <a:t>SD_BIC</a:t>
            </a:r>
            <a:r>
              <a:rPr lang="zh-CN" altLang="en-US" dirty="0" smtClean="0"/>
              <a:t>四个精心设计的描述符。这些描述符应该能够有效、准确、健壮地区分合法用户和常见的二维欺骗攻击。</a:t>
            </a:r>
            <a:endParaRPr lang="en-US" altLang="zh-CN" dirty="0" smtClean="0"/>
          </a:p>
          <a:p>
            <a:r>
              <a:rPr lang="zh-CN" altLang="en-US" dirty="0" smtClean="0"/>
              <a:t>利用所提取的特征，利用分类器可以区分真假人脸。</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061776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309237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97713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48982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13593460" y="151129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0287" y="2287810"/>
            <a:ext cx="8102924" cy="1446550"/>
          </a:xfrm>
          <a:prstGeom prst="rect">
            <a:avLst/>
          </a:prstGeom>
          <a:noFill/>
        </p:spPr>
        <p:txBody>
          <a:bodyPr wrap="none" rtlCol="0">
            <a:spAutoFit/>
          </a:bodyPr>
          <a:lstStyle/>
          <a:p>
            <a:r>
              <a:rPr lang="en-US" altLang="zh-CN" sz="4400" b="1" dirty="0">
                <a:solidFill>
                  <a:schemeClr val="bg1"/>
                </a:solidFill>
                <a:latin typeface="Gotham Rounded Medium" panose="02000000000000000000" pitchFamily="50" charset="0"/>
              </a:rPr>
              <a:t>Face </a:t>
            </a:r>
            <a:r>
              <a:rPr lang="en-US" altLang="zh-CN" sz="4400" b="1" dirty="0" err="1">
                <a:solidFill>
                  <a:schemeClr val="bg1"/>
                </a:solidFill>
                <a:latin typeface="Gotham Rounded Medium" panose="02000000000000000000" pitchFamily="50" charset="0"/>
              </a:rPr>
              <a:t>Liveness</a:t>
            </a:r>
            <a:r>
              <a:rPr lang="en-US" altLang="zh-CN" sz="4400" b="1" dirty="0">
                <a:solidFill>
                  <a:schemeClr val="bg1"/>
                </a:solidFill>
                <a:latin typeface="Gotham Rounded Medium" panose="02000000000000000000" pitchFamily="50" charset="0"/>
              </a:rPr>
              <a:t> Detection Using a Flash</a:t>
            </a:r>
          </a:p>
          <a:p>
            <a:r>
              <a:rPr lang="en-US" altLang="zh-CN" sz="4400" b="1" dirty="0">
                <a:solidFill>
                  <a:schemeClr val="bg1"/>
                </a:solidFill>
                <a:latin typeface="Gotham Rounded Medium" panose="02000000000000000000" pitchFamily="50" charset="0"/>
              </a:rPr>
              <a:t>Against 2D Spoofing Attack</a:t>
            </a:r>
            <a:endParaRPr lang="zh-CN" altLang="en-US" sz="4400" b="1" dirty="0">
              <a:solidFill>
                <a:schemeClr val="bg1"/>
              </a:solidFill>
              <a:latin typeface="Gotham Rounded Medium" panose="02000000000000000000" pitchFamily="50" charset="0"/>
            </a:endParaRPr>
          </a:p>
        </p:txBody>
      </p:sp>
      <p:sp>
        <p:nvSpPr>
          <p:cNvPr id="7" name="文本框 6"/>
          <p:cNvSpPr txBox="1"/>
          <p:nvPr/>
        </p:nvSpPr>
        <p:spPr>
          <a:xfrm>
            <a:off x="901009" y="4071476"/>
            <a:ext cx="2438488" cy="646331"/>
          </a:xfrm>
          <a:prstGeom prst="rect">
            <a:avLst/>
          </a:prstGeom>
          <a:solidFill>
            <a:schemeClr val="bg1"/>
          </a:solidFill>
        </p:spPr>
        <p:txBody>
          <a:bodyPr wrap="none" rtlCol="0">
            <a:spAutoFit/>
          </a:bodyPr>
          <a:lstStyle/>
          <a:p>
            <a:r>
              <a:rPr lang="zh-CN" altLang="en-US" dirty="0" smtClean="0">
                <a:solidFill>
                  <a:srgbClr val="48A2A0"/>
                </a:solidFill>
              </a:rPr>
              <a:t>小组成员</a:t>
            </a:r>
            <a:r>
              <a:rPr lang="en-US" altLang="zh-CN" dirty="0" smtClean="0">
                <a:solidFill>
                  <a:srgbClr val="48A2A0"/>
                </a:solidFill>
              </a:rPr>
              <a:t>: </a:t>
            </a:r>
            <a:r>
              <a:rPr lang="zh-CN" altLang="en-US" dirty="0" smtClean="0">
                <a:solidFill>
                  <a:srgbClr val="48A2A0"/>
                </a:solidFill>
              </a:rPr>
              <a:t>陈子贤 孙铁</a:t>
            </a:r>
            <a:endParaRPr lang="en-US" altLang="zh-CN" dirty="0" smtClean="0">
              <a:solidFill>
                <a:srgbClr val="48A2A0"/>
              </a:solidFill>
            </a:endParaRPr>
          </a:p>
          <a:p>
            <a:r>
              <a:rPr lang="zh-CN" altLang="en-US" dirty="0">
                <a:solidFill>
                  <a:srgbClr val="48A2A0"/>
                </a:solidFill>
              </a:rPr>
              <a:t>汇报</a:t>
            </a:r>
            <a:r>
              <a:rPr lang="zh-CN" altLang="en-US" dirty="0" smtClean="0">
                <a:solidFill>
                  <a:srgbClr val="48A2A0"/>
                </a:solidFill>
              </a:rPr>
              <a:t>人：陈子贤</a:t>
            </a:r>
            <a:endParaRPr lang="zh-CN" altLang="en-US" dirty="0">
              <a:solidFill>
                <a:srgbClr val="48A2A0"/>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smtClean="0">
                <a:solidFill>
                  <a:schemeClr val="tx1">
                    <a:lumMod val="75000"/>
                    <a:lumOff val="25000"/>
                  </a:schemeClr>
                </a:solidFill>
              </a:rPr>
              <a:t>算法</a:t>
            </a:r>
            <a:endParaRPr lang="zh-CN" altLang="en-US" sz="3200" b="1" dirty="0">
              <a:solidFill>
                <a:schemeClr val="tx1">
                  <a:lumMod val="75000"/>
                  <a:lumOff val="25000"/>
                </a:schemeClr>
              </a:solidFill>
            </a:endParaRPr>
          </a:p>
        </p:txBody>
      </p:sp>
      <p:pic>
        <p:nvPicPr>
          <p:cNvPr id="3" name="图片 2"/>
          <p:cNvPicPr>
            <a:picLocks noChangeAspect="1"/>
          </p:cNvPicPr>
          <p:nvPr/>
        </p:nvPicPr>
        <p:blipFill>
          <a:blip r:embed="rId3"/>
          <a:stretch>
            <a:fillRect/>
          </a:stretch>
        </p:blipFill>
        <p:spPr>
          <a:xfrm>
            <a:off x="2619910" y="1106723"/>
            <a:ext cx="6873411" cy="5170787"/>
          </a:xfrm>
          <a:prstGeom prst="rect">
            <a:avLst/>
          </a:prstGeom>
        </p:spPr>
      </p:pic>
    </p:spTree>
    <p:extLst>
      <p:ext uri="{BB962C8B-B14F-4D97-AF65-F5344CB8AC3E}">
        <p14:creationId xmlns:p14="http://schemas.microsoft.com/office/powerpoint/2010/main" val="3832443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p:sp>
        <p:nvSpPr>
          <p:cNvPr id="2" name="文本框 1"/>
          <p:cNvSpPr txBox="1"/>
          <p:nvPr/>
        </p:nvSpPr>
        <p:spPr>
          <a:xfrm>
            <a:off x="688369" y="1613043"/>
            <a:ext cx="10962525" cy="2862322"/>
          </a:xfrm>
          <a:prstGeom prst="rect">
            <a:avLst/>
          </a:prstGeom>
          <a:noFill/>
        </p:spPr>
        <p:txBody>
          <a:bodyPr wrap="square" rtlCol="0">
            <a:spAutoFit/>
          </a:bodyPr>
          <a:lstStyle/>
          <a:p>
            <a:pPr>
              <a:lnSpc>
                <a:spcPct val="150000"/>
              </a:lnSpc>
            </a:pPr>
            <a:r>
              <a:rPr lang="en-US" altLang="zh-CN" sz="2400" b="1" dirty="0" smtClean="0">
                <a:latin typeface="宋体" panose="02010600030101010101" pitchFamily="2" charset="-122"/>
                <a:ea typeface="宋体" panose="02010600030101010101" pitchFamily="2" charset="-122"/>
              </a:rPr>
              <a:t>1</a:t>
            </a:r>
            <a:r>
              <a:rPr lang="en-US" altLang="zh-CN" sz="2400" b="1" dirty="0">
                <a:latin typeface="宋体" panose="02010600030101010101" pitchFamily="2" charset="-122"/>
                <a:ea typeface="宋体" panose="02010600030101010101" pitchFamily="2" charset="-122"/>
              </a:rPr>
              <a:t>. Uniform Local Binary Patterns on the </a:t>
            </a:r>
            <a:r>
              <a:rPr lang="en-US" altLang="zh-CN" sz="2400" b="1" dirty="0" smtClean="0">
                <a:latin typeface="宋体" panose="02010600030101010101" pitchFamily="2" charset="-122"/>
                <a:ea typeface="宋体" panose="02010600030101010101" pitchFamily="2" charset="-122"/>
              </a:rPr>
              <a:t>Flash Image(LBP_FI)</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采用</a:t>
            </a:r>
            <a:r>
              <a:rPr lang="en-US" altLang="zh-CN" sz="2400" dirty="0">
                <a:latin typeface="宋体" panose="02010600030101010101" pitchFamily="2" charset="-122"/>
                <a:ea typeface="宋体" panose="02010600030101010101" pitchFamily="2" charset="-122"/>
              </a:rPr>
              <a:t>LBP</a:t>
            </a:r>
            <a:r>
              <a:rPr lang="zh-CN" altLang="en-US" sz="2400" dirty="0">
                <a:latin typeface="宋体" panose="02010600030101010101" pitchFamily="2" charset="-122"/>
                <a:ea typeface="宋体" panose="02010600030101010101" pitchFamily="2" charset="-122"/>
              </a:rPr>
              <a:t>分析，利用</a:t>
            </a:r>
            <a:r>
              <a:rPr lang="en-US" altLang="zh-CN" sz="2400" dirty="0">
                <a:latin typeface="宋体" panose="02010600030101010101" pitchFamily="2" charset="-122"/>
                <a:ea typeface="宋体" panose="02010600030101010101" pitchFamily="2" charset="-122"/>
              </a:rPr>
              <a:t>Flash</a:t>
            </a:r>
            <a:r>
              <a:rPr lang="zh-CN" altLang="en-US" sz="2400" dirty="0">
                <a:latin typeface="宋体" panose="02010600030101010101" pitchFamily="2" charset="-122"/>
                <a:ea typeface="宋体" panose="02010600030101010101" pitchFamily="2" charset="-122"/>
              </a:rPr>
              <a:t>获取图像人脸区域的局部纹理信息。首先</a:t>
            </a:r>
            <a:r>
              <a:rPr lang="zh-CN" altLang="en-US" sz="2400" dirty="0" smtClean="0">
                <a:latin typeface="宋体" panose="02010600030101010101" pitchFamily="2" charset="-122"/>
                <a:ea typeface="宋体" panose="02010600030101010101" pitchFamily="2" charset="-122"/>
              </a:rPr>
              <a:t>将图片分成</a:t>
            </a:r>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个不重叠的块，获取图像不同区域的纹理信息。然后计算每个块中像素</a:t>
            </a:r>
            <a:r>
              <a:rPr lang="en-US" altLang="zh-CN" sz="2400" dirty="0">
                <a:latin typeface="宋体" panose="02010600030101010101" pitchFamily="2" charset="-122"/>
                <a:ea typeface="宋体" panose="02010600030101010101" pitchFamily="2" charset="-122"/>
              </a:rPr>
              <a:t>(x, y)</a:t>
            </a:r>
            <a:r>
              <a:rPr lang="zh-CN" altLang="en-US" sz="2400" dirty="0">
                <a:latin typeface="宋体" panose="02010600030101010101" pitchFamily="2" charset="-122"/>
                <a:ea typeface="宋体" panose="02010600030101010101" pitchFamily="2" charset="-122"/>
              </a:rPr>
              <a:t>的</a:t>
            </a:r>
            <a:r>
              <a:rPr lang="en-US" altLang="zh-CN" sz="2400" dirty="0" smtClean="0">
                <a:latin typeface="宋体" panose="02010600030101010101" pitchFamily="2" charset="-122"/>
                <a:ea typeface="宋体" panose="02010600030101010101" pitchFamily="2" charset="-122"/>
              </a:rPr>
              <a:t>LBP</a:t>
            </a:r>
            <a:r>
              <a:rPr lang="zh-CN" altLang="en-US" sz="2400" dirty="0" smtClean="0">
                <a:latin typeface="宋体" panose="02010600030101010101" pitchFamily="2" charset="-122"/>
                <a:ea typeface="宋体" panose="02010600030101010101" pitchFamily="2" charset="-122"/>
              </a:rPr>
              <a:t>值。</a:t>
            </a:r>
            <a:r>
              <a:rPr lang="zh-CN" altLang="en-US" sz="2400" dirty="0">
                <a:latin typeface="宋体" panose="02010600030101010101" pitchFamily="2" charset="-122"/>
                <a:ea typeface="宋体" panose="02010600030101010101" pitchFamily="2" charset="-122"/>
              </a:rPr>
              <a:t>在我们的模型中</a:t>
            </a:r>
            <a:r>
              <a:rPr lang="zh-CN" altLang="en-US" sz="2400" dirty="0" smtClean="0">
                <a:latin typeface="宋体" panose="02010600030101010101" pitchFamily="2" charset="-122"/>
                <a:ea typeface="宋体" panose="02010600030101010101" pitchFamily="2" charset="-122"/>
              </a:rPr>
              <a:t>，圆的半径被</a:t>
            </a:r>
            <a:r>
              <a:rPr lang="zh-CN" altLang="en-US" sz="2400" dirty="0">
                <a:latin typeface="宋体" panose="02010600030101010101" pitchFamily="2" charset="-122"/>
                <a:ea typeface="宋体" panose="02010600030101010101" pitchFamily="2" charset="-122"/>
              </a:rPr>
              <a:t>设置为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，并且考虑所有的邻居像素，即</a:t>
            </a:r>
            <a:r>
              <a:rPr lang="en-US" altLang="zh-CN" sz="2400" dirty="0" smtClean="0">
                <a:latin typeface="宋体" panose="02010600030101010101" pitchFamily="2" charset="-122"/>
                <a:ea typeface="宋体" panose="02010600030101010101" pitchFamily="2" charset="-122"/>
              </a:rPr>
              <a:t>P=8</a:t>
            </a:r>
            <a:r>
              <a:rPr lang="zh-CN" altLang="en-US" sz="2400" dirty="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R=1</a:t>
            </a:r>
            <a:r>
              <a:rPr lang="zh-CN" altLang="en-US" sz="2400" dirty="0">
                <a:latin typeface="宋体" panose="02010600030101010101" pitchFamily="2" charset="-122"/>
                <a:ea typeface="宋体" panose="02010600030101010101" pitchFamily="2" charset="-122"/>
              </a:rPr>
              <a:t>。</a:t>
            </a:r>
            <a:endParaRPr lang="zh-CN" altLang="en-US"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0365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p:sp>
        <p:nvSpPr>
          <p:cNvPr id="2" name="文本框 1"/>
          <p:cNvSpPr txBox="1"/>
          <p:nvPr/>
        </p:nvSpPr>
        <p:spPr>
          <a:xfrm>
            <a:off x="688369" y="1613043"/>
            <a:ext cx="10962525" cy="2308324"/>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局部二值</a:t>
            </a:r>
            <a:r>
              <a:rPr lang="zh-CN" altLang="en-US" sz="2400" b="1" dirty="0" smtClean="0">
                <a:latin typeface="宋体" panose="02010600030101010101" pitchFamily="2" charset="-122"/>
                <a:ea typeface="宋体" panose="02010600030101010101" pitchFamily="2" charset="-122"/>
              </a:rPr>
              <a:t>模式（</a:t>
            </a:r>
            <a:r>
              <a:rPr lang="en-US" altLang="zh-CN" sz="2400" b="1" dirty="0" smtClean="0">
                <a:latin typeface="宋体" panose="02010600030101010101" pitchFamily="2" charset="-122"/>
                <a:ea typeface="宋体" panose="02010600030101010101" pitchFamily="2" charset="-122"/>
              </a:rPr>
              <a:t>LBP</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LBP</a:t>
            </a:r>
            <a:r>
              <a:rPr lang="zh-CN" altLang="en-US" sz="2400" dirty="0">
                <a:latin typeface="宋体" panose="02010600030101010101" pitchFamily="2" charset="-122"/>
                <a:ea typeface="宋体" panose="02010600030101010101" pitchFamily="2" charset="-122"/>
              </a:rPr>
              <a:t>的基本思想是定义于像素的</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邻域中</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以中心像素的灰度值为阈值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将周围</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个像素的值与其比较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如果周围的像素值小于中心像素的灰度值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该像素位置就被标记为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否则标记为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每个像素得到一个二进制组合</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就像</a:t>
            </a:r>
            <a:r>
              <a:rPr lang="en-US" altLang="zh-CN" sz="2400" dirty="0">
                <a:latin typeface="宋体" panose="02010600030101010101" pitchFamily="2" charset="-122"/>
                <a:ea typeface="宋体" panose="02010600030101010101" pitchFamily="2" charset="-122"/>
              </a:rPr>
              <a:t>00010011.</a:t>
            </a:r>
            <a:endParaRPr lang="zh-CN" altLang="en-US" sz="24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688369" y="4265008"/>
            <a:ext cx="6070600" cy="1745373"/>
          </a:xfrm>
          <a:prstGeom prst="rect">
            <a:avLst/>
          </a:prstGeom>
        </p:spPr>
      </p:pic>
      <p:pic>
        <p:nvPicPr>
          <p:cNvPr id="5" name="图片 4"/>
          <p:cNvPicPr>
            <a:picLocks noChangeAspect="1"/>
          </p:cNvPicPr>
          <p:nvPr/>
        </p:nvPicPr>
        <p:blipFill>
          <a:blip r:embed="rId4"/>
          <a:stretch>
            <a:fillRect/>
          </a:stretch>
        </p:blipFill>
        <p:spPr>
          <a:xfrm>
            <a:off x="7632710" y="4675431"/>
            <a:ext cx="3206526" cy="924525"/>
          </a:xfrm>
          <a:prstGeom prst="rect">
            <a:avLst/>
          </a:prstGeom>
        </p:spPr>
      </p:pic>
    </p:spTree>
    <p:extLst>
      <p:ext uri="{BB962C8B-B14F-4D97-AF65-F5344CB8AC3E}">
        <p14:creationId xmlns:p14="http://schemas.microsoft.com/office/powerpoint/2010/main" val="387137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p:sp>
        <p:nvSpPr>
          <p:cNvPr id="2" name="文本框 1"/>
          <p:cNvSpPr txBox="1"/>
          <p:nvPr/>
        </p:nvSpPr>
        <p:spPr>
          <a:xfrm>
            <a:off x="688369" y="1613043"/>
            <a:ext cx="10962525" cy="3970318"/>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均匀模式</a:t>
            </a:r>
            <a:r>
              <a:rPr lang="en-US" altLang="zh-CN" sz="2400" b="1" dirty="0" smtClean="0">
                <a:latin typeface="宋体" panose="02010600030101010101" pitchFamily="2" charset="-122"/>
                <a:ea typeface="宋体" panose="02010600030101010101" pitchFamily="2" charset="-122"/>
              </a:rPr>
              <a:t>LBP</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uniform LBP</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当</a:t>
            </a:r>
            <a:r>
              <a:rPr lang="zh-CN" altLang="en-US" sz="2400" dirty="0">
                <a:latin typeface="宋体" panose="02010600030101010101" pitchFamily="2" charset="-122"/>
                <a:ea typeface="宋体" panose="02010600030101010101" pitchFamily="2" charset="-122"/>
              </a:rPr>
              <a:t>某个</a:t>
            </a:r>
            <a:r>
              <a:rPr lang="en-US" altLang="zh-CN" sz="2400" dirty="0">
                <a:latin typeface="宋体" panose="02010600030101010101" pitchFamily="2" charset="-122"/>
                <a:ea typeface="宋体" panose="02010600030101010101" pitchFamily="2" charset="-122"/>
              </a:rPr>
              <a:t>LBP</a:t>
            </a:r>
            <a:r>
              <a:rPr lang="zh-CN" altLang="en-US" sz="2400" dirty="0">
                <a:latin typeface="宋体" panose="02010600030101010101" pitchFamily="2" charset="-122"/>
                <a:ea typeface="宋体" panose="02010600030101010101" pitchFamily="2" charset="-122"/>
              </a:rPr>
              <a:t>所对应的循环二进制数从</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或从</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最多有两次跳变时，该</a:t>
            </a:r>
            <a:r>
              <a:rPr lang="en-US" altLang="zh-CN" sz="2400" dirty="0">
                <a:latin typeface="宋体" panose="02010600030101010101" pitchFamily="2" charset="-122"/>
                <a:ea typeface="宋体" panose="02010600030101010101" pitchFamily="2" charset="-122"/>
              </a:rPr>
              <a:t>LBP</a:t>
            </a:r>
            <a:r>
              <a:rPr lang="zh-CN" altLang="en-US" sz="2400" dirty="0">
                <a:latin typeface="宋体" panose="02010600030101010101" pitchFamily="2" charset="-122"/>
                <a:ea typeface="宋体" panose="02010600030101010101" pitchFamily="2" charset="-122"/>
              </a:rPr>
              <a:t>所对应的二进制就称为一个等价模式类。如</a:t>
            </a:r>
            <a:r>
              <a:rPr lang="en-US" altLang="zh-CN" sz="2400" dirty="0">
                <a:latin typeface="宋体" panose="02010600030101010101" pitchFamily="2" charset="-122"/>
                <a:ea typeface="宋体" panose="02010600030101010101" pitchFamily="2" charset="-122"/>
              </a:rPr>
              <a:t>00000000(0</a:t>
            </a:r>
            <a:r>
              <a:rPr lang="zh-CN" altLang="en-US" sz="2400" dirty="0">
                <a:latin typeface="宋体" panose="02010600030101010101" pitchFamily="2" charset="-122"/>
                <a:ea typeface="宋体" panose="02010600030101010101" pitchFamily="2" charset="-122"/>
              </a:rPr>
              <a:t>次跳变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00000111(</a:t>
            </a:r>
            <a:r>
              <a:rPr lang="zh-CN" altLang="en-US" sz="2400" dirty="0">
                <a:latin typeface="宋体" panose="02010600030101010101" pitchFamily="2" charset="-122"/>
                <a:ea typeface="宋体" panose="02010600030101010101" pitchFamily="2" charset="-122"/>
              </a:rPr>
              <a:t>只</a:t>
            </a:r>
            <a:r>
              <a:rPr lang="zh-CN" altLang="en-US" sz="2400" dirty="0" smtClean="0">
                <a:latin typeface="宋体" panose="02010600030101010101" pitchFamily="2" charset="-122"/>
                <a:ea typeface="宋体" panose="02010600030101010101" pitchFamily="2" charset="-122"/>
              </a:rPr>
              <a:t>含</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次</a:t>
            </a:r>
            <a:r>
              <a:rPr lang="zh-CN" altLang="en-US" sz="2400" dirty="0">
                <a:latin typeface="宋体" panose="02010600030101010101" pitchFamily="2" charset="-122"/>
                <a:ea typeface="宋体" panose="02010600030101010101" pitchFamily="2" charset="-122"/>
              </a:rPr>
              <a:t>从</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的跳变</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。除</a:t>
            </a:r>
            <a:r>
              <a:rPr lang="zh-CN" altLang="en-US" sz="2400" dirty="0">
                <a:latin typeface="宋体" panose="02010600030101010101" pitchFamily="2" charset="-122"/>
                <a:ea typeface="宋体" panose="02010600030101010101" pitchFamily="2" charset="-122"/>
              </a:rPr>
              <a:t>等价模式类以外的模式都归为另一类，称为混合模式类，例如</a:t>
            </a:r>
            <a:r>
              <a:rPr lang="en-US" altLang="zh-CN" sz="2400" dirty="0">
                <a:latin typeface="宋体" panose="02010600030101010101" pitchFamily="2" charset="-122"/>
                <a:ea typeface="宋体" panose="02010600030101010101" pitchFamily="2" charset="-122"/>
              </a:rPr>
              <a:t>10010111(</a:t>
            </a:r>
            <a:r>
              <a:rPr lang="zh-CN" altLang="en-US" sz="2400" dirty="0">
                <a:latin typeface="宋体" panose="02010600030101010101" pitchFamily="2" charset="-122"/>
                <a:ea typeface="宋体" panose="02010600030101010101" pitchFamily="2" charset="-122"/>
              </a:rPr>
              <a:t>共四次跳变</a:t>
            </a:r>
            <a:r>
              <a:rPr lang="en-US" altLang="zh-CN"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等价模式类的数量为</a:t>
            </a:r>
            <a:r>
              <a:rPr lang="en-US" altLang="zh-CN" sz="2400" dirty="0" smtClean="0">
                <a:latin typeface="宋体" panose="02010600030101010101" pitchFamily="2" charset="-122"/>
                <a:ea typeface="宋体" panose="02010600030101010101" pitchFamily="2" charset="-122"/>
              </a:rPr>
              <a:t>P(P-1</a:t>
            </a:r>
            <a:r>
              <a:rPr lang="en-US" altLang="zh-CN" sz="2400" dirty="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种。对于</a:t>
            </a:r>
            <a:r>
              <a:rPr lang="en-US" altLang="zh-CN" sz="2400" dirty="0">
                <a:latin typeface="宋体" panose="02010600030101010101" pitchFamily="2" charset="-122"/>
                <a:ea typeface="宋体" panose="02010600030101010101" pitchFamily="2" charset="-122"/>
              </a:rPr>
              <a:t>3×3</a:t>
            </a:r>
            <a:r>
              <a:rPr lang="zh-CN" altLang="en-US" sz="2400" dirty="0">
                <a:latin typeface="宋体" panose="02010600030101010101" pitchFamily="2" charset="-122"/>
                <a:ea typeface="宋体" panose="02010600030101010101" pitchFamily="2" charset="-122"/>
              </a:rPr>
              <a:t>邻域内</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个采样点来说，等价模式</a:t>
            </a:r>
            <a:r>
              <a:rPr lang="zh-CN" altLang="en-US" sz="2400" dirty="0" smtClean="0">
                <a:latin typeface="宋体" panose="02010600030101010101" pitchFamily="2" charset="-122"/>
                <a:ea typeface="宋体" panose="02010600030101010101" pitchFamily="2" charset="-122"/>
              </a:rPr>
              <a:t>类有</a:t>
            </a:r>
            <a:r>
              <a:rPr lang="en-US" altLang="zh-CN" sz="2400" dirty="0" smtClean="0">
                <a:latin typeface="宋体" panose="02010600030101010101" pitchFamily="2" charset="-122"/>
                <a:ea typeface="宋体" panose="02010600030101010101" pitchFamily="2" charset="-122"/>
              </a:rPr>
              <a:t>58</a:t>
            </a:r>
            <a:r>
              <a:rPr lang="zh-CN" altLang="en-US" sz="2400" dirty="0" smtClean="0">
                <a:latin typeface="宋体" panose="02010600030101010101" pitchFamily="2" charset="-122"/>
                <a:ea typeface="宋体" panose="02010600030101010101" pitchFamily="2" charset="-122"/>
              </a:rPr>
              <a:t>种，总共有</a:t>
            </a:r>
            <a:r>
              <a:rPr lang="en-US" altLang="zh-CN" sz="2400" dirty="0" smtClean="0">
                <a:latin typeface="宋体" panose="02010600030101010101" pitchFamily="2" charset="-122"/>
                <a:ea typeface="宋体" panose="02010600030101010101" pitchFamily="2" charset="-122"/>
              </a:rPr>
              <a:t>59</a:t>
            </a:r>
            <a:r>
              <a:rPr lang="zh-CN" altLang="en-US" sz="2400" dirty="0" smtClean="0">
                <a:latin typeface="宋体" panose="02010600030101010101" pitchFamily="2" charset="-122"/>
                <a:ea typeface="宋体" panose="02010600030101010101" pitchFamily="2" charset="-122"/>
              </a:rPr>
              <a:t>种。</a:t>
            </a:r>
          </a:p>
        </p:txBody>
      </p:sp>
      <p:pic>
        <p:nvPicPr>
          <p:cNvPr id="3" name="图片 2"/>
          <p:cNvPicPr>
            <a:picLocks noChangeAspect="1"/>
          </p:cNvPicPr>
          <p:nvPr/>
        </p:nvPicPr>
        <p:blipFill>
          <a:blip r:embed="rId3"/>
          <a:stretch>
            <a:fillRect/>
          </a:stretch>
        </p:blipFill>
        <p:spPr>
          <a:xfrm>
            <a:off x="3719246" y="5583361"/>
            <a:ext cx="4888590" cy="708917"/>
          </a:xfrm>
          <a:prstGeom prst="rect">
            <a:avLst/>
          </a:prstGeom>
        </p:spPr>
      </p:pic>
    </p:spTree>
    <p:extLst>
      <p:ext uri="{BB962C8B-B14F-4D97-AF65-F5344CB8AC3E}">
        <p14:creationId xmlns:p14="http://schemas.microsoft.com/office/powerpoint/2010/main" val="3814088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mc:AlternateContent xmlns:mc="http://schemas.openxmlformats.org/markup-compatibility/2006" xmlns:a14="http://schemas.microsoft.com/office/drawing/2010/main">
        <mc:Choice Requires="a14">
          <p:sp>
            <p:nvSpPr>
              <p:cNvPr id="2" name="文本框 1"/>
              <p:cNvSpPr txBox="1"/>
              <p:nvPr/>
            </p:nvSpPr>
            <p:spPr>
              <a:xfrm>
                <a:off x="688369" y="1613043"/>
                <a:ext cx="10962525" cy="3506537"/>
              </a:xfrm>
              <a:prstGeom prst="rect">
                <a:avLst/>
              </a:prstGeom>
              <a:noFill/>
            </p:spPr>
            <p:txBody>
              <a:bodyPr wrap="square" rtlCol="0">
                <a:spAutoFit/>
              </a:bodyPr>
              <a:lstStyle/>
              <a:p>
                <a:pPr>
                  <a:lnSpc>
                    <a:spcPct val="150000"/>
                  </a:lnSpc>
                </a:pPr>
                <a:r>
                  <a:rPr lang="en-US" altLang="zh-CN" sz="2400" b="1" dirty="0" smtClean="0">
                    <a:latin typeface="宋体" panose="02010600030101010101" pitchFamily="2" charset="-122"/>
                    <a:ea typeface="宋体" panose="02010600030101010101" pitchFamily="2" charset="-122"/>
                  </a:rPr>
                  <a:t>2. Standard Deviation of Face Intensity Change (SD_FIC)</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人</a:t>
                </a:r>
                <a:r>
                  <a:rPr lang="zh-CN" altLang="en-US" sz="2400" dirty="0">
                    <a:latin typeface="宋体" panose="02010600030101010101" pitchFamily="2" charset="-122"/>
                    <a:ea typeface="宋体" panose="02010600030101010101" pitchFamily="2" charset="-122"/>
                  </a:rPr>
                  <a:t>脸亮度变化的</a:t>
                </a:r>
                <a:r>
                  <a:rPr lang="zh-CN" altLang="en-US" sz="2400" dirty="0" smtClean="0">
                    <a:latin typeface="宋体" panose="02010600030101010101" pitchFamily="2" charset="-122"/>
                    <a:ea typeface="宋体" panose="02010600030101010101" pitchFamily="2" charset="-122"/>
                  </a:rPr>
                  <a:t>标准差：</a:t>
                </a:r>
                <a:r>
                  <a:rPr lang="en-US" altLang="zh-CN" sz="2400" dirty="0" smtClean="0">
                    <a:latin typeface="宋体" panose="02010600030101010101" pitchFamily="2" charset="-122"/>
                    <a:ea typeface="宋体" panose="02010600030101010101" pitchFamily="2" charset="-122"/>
                  </a:rPr>
                  <a:t>SD_FIC</a:t>
                </a:r>
                <a:r>
                  <a:rPr lang="zh-CN" altLang="en-US" sz="2400" dirty="0">
                    <a:latin typeface="宋体" panose="02010600030101010101" pitchFamily="2" charset="-122"/>
                    <a:ea typeface="宋体" panose="02010600030101010101" pitchFamily="2" charset="-122"/>
                  </a:rPr>
                  <a:t>测量由</a:t>
                </a:r>
                <a:r>
                  <a:rPr lang="en-US" altLang="zh-CN" sz="2400" dirty="0">
                    <a:latin typeface="宋体" panose="02010600030101010101" pitchFamily="2" charset="-122"/>
                    <a:ea typeface="宋体" panose="02010600030101010101" pitchFamily="2" charset="-122"/>
                  </a:rPr>
                  <a:t>flash</a:t>
                </a:r>
                <a:r>
                  <a:rPr lang="zh-CN" altLang="en-US" sz="2400" dirty="0">
                    <a:latin typeface="宋体" panose="02010600030101010101" pitchFamily="2" charset="-122"/>
                    <a:ea typeface="宋体" panose="02010600030101010101" pitchFamily="2" charset="-122"/>
                  </a:rPr>
                  <a:t>引起的人脸区域灰度强度变化</a:t>
                </a:r>
                <a:r>
                  <a:rPr lang="zh-CN" altLang="en-US" sz="2400" dirty="0" smtClean="0">
                    <a:latin typeface="宋体" panose="02010600030101010101" pitchFamily="2" charset="-122"/>
                    <a:ea typeface="宋体" panose="02010600030101010101" pitchFamily="2" charset="-122"/>
                  </a:rPr>
                  <a:t>。由于真实的人脸的结构信息不同，其在上面反射的光也不同。</a:t>
                </a:r>
                <a:r>
                  <a:rPr lang="en-US" altLang="zh-CN" sz="2400" dirty="0">
                    <a:latin typeface="宋体" panose="02010600030101010101" pitchFamily="2" charset="-122"/>
                    <a:ea typeface="宋体" panose="02010600030101010101" pitchFamily="2" charset="-122"/>
                  </a:rPr>
                  <a:t>SD_FIC</a:t>
                </a:r>
                <a:r>
                  <a:rPr lang="zh-CN" altLang="en-US" sz="2400" dirty="0">
                    <a:latin typeface="宋体" panose="02010600030101010101" pitchFamily="2" charset="-122"/>
                    <a:ea typeface="宋体" panose="02010600030101010101" pitchFamily="2" charset="-122"/>
                  </a:rPr>
                  <a:t>定义</a:t>
                </a:r>
                <a:r>
                  <a:rPr lang="zh-CN" altLang="en-US" sz="2400" dirty="0" smtClean="0">
                    <a:latin typeface="宋体" panose="02010600030101010101" pitchFamily="2" charset="-122"/>
                    <a:ea typeface="宋体" panose="02010600030101010101" pitchFamily="2" charset="-122"/>
                  </a:rPr>
                  <a:t>如下：</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N</a:t>
                </a:r>
                <a:r>
                  <a:rPr lang="zh-CN" altLang="en-US" sz="2400" dirty="0">
                    <a:latin typeface="宋体" panose="02010600030101010101" pitchFamily="2" charset="-122"/>
                    <a:ea typeface="宋体" panose="02010600030101010101" pitchFamily="2" charset="-122"/>
                  </a:rPr>
                  <a:t>是</a:t>
                </a:r>
                <a:r>
                  <a:rPr lang="zh-CN" altLang="en-US" sz="2400" dirty="0" smtClean="0">
                    <a:latin typeface="宋体" panose="02010600030101010101" pitchFamily="2" charset="-122"/>
                    <a:ea typeface="宋体" panose="02010600030101010101" pitchFamily="2" charset="-122"/>
                  </a:rPr>
                  <a:t>该区域的</a:t>
                </a:r>
                <a:r>
                  <a:rPr lang="zh-CN" altLang="en-US" sz="2400" dirty="0">
                    <a:latin typeface="宋体" panose="02010600030101010101" pitchFamily="2" charset="-122"/>
                    <a:ea typeface="宋体" panose="02010600030101010101" pitchFamily="2" charset="-122"/>
                  </a:rPr>
                  <a:t>像素</a:t>
                </a:r>
                <a:r>
                  <a:rPr lang="zh-CN" altLang="en-US" sz="2400" dirty="0" smtClean="0">
                    <a:latin typeface="宋体" panose="02010600030101010101" pitchFamily="2" charset="-122"/>
                    <a:ea typeface="宋体" panose="02010600030101010101" pitchFamily="2" charset="-122"/>
                  </a:rPr>
                  <a:t>数量，</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𝐹</m:t>
                        </m:r>
                      </m:sup>
                    </m:sSup>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𝑦</m:t>
                        </m:r>
                      </m:e>
                    </m:d>
                    <m:r>
                      <a:rPr lang="en-US" altLang="zh-CN" sz="2400" b="0" i="1" smtClean="0">
                        <a:latin typeface="Cambria Math" panose="02040503050406030204" pitchFamily="18" charset="0"/>
                        <a:ea typeface="宋体" panose="02010600030101010101" pitchFamily="2" charset="-122"/>
                      </a:rPr>
                      <m:t>= </m:t>
                    </m:r>
                    <m:sSubSup>
                      <m:sSubSupPr>
                        <m:ctrlPr>
                          <a:rPr lang="en-US" altLang="zh-CN" sz="2400" b="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𝐼</m:t>
                        </m:r>
                      </m:e>
                      <m:sub>
                        <m:r>
                          <a:rPr lang="en-US" altLang="zh-CN" sz="2400" b="0" i="1" smtClean="0">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𝐹</m:t>
                        </m:r>
                      </m:sup>
                    </m:sSubSup>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𝑦</m:t>
                        </m:r>
                      </m:e>
                    </m:d>
                    <m:r>
                      <a:rPr lang="en-US" altLang="zh-CN" sz="2400" b="0" i="1" smtClean="0">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b="0" i="1" smtClean="0">
                            <a:latin typeface="Cambria Math" panose="02040503050406030204" pitchFamily="18" charset="0"/>
                            <a:ea typeface="宋体" panose="02010600030101010101" pitchFamily="2" charset="-122"/>
                          </a:rPr>
                          <m:t>𝑛</m:t>
                        </m:r>
                      </m:sub>
                      <m:sup>
                        <m:r>
                          <a:rPr lang="en-US" altLang="zh-CN" sz="2400" i="1">
                            <a:latin typeface="Cambria Math" panose="02040503050406030204" pitchFamily="18" charset="0"/>
                            <a:ea typeface="宋体" panose="02010600030101010101" pitchFamily="2" charset="-122"/>
                          </a:rPr>
                          <m:t>𝐹</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sSub>
                      <m:sSubPr>
                        <m:ctrlPr>
                          <a:rPr lang="en-US" altLang="zh-CN" sz="2400" i="1" smtClean="0">
                            <a:latin typeface="Cambria Math" panose="02040503050406030204" pitchFamily="18" charset="0"/>
                            <a:ea typeface="宋体" panose="02010600030101010101" pitchFamily="2" charset="-122"/>
                          </a:rPr>
                        </m:ctrlPr>
                      </m:sSubPr>
                      <m:e>
                        <m:r>
                          <a:rPr lang="zh-CN" altLang="en-US" sz="2400" i="1">
                            <a:latin typeface="Cambria Math" panose="02040503050406030204" pitchFamily="18" charset="0"/>
                            <a:ea typeface="宋体" panose="02010600030101010101" pitchFamily="2" charset="-122"/>
                          </a:rPr>
                          <m:t>。</m:t>
                        </m:r>
                        <m:r>
                          <a:rPr lang="el-GR" altLang="zh-CN" sz="2400" i="1">
                            <a:latin typeface="Cambria Math" panose="02040503050406030204" pitchFamily="18" charset="0"/>
                            <a:ea typeface="宋体" panose="02010600030101010101" pitchFamily="2" charset="-122"/>
                          </a:rPr>
                          <m:t>𝜎</m:t>
                        </m:r>
                      </m:e>
                      <m:sub>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𝐹</m:t>
                            </m:r>
                          </m:sup>
                        </m:sSup>
                      </m:sub>
                    </m:sSub>
                  </m:oMath>
                </a14:m>
                <a:r>
                  <a:rPr lang="zh-CN" altLang="en-US" sz="2400" dirty="0" smtClean="0">
                    <a:latin typeface="宋体" panose="02010600030101010101" pitchFamily="2" charset="-122"/>
                    <a:ea typeface="宋体" panose="02010600030101010101" pitchFamily="2" charset="-122"/>
                  </a:rPr>
                  <a:t>为均值。</a:t>
                </a:r>
              </a:p>
            </p:txBody>
          </p:sp>
        </mc:Choice>
        <mc:Fallback xmlns="">
          <p:sp>
            <p:nvSpPr>
              <p:cNvPr id="2" name="文本框 1"/>
              <p:cNvSpPr txBox="1">
                <a:spLocks noRot="1" noChangeAspect="1" noMove="1" noResize="1" noEditPoints="1" noAdjustHandles="1" noChangeArrowheads="1" noChangeShapeType="1" noTextEdit="1"/>
              </p:cNvSpPr>
              <p:nvPr/>
            </p:nvSpPr>
            <p:spPr>
              <a:xfrm>
                <a:off x="688369" y="1613043"/>
                <a:ext cx="10962525" cy="3506537"/>
              </a:xfrm>
              <a:prstGeom prst="rect">
                <a:avLst/>
              </a:prstGeom>
              <a:blipFill rotWithShape="0">
                <a:blip r:embed="rId3"/>
                <a:stretch>
                  <a:fillRect l="-890" r="-1224"/>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4179725" y="3409297"/>
            <a:ext cx="3979812" cy="870500"/>
          </a:xfrm>
          <a:prstGeom prst="rect">
            <a:avLst/>
          </a:prstGeom>
        </p:spPr>
      </p:pic>
    </p:spTree>
    <p:extLst>
      <p:ext uri="{BB962C8B-B14F-4D97-AF65-F5344CB8AC3E}">
        <p14:creationId xmlns:p14="http://schemas.microsoft.com/office/powerpoint/2010/main" val="383602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p:sp>
        <p:nvSpPr>
          <p:cNvPr id="2" name="文本框 1"/>
          <p:cNvSpPr txBox="1"/>
          <p:nvPr/>
        </p:nvSpPr>
        <p:spPr>
          <a:xfrm>
            <a:off x="688369" y="1613043"/>
            <a:ext cx="10962525" cy="559769"/>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下</a:t>
            </a:r>
            <a:r>
              <a:rPr lang="zh-CN" altLang="en-US" sz="2400" b="1" dirty="0" smtClean="0">
                <a:latin typeface="宋体" panose="02010600030101010101" pitchFamily="2" charset="-122"/>
                <a:ea typeface="宋体" panose="02010600030101010101" pitchFamily="2" charset="-122"/>
              </a:rPr>
              <a:t>图为真实人脸和不同攻击对应的</a:t>
            </a:r>
            <a:r>
              <a:rPr lang="en-US" altLang="zh-CN" sz="2400" b="1" dirty="0" smtClean="0">
                <a:latin typeface="宋体" panose="02010600030101010101" pitchFamily="2" charset="-122"/>
                <a:ea typeface="宋体" panose="02010600030101010101" pitchFamily="2" charset="-122"/>
              </a:rPr>
              <a:t>SD_FIC</a:t>
            </a:r>
            <a:r>
              <a:rPr lang="zh-CN" altLang="en-US" sz="2400" b="1" dirty="0" smtClean="0">
                <a:latin typeface="宋体" panose="02010600030101010101" pitchFamily="2" charset="-122"/>
                <a:ea typeface="宋体" panose="02010600030101010101" pitchFamily="2" charset="-122"/>
              </a:rPr>
              <a:t>值：</a:t>
            </a:r>
            <a:endParaRPr lang="en-US" altLang="zh-CN" sz="2400" b="1"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345556" y="2275554"/>
            <a:ext cx="5151566" cy="4157832"/>
          </a:xfrm>
          <a:prstGeom prst="rect">
            <a:avLst/>
          </a:prstGeom>
        </p:spPr>
      </p:pic>
    </p:spTree>
    <p:extLst>
      <p:ext uri="{BB962C8B-B14F-4D97-AF65-F5344CB8AC3E}">
        <p14:creationId xmlns:p14="http://schemas.microsoft.com/office/powerpoint/2010/main" val="101955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mc:AlternateContent xmlns:mc="http://schemas.openxmlformats.org/markup-compatibility/2006" xmlns:a14="http://schemas.microsoft.com/office/drawing/2010/main">
        <mc:Choice Requires="a14">
          <p:sp>
            <p:nvSpPr>
              <p:cNvPr id="2" name="文本框 1"/>
              <p:cNvSpPr txBox="1"/>
              <p:nvPr/>
            </p:nvSpPr>
            <p:spPr>
              <a:xfrm>
                <a:off x="688369" y="1613043"/>
                <a:ext cx="10962525" cy="3506537"/>
              </a:xfrm>
              <a:prstGeom prst="rect">
                <a:avLst/>
              </a:prstGeom>
              <a:noFill/>
            </p:spPr>
            <p:txBody>
              <a:bodyPr wrap="square" rtlCol="0">
                <a:spAutoFit/>
              </a:bodyPr>
              <a:lstStyle/>
              <a:p>
                <a:pPr>
                  <a:lnSpc>
                    <a:spcPct val="150000"/>
                  </a:lnSpc>
                </a:pPr>
                <a:r>
                  <a:rPr lang="en-US" altLang="zh-CN" sz="2400" b="1" dirty="0" smtClean="0">
                    <a:latin typeface="宋体" panose="02010600030101010101" pitchFamily="2" charset="-122"/>
                    <a:ea typeface="宋体" panose="02010600030101010101" pitchFamily="2" charset="-122"/>
                  </a:rPr>
                  <a:t>3. </a:t>
                </a:r>
                <a:r>
                  <a:rPr lang="en-US" altLang="zh-CN" sz="2400" b="1" dirty="0">
                    <a:latin typeface="宋体" panose="02010600030101010101" pitchFamily="2" charset="-122"/>
                    <a:ea typeface="宋体" panose="02010600030101010101" pitchFamily="2" charset="-122"/>
                  </a:rPr>
                  <a:t>Mean of Background Intensity Change (M_BIC</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背景</a:t>
                </a:r>
                <a:r>
                  <a:rPr lang="zh-CN" altLang="en-US" sz="2400" dirty="0">
                    <a:latin typeface="宋体" panose="02010600030101010101" pitchFamily="2" charset="-122"/>
                    <a:ea typeface="宋体" panose="02010600030101010101" pitchFamily="2" charset="-122"/>
                  </a:rPr>
                  <a:t>强度变化平均值，由于在显示媒体上捕获的背景比实际的背景离相机更近，因此会反射出更高强度的光</a:t>
                </a:r>
                <a:r>
                  <a:rPr lang="zh-CN" altLang="en-US" sz="2400" dirty="0" smtClean="0">
                    <a:latin typeface="宋体" panose="02010600030101010101" pitchFamily="2" charset="-122"/>
                    <a:ea typeface="宋体" panose="02010600030101010101" pitchFamily="2" charset="-122"/>
                  </a:rPr>
                  <a:t>。定义如下：</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N</a:t>
                </a:r>
                <a:r>
                  <a:rPr lang="zh-CN" altLang="en-US" sz="2400" dirty="0">
                    <a:latin typeface="宋体" panose="02010600030101010101" pitchFamily="2" charset="-122"/>
                    <a:ea typeface="宋体" panose="02010600030101010101" pitchFamily="2" charset="-122"/>
                  </a:rPr>
                  <a:t>是该区域的像素数量，</a:t>
                </a:r>
                <a14:m>
                  <m:oMath xmlns:m="http://schemas.openxmlformats.org/officeDocument/2006/math">
                    <m:sSup>
                      <m:sSupPr>
                        <m:ctrlPr>
                          <a:rPr lang="en-US" altLang="zh-CN" sz="2400" i="1">
                            <a:latin typeface="Cambria Math" panose="02040503050406030204" pitchFamily="18" charset="0"/>
                            <a:ea typeface="宋体" panose="02010600030101010101" pitchFamily="2" charset="-122"/>
                          </a:rPr>
                        </m:ctrlPr>
                      </m:sSupPr>
                      <m:e>
                        <m:r>
                          <a:rPr lang="en-US" altLang="zh-CN" sz="2400" i="1">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𝐵𝐺</m:t>
                        </m:r>
                      </m:sup>
                    </m:s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 </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𝑛</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oMath>
                </a14:m>
                <a:r>
                  <a:rPr lang="zh-CN" altLang="en-US" sz="2400" dirty="0" smtClean="0">
                    <a:latin typeface="宋体" panose="02010600030101010101" pitchFamily="2" charset="-122"/>
                    <a:ea typeface="宋体" panose="02010600030101010101" pitchFamily="2" charset="-122"/>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688369" y="1613043"/>
                <a:ext cx="10962525" cy="3506537"/>
              </a:xfrm>
              <a:prstGeom prst="rect">
                <a:avLst/>
              </a:prstGeom>
              <a:blipFill rotWithShape="0">
                <a:blip r:embed="rId3"/>
                <a:stretch>
                  <a:fillRect l="-890"/>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4324390" y="3366311"/>
            <a:ext cx="3690481" cy="1032573"/>
          </a:xfrm>
          <a:prstGeom prst="rect">
            <a:avLst/>
          </a:prstGeom>
        </p:spPr>
      </p:pic>
    </p:spTree>
    <p:extLst>
      <p:ext uri="{BB962C8B-B14F-4D97-AF65-F5344CB8AC3E}">
        <p14:creationId xmlns:p14="http://schemas.microsoft.com/office/powerpoint/2010/main" val="4292176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mc:AlternateContent xmlns:mc="http://schemas.openxmlformats.org/markup-compatibility/2006" xmlns:a14="http://schemas.microsoft.com/office/drawing/2010/main">
        <mc:Choice Requires="a14">
          <p:sp>
            <p:nvSpPr>
              <p:cNvPr id="2" name="文本框 1"/>
              <p:cNvSpPr txBox="1"/>
              <p:nvPr/>
            </p:nvSpPr>
            <p:spPr>
              <a:xfrm>
                <a:off x="688369" y="1613043"/>
                <a:ext cx="10962525" cy="3513269"/>
              </a:xfrm>
              <a:prstGeom prst="rect">
                <a:avLst/>
              </a:prstGeom>
              <a:noFill/>
            </p:spPr>
            <p:txBody>
              <a:bodyPr wrap="square" rtlCol="0">
                <a:spAutoFit/>
              </a:bodyPr>
              <a:lstStyle/>
              <a:p>
                <a:pPr>
                  <a:lnSpc>
                    <a:spcPct val="150000"/>
                  </a:lnSpc>
                </a:pPr>
                <a:r>
                  <a:rPr lang="en-US" altLang="zh-CN" sz="2400" b="1" dirty="0" smtClean="0">
                    <a:latin typeface="宋体" panose="02010600030101010101" pitchFamily="2" charset="-122"/>
                    <a:ea typeface="宋体" panose="02010600030101010101" pitchFamily="2" charset="-122"/>
                  </a:rPr>
                  <a:t>3</a:t>
                </a:r>
                <a:r>
                  <a:rPr lang="en-US" altLang="zh-CN" sz="2400" b="1" dirty="0">
                    <a:latin typeface="宋体" panose="02010600030101010101" pitchFamily="2" charset="-122"/>
                    <a:ea typeface="宋体" panose="02010600030101010101" pitchFamily="2" charset="-122"/>
                  </a:rPr>
                  <a:t>. Standard Deviation of Background </a:t>
                </a:r>
                <a:r>
                  <a:rPr lang="en-US" altLang="zh-CN" sz="2400" b="1" dirty="0" smtClean="0">
                    <a:latin typeface="宋体" panose="02010600030101010101" pitchFamily="2" charset="-122"/>
                    <a:ea typeface="宋体" panose="02010600030101010101" pitchFamily="2" charset="-122"/>
                  </a:rPr>
                  <a:t>Intensity Change </a:t>
                </a:r>
                <a:r>
                  <a:rPr lang="en-US" altLang="zh-CN" sz="2400" b="1" dirty="0">
                    <a:latin typeface="宋体" panose="02010600030101010101" pitchFamily="2" charset="-122"/>
                    <a:ea typeface="宋体" panose="02010600030101010101" pitchFamily="2" charset="-122"/>
                  </a:rPr>
                  <a:t>(SD_BIC)</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背景</a:t>
                </a:r>
                <a:r>
                  <a:rPr lang="zh-CN" altLang="en-US" sz="2400" dirty="0">
                    <a:latin typeface="宋体" panose="02010600030101010101" pitchFamily="2" charset="-122"/>
                    <a:ea typeface="宋体" panose="02010600030101010101" pitchFamily="2" charset="-122"/>
                  </a:rPr>
                  <a:t>强度变化标准差，由于纹理和形状不同，</a:t>
                </a:r>
                <a:r>
                  <a:rPr lang="zh-CN" altLang="en-US" sz="2400" dirty="0" smtClean="0">
                    <a:latin typeface="宋体" panose="02010600030101010101" pitchFamily="2" charset="-122"/>
                    <a:ea typeface="宋体" panose="02010600030101010101" pitchFamily="2" charset="-122"/>
                  </a:rPr>
                  <a:t>其</a:t>
                </a:r>
                <a:r>
                  <a:rPr lang="zh-CN" altLang="en-US" sz="2400" dirty="0">
                    <a:latin typeface="宋体" panose="02010600030101010101" pitchFamily="2" charset="-122"/>
                    <a:ea typeface="宋体" panose="02010600030101010101" pitchFamily="2" charset="-122"/>
                  </a:rPr>
                  <a:t>带</a:t>
                </a:r>
                <a:r>
                  <a:rPr lang="zh-CN" altLang="en-US" sz="2400" dirty="0" smtClean="0">
                    <a:latin typeface="宋体" panose="02010600030101010101" pitchFamily="2" charset="-122"/>
                    <a:ea typeface="宋体" panose="02010600030101010101" pitchFamily="2" charset="-122"/>
                  </a:rPr>
                  <a:t>面具</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光的扩散</a:t>
                </a:r>
                <a:r>
                  <a:rPr lang="zh-CN" altLang="en-US" sz="2400" dirty="0">
                    <a:latin typeface="宋体" panose="02010600030101010101" pitchFamily="2" charset="-122"/>
                    <a:ea typeface="宋体" panose="02010600030101010101" pitchFamily="2" charset="-122"/>
                  </a:rPr>
                  <a:t>效果也不同于真实的脸。定义</a:t>
                </a:r>
                <a:r>
                  <a:rPr lang="zh-CN" altLang="en-US" sz="2400" dirty="0" smtClean="0">
                    <a:latin typeface="宋体" panose="02010600030101010101" pitchFamily="2" charset="-122"/>
                    <a:ea typeface="宋体" panose="02010600030101010101" pitchFamily="2" charset="-122"/>
                  </a:rPr>
                  <a:t>如下：</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N</a:t>
                </a:r>
                <a:r>
                  <a:rPr lang="zh-CN" altLang="en-US" sz="2400" dirty="0">
                    <a:latin typeface="宋体" panose="02010600030101010101" pitchFamily="2" charset="-122"/>
                    <a:ea typeface="宋体" panose="02010600030101010101" pitchFamily="2" charset="-122"/>
                  </a:rPr>
                  <a:t>是该区域的像素数量，</a:t>
                </a:r>
                <a14:m>
                  <m:oMath xmlns:m="http://schemas.openxmlformats.org/officeDocument/2006/math">
                    <m:sSup>
                      <m:sSupPr>
                        <m:ctrlPr>
                          <a:rPr lang="en-US" altLang="zh-CN" sz="2400" i="1">
                            <a:latin typeface="Cambria Math" panose="02040503050406030204" pitchFamily="18" charset="0"/>
                            <a:ea typeface="宋体" panose="02010600030101010101" pitchFamily="2" charset="-122"/>
                          </a:rPr>
                        </m:ctrlPr>
                      </m:sSupPr>
                      <m:e>
                        <m:r>
                          <a:rPr lang="en-US" altLang="zh-CN" sz="2400" i="1">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𝐵𝐺</m:t>
                        </m:r>
                      </m:sup>
                    </m:s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 </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𝑛</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oMath>
                </a14:m>
                <a:r>
                  <a:rPr lang="zh-CN" altLang="en-US" sz="2400" dirty="0" smtClean="0">
                    <a:latin typeface="宋体" panose="02010600030101010101" pitchFamily="2" charset="-122"/>
                    <a:ea typeface="宋体" panose="02010600030101010101" pitchFamily="2" charset="-122"/>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688369" y="1613043"/>
                <a:ext cx="10962525" cy="3513269"/>
              </a:xfrm>
              <a:prstGeom prst="rect">
                <a:avLst/>
              </a:prstGeom>
              <a:blipFill rotWithShape="0">
                <a:blip r:embed="rId3"/>
                <a:stretch>
                  <a:fillRect l="-89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4271652" y="3452117"/>
            <a:ext cx="3795958" cy="863029"/>
          </a:xfrm>
          <a:prstGeom prst="rect">
            <a:avLst/>
          </a:prstGeom>
        </p:spPr>
      </p:pic>
    </p:spTree>
    <p:extLst>
      <p:ext uri="{BB962C8B-B14F-4D97-AF65-F5344CB8AC3E}">
        <p14:creationId xmlns:p14="http://schemas.microsoft.com/office/powerpoint/2010/main" val="407436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特征</a:t>
            </a:r>
          </a:p>
        </p:txBody>
      </p:sp>
      <p:sp>
        <p:nvSpPr>
          <p:cNvPr id="2" name="文本框 1"/>
          <p:cNvSpPr txBox="1"/>
          <p:nvPr/>
        </p:nvSpPr>
        <p:spPr>
          <a:xfrm>
            <a:off x="688369" y="1613043"/>
            <a:ext cx="10962525" cy="646331"/>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下</a:t>
            </a:r>
            <a:r>
              <a:rPr lang="zh-CN" altLang="en-US" sz="2400" b="1" dirty="0" smtClean="0">
                <a:latin typeface="宋体" panose="02010600030101010101" pitchFamily="2" charset="-122"/>
                <a:ea typeface="宋体" panose="02010600030101010101" pitchFamily="2" charset="-122"/>
              </a:rPr>
              <a:t>图为真实人脸和不同攻击对应的</a:t>
            </a:r>
            <a:r>
              <a:rPr lang="en-US" altLang="zh-CN" sz="2400" b="1" dirty="0" smtClean="0">
                <a:latin typeface="宋体" panose="02010600030101010101" pitchFamily="2" charset="-122"/>
                <a:ea typeface="宋体" panose="02010600030101010101" pitchFamily="2" charset="-122"/>
              </a:rPr>
              <a:t>M_BIC</a:t>
            </a:r>
            <a:r>
              <a:rPr lang="zh-CN" altLang="en-US" sz="2400" b="1" dirty="0" smtClean="0">
                <a:latin typeface="宋体" panose="02010600030101010101" pitchFamily="2" charset="-122"/>
                <a:ea typeface="宋体" panose="02010600030101010101" pitchFamily="2" charset="-122"/>
              </a:rPr>
              <a:t>值和</a:t>
            </a:r>
            <a:r>
              <a:rPr lang="en-US" altLang="zh-CN" sz="2400" b="1" dirty="0" smtClean="0">
                <a:latin typeface="宋体" panose="02010600030101010101" pitchFamily="2" charset="-122"/>
                <a:ea typeface="宋体" panose="02010600030101010101" pitchFamily="2" charset="-122"/>
              </a:rPr>
              <a:t>SD_BIC</a:t>
            </a:r>
            <a:r>
              <a:rPr lang="zh-CN" altLang="en-US" sz="2400" b="1" dirty="0" smtClean="0">
                <a:latin typeface="宋体" panose="02010600030101010101" pitchFamily="2" charset="-122"/>
                <a:ea typeface="宋体" panose="02010600030101010101" pitchFamily="2" charset="-122"/>
              </a:rPr>
              <a:t>值：</a:t>
            </a:r>
            <a:endParaRPr lang="en-US" altLang="zh-CN" sz="2400" b="1" dirty="0" smtClean="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1226820" y="2259374"/>
            <a:ext cx="3088326" cy="4244168"/>
          </a:xfrm>
          <a:prstGeom prst="rect">
            <a:avLst/>
          </a:prstGeom>
        </p:spPr>
      </p:pic>
      <p:sp>
        <p:nvSpPr>
          <p:cNvPr id="6" name="文本框 5"/>
          <p:cNvSpPr txBox="1"/>
          <p:nvPr/>
        </p:nvSpPr>
        <p:spPr>
          <a:xfrm>
            <a:off x="4853597" y="2496620"/>
            <a:ext cx="6365783"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t>(</a:t>
            </a:r>
            <a:r>
              <a:rPr lang="en-US" altLang="zh-CN" sz="2000" dirty="0"/>
              <a:t>a) Real face: M_BIC=36.88, </a:t>
            </a:r>
            <a:r>
              <a:rPr lang="en-US" altLang="zh-CN" sz="2000" dirty="0" smtClean="0"/>
              <a:t>SD_BIC=24.02</a:t>
            </a:r>
            <a:r>
              <a:rPr lang="en-US" altLang="zh-CN" sz="2000" dirty="0"/>
              <a:t>;</a:t>
            </a:r>
          </a:p>
          <a:p>
            <a:pPr marL="342900" indent="-342900">
              <a:buFont typeface="Arial" panose="020B0604020202020204" pitchFamily="34" charset="0"/>
              <a:buChar char="•"/>
            </a:pPr>
            <a:r>
              <a:rPr lang="en-US" altLang="zh-CN" sz="2000" dirty="0"/>
              <a:t>(b) Paper photo attack: M_BIC=62.12, SD_BIC=25.81</a:t>
            </a:r>
            <a:r>
              <a:rPr lang="en-US" altLang="zh-CN" sz="2000" dirty="0" smtClean="0"/>
              <a:t>;</a:t>
            </a:r>
          </a:p>
          <a:p>
            <a:pPr marL="342900" indent="-342900">
              <a:buFont typeface="Arial" panose="020B0604020202020204" pitchFamily="34" charset="0"/>
              <a:buChar char="•"/>
            </a:pPr>
            <a:r>
              <a:rPr lang="en-US" altLang="zh-CN" sz="2000" dirty="0" smtClean="0"/>
              <a:t>(</a:t>
            </a:r>
            <a:r>
              <a:rPr lang="en-US" altLang="zh-CN" sz="2000" dirty="0"/>
              <a:t>c) iPad </a:t>
            </a:r>
            <a:r>
              <a:rPr lang="en-US" altLang="zh-CN" sz="2000" dirty="0" smtClean="0"/>
              <a:t>photo attack</a:t>
            </a:r>
            <a:r>
              <a:rPr lang="en-US" altLang="zh-CN" sz="2000" dirty="0"/>
              <a:t>: M_BIC=58.87, SD_BIC=17.13; </a:t>
            </a:r>
            <a:endParaRPr lang="en-US" altLang="zh-CN" sz="2000" dirty="0" smtClean="0"/>
          </a:p>
          <a:p>
            <a:pPr marL="342900" indent="-342900">
              <a:buFont typeface="Arial" panose="020B0604020202020204" pitchFamily="34" charset="0"/>
              <a:buChar char="•"/>
            </a:pPr>
            <a:r>
              <a:rPr lang="en-US" altLang="zh-CN" sz="2000" dirty="0" smtClean="0"/>
              <a:t>(</a:t>
            </a:r>
            <a:r>
              <a:rPr lang="en-US" altLang="zh-CN" sz="2000" dirty="0"/>
              <a:t>d) Video attack: </a:t>
            </a:r>
            <a:r>
              <a:rPr lang="en-US" altLang="zh-CN" sz="2000" dirty="0" smtClean="0"/>
              <a:t>M_BIC=63.24,SD_BIC=13.11</a:t>
            </a:r>
            <a:r>
              <a:rPr lang="en-US" altLang="zh-CN" sz="2000" dirty="0"/>
              <a:t>; </a:t>
            </a:r>
            <a:endParaRPr lang="en-US" altLang="zh-CN" sz="2000" dirty="0" smtClean="0"/>
          </a:p>
          <a:p>
            <a:pPr marL="342900" indent="-342900">
              <a:buFont typeface="Arial" panose="020B0604020202020204" pitchFamily="34" charset="0"/>
              <a:buChar char="•"/>
            </a:pPr>
            <a:r>
              <a:rPr lang="en-US" altLang="zh-CN" sz="2000" dirty="0" smtClean="0"/>
              <a:t>(</a:t>
            </a:r>
            <a:r>
              <a:rPr lang="en-US" altLang="zh-CN" sz="2000" dirty="0"/>
              <a:t>e) 2D mask attack: </a:t>
            </a:r>
            <a:r>
              <a:rPr lang="en-US" altLang="zh-CN" sz="2000" dirty="0" smtClean="0"/>
              <a:t>M_BIC=35.57, SD_BIC=37.76</a:t>
            </a:r>
            <a:r>
              <a:rPr lang="en-US" altLang="zh-CN" sz="2000" dirty="0"/>
              <a:t>;</a:t>
            </a:r>
          </a:p>
          <a:p>
            <a:pPr marL="342900" indent="-342900">
              <a:buFont typeface="Arial" panose="020B0604020202020204" pitchFamily="34" charset="0"/>
              <a:buChar char="•"/>
            </a:pPr>
            <a:r>
              <a:rPr lang="en-US" altLang="zh-CN" sz="2000" dirty="0"/>
              <a:t>(</a:t>
            </a:r>
            <a:r>
              <a:rPr lang="en-US" altLang="zh-CN" sz="2000" dirty="0" smtClean="0"/>
              <a:t>f ) Curved </a:t>
            </a:r>
            <a:r>
              <a:rPr lang="en-US" altLang="zh-CN" sz="2000" dirty="0"/>
              <a:t>mask attack: M_BIC=43.88, SD_BIC=33.88.</a:t>
            </a:r>
            <a:endParaRPr lang="zh-CN" altLang="en-US" sz="2000" dirty="0"/>
          </a:p>
        </p:txBody>
      </p:sp>
    </p:spTree>
    <p:extLst>
      <p:ext uri="{BB962C8B-B14F-4D97-AF65-F5344CB8AC3E}">
        <p14:creationId xmlns:p14="http://schemas.microsoft.com/office/powerpoint/2010/main" val="3225974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1107996" cy="646331"/>
          </a:xfrm>
          <a:prstGeom prst="rect">
            <a:avLst/>
          </a:prstGeom>
        </p:spPr>
        <p:txBody>
          <a:bodyPr wrap="none">
            <a:spAutoFit/>
          </a:bodyPr>
          <a:lstStyle/>
          <a:p>
            <a:r>
              <a:rPr lang="zh-CN" altLang="en-US" sz="3600" b="1" dirty="0"/>
              <a:t>比较</a:t>
            </a:r>
          </a:p>
        </p:txBody>
      </p:sp>
    </p:spTree>
    <p:extLst>
      <p:ext uri="{BB962C8B-B14F-4D97-AF65-F5344CB8AC3E}">
        <p14:creationId xmlns:p14="http://schemas.microsoft.com/office/powerpoint/2010/main" val="253649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1661696" y="4466994"/>
            <a:ext cx="1980029" cy="400110"/>
          </a:xfrm>
          <a:prstGeom prst="rect">
            <a:avLst/>
          </a:prstGeom>
          <a:noFill/>
        </p:spPr>
        <p:txBody>
          <a:bodyPr wrap="none" rtlCol="0">
            <a:spAutoFit/>
          </a:bodyPr>
          <a:lstStyle/>
          <a:p>
            <a:pPr algn="ctr"/>
            <a:r>
              <a:rPr lang="zh-CN" altLang="en-US" sz="2000" b="1" dirty="0" smtClean="0">
                <a:latin typeface="+mj-lt"/>
              </a:rPr>
              <a:t>背景及相关知识</a:t>
            </a:r>
            <a:endParaRPr lang="zh-CN" altLang="en-US" sz="2000" b="1" dirty="0">
              <a:latin typeface="+mj-lt"/>
            </a:endParaRPr>
          </a:p>
        </p:txBody>
      </p:sp>
      <p:sp>
        <p:nvSpPr>
          <p:cNvPr id="11" name="文本框 10"/>
          <p:cNvSpPr txBox="1"/>
          <p:nvPr/>
        </p:nvSpPr>
        <p:spPr>
          <a:xfrm>
            <a:off x="4659194" y="4448259"/>
            <a:ext cx="697627" cy="400110"/>
          </a:xfrm>
          <a:prstGeom prst="rect">
            <a:avLst/>
          </a:prstGeom>
          <a:noFill/>
        </p:spPr>
        <p:txBody>
          <a:bodyPr wrap="none" rtlCol="0">
            <a:spAutoFit/>
          </a:bodyPr>
          <a:lstStyle/>
          <a:p>
            <a:pPr algn="ctr"/>
            <a:r>
              <a:rPr lang="zh-CN" altLang="en-US" sz="2000" b="1" dirty="0">
                <a:latin typeface="+mj-lt"/>
              </a:rPr>
              <a:t>算法</a:t>
            </a:r>
          </a:p>
        </p:txBody>
      </p:sp>
      <p:sp>
        <p:nvSpPr>
          <p:cNvPr id="16" name="文本框 15"/>
          <p:cNvSpPr txBox="1"/>
          <p:nvPr/>
        </p:nvSpPr>
        <p:spPr>
          <a:xfrm>
            <a:off x="6954866" y="4462276"/>
            <a:ext cx="697628" cy="400110"/>
          </a:xfrm>
          <a:prstGeom prst="rect">
            <a:avLst/>
          </a:prstGeom>
          <a:noFill/>
        </p:spPr>
        <p:txBody>
          <a:bodyPr wrap="none" rtlCol="0">
            <a:spAutoFit/>
          </a:bodyPr>
          <a:lstStyle/>
          <a:p>
            <a:pPr algn="ctr"/>
            <a:r>
              <a:rPr lang="zh-CN" altLang="en-US" sz="2000" b="1" dirty="0">
                <a:latin typeface="+mj-lt"/>
              </a:rPr>
              <a:t>比较</a:t>
            </a:r>
          </a:p>
        </p:txBody>
      </p:sp>
      <p:sp>
        <p:nvSpPr>
          <p:cNvPr id="21" name="文本框 20"/>
          <p:cNvSpPr txBox="1"/>
          <p:nvPr/>
        </p:nvSpPr>
        <p:spPr>
          <a:xfrm>
            <a:off x="9219535" y="4487361"/>
            <a:ext cx="697627" cy="400110"/>
          </a:xfrm>
          <a:prstGeom prst="rect">
            <a:avLst/>
          </a:prstGeom>
          <a:noFill/>
        </p:spPr>
        <p:txBody>
          <a:bodyPr wrap="none" rtlCol="0">
            <a:spAutoFit/>
          </a:bodyPr>
          <a:lstStyle/>
          <a:p>
            <a:pPr algn="ctr"/>
            <a:r>
              <a:rPr lang="zh-CN" altLang="en-US" sz="2000" b="1" dirty="0">
                <a:latin typeface="+mj-lt"/>
              </a:rPr>
              <a:t>总结</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826141" cy="584775"/>
          </a:xfrm>
          <a:prstGeom prst="rect">
            <a:avLst/>
          </a:prstGeom>
        </p:spPr>
        <p:txBody>
          <a:bodyPr wrap="none">
            <a:spAutoFit/>
          </a:bodyPr>
          <a:lstStyle/>
          <a:p>
            <a:r>
              <a:rPr lang="zh-CN" altLang="en-US" sz="3200" b="1" dirty="0" smtClean="0">
                <a:solidFill>
                  <a:schemeClr val="tx1">
                    <a:lumMod val="75000"/>
                    <a:lumOff val="25000"/>
                  </a:schemeClr>
                </a:solidFill>
              </a:rPr>
              <a:t>数据收集</a:t>
            </a:r>
            <a:endParaRPr lang="zh-CN" altLang="en-US" sz="3200" b="1" dirty="0">
              <a:solidFill>
                <a:schemeClr val="tx1">
                  <a:lumMod val="75000"/>
                  <a:lumOff val="25000"/>
                </a:schemeClr>
              </a:solidFill>
            </a:endParaRPr>
          </a:p>
        </p:txBody>
      </p:sp>
      <p:sp>
        <p:nvSpPr>
          <p:cNvPr id="2" name="文本框 1"/>
          <p:cNvSpPr txBox="1"/>
          <p:nvPr/>
        </p:nvSpPr>
        <p:spPr>
          <a:xfrm>
            <a:off x="688369" y="1613043"/>
            <a:ext cx="10962525" cy="2308324"/>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本文</a:t>
            </a:r>
            <a:r>
              <a:rPr lang="zh-CN" altLang="en-US" sz="2400" dirty="0">
                <a:latin typeface="宋体" panose="02010600030101010101" pitchFamily="2" charset="-122"/>
                <a:ea typeface="宋体" panose="02010600030101010101" pitchFamily="2" charset="-122"/>
              </a:rPr>
              <a:t>收集了包含</a:t>
            </a:r>
            <a:r>
              <a:rPr lang="en-US" altLang="zh-CN" sz="2400" dirty="0">
                <a:latin typeface="宋体" panose="02010600030101010101" pitchFamily="2" charset="-122"/>
                <a:ea typeface="宋体" panose="02010600030101010101" pitchFamily="2" charset="-122"/>
              </a:rPr>
              <a:t>50</a:t>
            </a:r>
            <a:r>
              <a:rPr lang="zh-CN" altLang="en-US" sz="2400" dirty="0">
                <a:latin typeface="宋体" panose="02010600030101010101" pitchFamily="2" charset="-122"/>
                <a:ea typeface="宋体" panose="02010600030101010101" pitchFamily="2" charset="-122"/>
              </a:rPr>
              <a:t>个受试者的人脸活度检测数据集</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实验</a:t>
            </a:r>
            <a:r>
              <a:rPr lang="zh-CN" altLang="en-US" sz="2400" dirty="0" smtClean="0">
                <a:latin typeface="宋体" panose="02010600030101010101" pitchFamily="2" charset="-122"/>
                <a:ea typeface="宋体" panose="02010600030101010101" pitchFamily="2" charset="-122"/>
              </a:rPr>
              <a:t>者</a:t>
            </a:r>
            <a:r>
              <a:rPr lang="zh-CN" altLang="en-US" sz="2400" dirty="0">
                <a:latin typeface="宋体" panose="02010600030101010101" pitchFamily="2" charset="-122"/>
                <a:ea typeface="宋体" panose="02010600030101010101" pitchFamily="2" charset="-122"/>
              </a:rPr>
              <a:t>年龄</a:t>
            </a:r>
            <a:r>
              <a:rPr lang="en-US" altLang="zh-CN" sz="2400" dirty="0" smtClean="0">
                <a:latin typeface="宋体" panose="02010600030101010101" pitchFamily="2" charset="-122"/>
                <a:ea typeface="宋体" panose="02010600030101010101" pitchFamily="2" charset="-122"/>
              </a:rPr>
              <a:t>18 ~ 21</a:t>
            </a:r>
            <a:r>
              <a:rPr lang="zh-CN" altLang="en-US" sz="2400" dirty="0">
                <a:latin typeface="宋体" panose="02010600030101010101" pitchFamily="2" charset="-122"/>
                <a:ea typeface="宋体" panose="02010600030101010101" pitchFamily="2" charset="-122"/>
              </a:rPr>
              <a:t>岁，男</a:t>
            </a:r>
            <a:r>
              <a:rPr lang="en-US" altLang="zh-CN" sz="2400" dirty="0">
                <a:latin typeface="宋体" panose="02010600030101010101" pitchFamily="2" charset="-122"/>
                <a:ea typeface="宋体" panose="02010600030101010101" pitchFamily="2" charset="-122"/>
              </a:rPr>
              <a:t>42</a:t>
            </a:r>
            <a:r>
              <a:rPr lang="zh-CN" altLang="en-US" sz="2400" dirty="0">
                <a:latin typeface="宋体" panose="02010600030101010101" pitchFamily="2" charset="-122"/>
                <a:ea typeface="宋体" panose="02010600030101010101" pitchFamily="2" charset="-122"/>
              </a:rPr>
              <a:t>例，女</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例。</a:t>
            </a:r>
            <a:r>
              <a:rPr lang="zh-CN" altLang="en-US" sz="2400" dirty="0" smtClean="0">
                <a:latin typeface="宋体" panose="02010600030101010101" pitchFamily="2" charset="-122"/>
                <a:ea typeface="宋体" panose="02010600030101010101" pitchFamily="2" charset="-122"/>
              </a:rPr>
              <a:t>每个</a:t>
            </a:r>
            <a:r>
              <a:rPr lang="zh-CN" altLang="en-US" sz="2400" dirty="0">
                <a:latin typeface="宋体" panose="02010600030101010101" pitchFamily="2" charset="-122"/>
                <a:ea typeface="宋体" panose="02010600030101010101" pitchFamily="2" charset="-122"/>
              </a:rPr>
              <a:t>实验</a:t>
            </a:r>
            <a:r>
              <a:rPr lang="zh-CN" altLang="en-US" sz="2400" dirty="0" smtClean="0">
                <a:latin typeface="宋体" panose="02010600030101010101" pitchFamily="2" charset="-122"/>
                <a:ea typeface="宋体" panose="02010600030101010101" pitchFamily="2" charset="-122"/>
              </a:rPr>
              <a:t>者</a:t>
            </a:r>
            <a:r>
              <a:rPr lang="zh-CN" altLang="en-US" sz="2400" dirty="0">
                <a:latin typeface="宋体" panose="02010600030101010101" pitchFamily="2" charset="-122"/>
                <a:ea typeface="宋体" panose="02010600030101010101" pitchFamily="2" charset="-122"/>
              </a:rPr>
              <a:t>都被要求坐在网络摄像机前。两张照片，一张带闪光灯，另一张不带闪光灯，在一秒钟内拍摄完成。图像捕获</a:t>
            </a:r>
            <a:r>
              <a:rPr lang="en-US" altLang="zh-CN" sz="2400" dirty="0">
                <a:latin typeface="宋体" panose="02010600030101010101" pitchFamily="2" charset="-122"/>
                <a:ea typeface="宋体" panose="02010600030101010101" pitchFamily="2" charset="-122"/>
              </a:rPr>
              <a:t>240×360 </a:t>
            </a:r>
            <a:r>
              <a:rPr lang="en-US" altLang="zh-CN" sz="2400" dirty="0" err="1">
                <a:latin typeface="宋体" panose="02010600030101010101" pitchFamily="2" charset="-122"/>
                <a:ea typeface="宋体" panose="02010600030101010101" pitchFamily="2" charset="-122"/>
              </a:rPr>
              <a:t>px</a:t>
            </a:r>
            <a:r>
              <a:rPr lang="zh-CN" altLang="en-US" sz="2400" dirty="0">
                <a:latin typeface="宋体" panose="02010600030101010101" pitchFamily="2" charset="-122"/>
                <a:ea typeface="宋体" panose="02010600030101010101" pitchFamily="2" charset="-122"/>
              </a:rPr>
              <a:t>和面部区域约</a:t>
            </a:r>
            <a:r>
              <a:rPr lang="en-US" altLang="zh-CN" sz="2400" dirty="0">
                <a:latin typeface="宋体" panose="02010600030101010101" pitchFamily="2" charset="-122"/>
                <a:ea typeface="宋体" panose="02010600030101010101" pitchFamily="2" charset="-122"/>
              </a:rPr>
              <a:t>100×100 </a:t>
            </a:r>
            <a:r>
              <a:rPr lang="en-US" altLang="zh-CN" sz="2400" dirty="0" err="1" smtClean="0">
                <a:latin typeface="宋体" panose="02010600030101010101" pitchFamily="2" charset="-122"/>
                <a:ea typeface="宋体" panose="02010600030101010101" pitchFamily="2" charset="-122"/>
              </a:rPr>
              <a:t>px</a:t>
            </a:r>
            <a:r>
              <a:rPr lang="zh-CN" altLang="en-US" sz="2400" dirty="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980368" y="3921367"/>
            <a:ext cx="4378526" cy="2386966"/>
          </a:xfrm>
          <a:prstGeom prst="rect">
            <a:avLst/>
          </a:prstGeom>
        </p:spPr>
      </p:pic>
    </p:spTree>
    <p:extLst>
      <p:ext uri="{BB962C8B-B14F-4D97-AF65-F5344CB8AC3E}">
        <p14:creationId xmlns:p14="http://schemas.microsoft.com/office/powerpoint/2010/main" val="264156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826141" cy="584775"/>
          </a:xfrm>
          <a:prstGeom prst="rect">
            <a:avLst/>
          </a:prstGeom>
        </p:spPr>
        <p:txBody>
          <a:bodyPr wrap="none">
            <a:spAutoFit/>
          </a:bodyPr>
          <a:lstStyle/>
          <a:p>
            <a:r>
              <a:rPr lang="zh-CN" altLang="en-US" sz="3200" b="1" dirty="0" smtClean="0">
                <a:solidFill>
                  <a:schemeClr val="tx1">
                    <a:lumMod val="75000"/>
                    <a:lumOff val="25000"/>
                  </a:schemeClr>
                </a:solidFill>
              </a:rPr>
              <a:t>数据收集</a:t>
            </a:r>
            <a:endParaRPr lang="zh-CN" altLang="en-US" sz="3200" b="1" dirty="0">
              <a:solidFill>
                <a:schemeClr val="tx1">
                  <a:lumMod val="75000"/>
                  <a:lumOff val="25000"/>
                </a:schemeClr>
              </a:solidFill>
            </a:endParaRPr>
          </a:p>
        </p:txBody>
      </p:sp>
      <p:sp>
        <p:nvSpPr>
          <p:cNvPr id="2" name="文本框 1"/>
          <p:cNvSpPr txBox="1"/>
          <p:nvPr/>
        </p:nvSpPr>
        <p:spPr>
          <a:xfrm>
            <a:off x="688369" y="1613043"/>
            <a:ext cx="10962525" cy="1754326"/>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两个因素可能对结果造成影响，分别是：</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背景到实验者的距离；</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闪光灯的强度。</a:t>
            </a:r>
            <a:endParaRPr lang="en-US" altLang="zh-CN" sz="2400"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950599" y="3490657"/>
            <a:ext cx="4145383" cy="2776577"/>
          </a:xfrm>
          <a:prstGeom prst="rect">
            <a:avLst/>
          </a:prstGeom>
        </p:spPr>
      </p:pic>
      <p:pic>
        <p:nvPicPr>
          <p:cNvPr id="5" name="图片 4"/>
          <p:cNvPicPr>
            <a:picLocks noChangeAspect="1"/>
          </p:cNvPicPr>
          <p:nvPr/>
        </p:nvPicPr>
        <p:blipFill>
          <a:blip r:embed="rId4"/>
          <a:stretch>
            <a:fillRect/>
          </a:stretch>
        </p:blipFill>
        <p:spPr>
          <a:xfrm>
            <a:off x="6375355" y="3490657"/>
            <a:ext cx="4648815" cy="2211500"/>
          </a:xfrm>
          <a:prstGeom prst="rect">
            <a:avLst/>
          </a:prstGeom>
        </p:spPr>
      </p:pic>
    </p:spTree>
    <p:extLst>
      <p:ext uri="{BB962C8B-B14F-4D97-AF65-F5344CB8AC3E}">
        <p14:creationId xmlns:p14="http://schemas.microsoft.com/office/powerpoint/2010/main" val="4241360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826141" cy="584775"/>
          </a:xfrm>
          <a:prstGeom prst="rect">
            <a:avLst/>
          </a:prstGeom>
        </p:spPr>
        <p:txBody>
          <a:bodyPr wrap="none">
            <a:spAutoFit/>
          </a:bodyPr>
          <a:lstStyle/>
          <a:p>
            <a:r>
              <a:rPr lang="zh-CN" altLang="en-US" sz="3200" b="1" dirty="0" smtClean="0">
                <a:solidFill>
                  <a:schemeClr val="tx1">
                    <a:lumMod val="75000"/>
                    <a:lumOff val="25000"/>
                  </a:schemeClr>
                </a:solidFill>
              </a:rPr>
              <a:t>数据收集</a:t>
            </a:r>
            <a:endParaRPr lang="zh-CN" altLang="en-US" sz="3200" b="1" dirty="0">
              <a:solidFill>
                <a:schemeClr val="tx1">
                  <a:lumMod val="75000"/>
                  <a:lumOff val="25000"/>
                </a:schemeClr>
              </a:solidFill>
            </a:endParaRPr>
          </a:p>
        </p:txBody>
      </p:sp>
      <p:sp>
        <p:nvSpPr>
          <p:cNvPr id="2" name="文本框 1"/>
          <p:cNvSpPr txBox="1"/>
          <p:nvPr/>
        </p:nvSpPr>
        <p:spPr>
          <a:xfrm>
            <a:off x="688369" y="1613043"/>
            <a:ext cx="10962525" cy="2308324"/>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按照真实人脸，照片攻击，</a:t>
            </a:r>
            <a:r>
              <a:rPr lang="en-US" altLang="zh-CN" sz="2400" dirty="0" err="1" smtClean="0">
                <a:latin typeface="宋体" panose="02010600030101010101" pitchFamily="2" charset="-122"/>
                <a:ea typeface="宋体" panose="02010600030101010101" pitchFamily="2" charset="-122"/>
              </a:rPr>
              <a:t>ipad</a:t>
            </a:r>
            <a:r>
              <a:rPr lang="zh-CN" altLang="en-US" sz="2400" dirty="0" smtClean="0">
                <a:latin typeface="宋体" panose="02010600030101010101" pitchFamily="2" charset="-122"/>
                <a:ea typeface="宋体" panose="02010600030101010101" pitchFamily="2" charset="-122"/>
              </a:rPr>
              <a:t>照片攻击，视频攻击，</a:t>
            </a:r>
            <a:r>
              <a:rPr lang="en-US" altLang="zh-CN" sz="2400" dirty="0" smtClean="0">
                <a:latin typeface="宋体" panose="02010600030101010101" pitchFamily="2" charset="-122"/>
                <a:ea typeface="宋体" panose="02010600030101010101" pitchFamily="2" charset="-122"/>
              </a:rPr>
              <a:t>2d</a:t>
            </a:r>
            <a:r>
              <a:rPr lang="zh-CN" altLang="en-US" sz="2400" dirty="0">
                <a:latin typeface="宋体" panose="02010600030101010101" pitchFamily="2" charset="-122"/>
                <a:ea typeface="宋体" panose="02010600030101010101" pitchFamily="2" charset="-122"/>
              </a:rPr>
              <a:t>面具攻击，弯曲的面具攻击分为六类，每人拍摄</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张不同的照片。每个类总共收集了</a:t>
            </a:r>
            <a:r>
              <a:rPr lang="en-US" altLang="zh-CN" sz="2400" dirty="0">
                <a:latin typeface="宋体" panose="02010600030101010101" pitchFamily="2" charset="-122"/>
                <a:ea typeface="宋体" panose="02010600030101010101" pitchFamily="2" charset="-122"/>
              </a:rPr>
              <a:t>1000</a:t>
            </a:r>
            <a:r>
              <a:rPr lang="zh-CN" altLang="en-US" sz="2400" dirty="0">
                <a:latin typeface="宋体" panose="02010600030101010101" pitchFamily="2" charset="-122"/>
                <a:ea typeface="宋体" panose="02010600030101010101" pitchFamily="2" charset="-122"/>
              </a:rPr>
              <a:t>个样本</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还</a:t>
            </a:r>
            <a:r>
              <a:rPr lang="zh-CN" altLang="en-US" sz="2400" dirty="0">
                <a:latin typeface="宋体" panose="02010600030101010101" pitchFamily="2" charset="-122"/>
                <a:ea typeface="宋体" panose="02010600030101010101" pitchFamily="2" charset="-122"/>
              </a:rPr>
              <a:t>考虑了一种基于硬件的热成像方法。共拍摄热像</a:t>
            </a:r>
            <a:r>
              <a:rPr lang="en-US" altLang="zh-CN" sz="2400" dirty="0">
                <a:latin typeface="宋体" panose="02010600030101010101" pitchFamily="2" charset="-122"/>
                <a:ea typeface="宋体" panose="02010600030101010101" pitchFamily="2" charset="-122"/>
              </a:rPr>
              <a:t>126</a:t>
            </a:r>
            <a:r>
              <a:rPr lang="zh-CN" altLang="en-US" sz="2400" dirty="0">
                <a:latin typeface="宋体" panose="02010600030101010101" pitchFamily="2" charset="-122"/>
                <a:ea typeface="宋体" panose="02010600030101010101" pitchFamily="2" charset="-122"/>
              </a:rPr>
              <a:t>张，其中真实人脸</a:t>
            </a:r>
            <a:r>
              <a:rPr lang="en-US" altLang="zh-CN" sz="2400" dirty="0">
                <a:latin typeface="宋体" panose="02010600030101010101" pitchFamily="2" charset="-122"/>
                <a:ea typeface="宋体" panose="02010600030101010101" pitchFamily="2" charset="-122"/>
              </a:rPr>
              <a:t>21</a:t>
            </a:r>
            <a:r>
              <a:rPr lang="zh-CN" altLang="en-US" sz="2400" dirty="0">
                <a:latin typeface="宋体" panose="02010600030101010101" pitchFamily="2" charset="-122"/>
                <a:ea typeface="宋体" panose="02010600030101010101" pitchFamily="2" charset="-122"/>
              </a:rPr>
              <a:t>张</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2d</a:t>
            </a:r>
            <a:r>
              <a:rPr lang="zh-CN" altLang="en-US" sz="2400" dirty="0" smtClean="0">
                <a:latin typeface="宋体" panose="02010600030101010101" pitchFamily="2" charset="-122"/>
                <a:ea typeface="宋体" panose="02010600030101010101" pitchFamily="2" charset="-122"/>
              </a:rPr>
              <a:t>欺骗</a:t>
            </a:r>
            <a:r>
              <a:rPr lang="zh-CN" altLang="en-US" sz="2400" dirty="0">
                <a:latin typeface="宋体" panose="02010600030101010101" pitchFamily="2" charset="-122"/>
                <a:ea typeface="宋体" panose="02010600030101010101" pitchFamily="2" charset="-122"/>
              </a:rPr>
              <a:t>攻击样本</a:t>
            </a:r>
            <a:r>
              <a:rPr lang="en-US" altLang="zh-CN" sz="2400" dirty="0">
                <a:latin typeface="宋体" panose="02010600030101010101" pitchFamily="2" charset="-122"/>
                <a:ea typeface="宋体" panose="02010600030101010101" pitchFamily="2" charset="-122"/>
              </a:rPr>
              <a:t>105</a:t>
            </a:r>
            <a:r>
              <a:rPr lang="zh-CN" altLang="en-US" sz="2400" dirty="0">
                <a:latin typeface="宋体" panose="02010600030101010101" pitchFamily="2" charset="-122"/>
                <a:ea typeface="宋体" panose="02010600030101010101" pitchFamily="2" charset="-122"/>
              </a:rPr>
              <a:t>张。</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9103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688369" y="1613043"/>
            <a:ext cx="10962525" cy="2862322"/>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通过</a:t>
            </a:r>
            <a:r>
              <a:rPr lang="zh-CN" altLang="en-US" sz="2400" dirty="0">
                <a:latin typeface="宋体" panose="02010600030101010101" pitchFamily="2" charset="-122"/>
                <a:ea typeface="宋体" panose="02010600030101010101" pitchFamily="2" charset="-122"/>
              </a:rPr>
              <a:t>运行时间和常用</a:t>
            </a:r>
            <a:r>
              <a:rPr lang="zh-CN" altLang="en-US" sz="2400" dirty="0" smtClean="0">
                <a:latin typeface="宋体" panose="02010600030101010101" pitchFamily="2" charset="-122"/>
                <a:ea typeface="宋体" panose="02010600030101010101" pitchFamily="2" charset="-122"/>
              </a:rPr>
              <a:t>的</a:t>
            </a:r>
            <a:r>
              <a:rPr lang="en-US" altLang="zh-CN"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HTER)</a:t>
            </a:r>
            <a:r>
              <a:rPr lang="zh-CN" altLang="en-US" sz="2400" dirty="0">
                <a:latin typeface="宋体" panose="02010600030101010101" pitchFamily="2" charset="-122"/>
                <a:ea typeface="宋体" panose="02010600030101010101" pitchFamily="2" charset="-122"/>
              </a:rPr>
              <a:t>准则来评价各种活度检测方法的性能。</a:t>
            </a:r>
            <a:r>
              <a:rPr lang="en-US" altLang="zh-CN" sz="2400" dirty="0">
                <a:latin typeface="宋体" panose="02010600030101010101" pitchFamily="2" charset="-122"/>
                <a:ea typeface="宋体" panose="02010600030101010101" pitchFamily="2" charset="-122"/>
              </a:rPr>
              <a:t>HTER</a:t>
            </a:r>
            <a:r>
              <a:rPr lang="zh-CN" altLang="en-US" sz="2400" dirty="0">
                <a:latin typeface="宋体" panose="02010600030101010101" pitchFamily="2" charset="-122"/>
                <a:ea typeface="宋体" panose="02010600030101010101" pitchFamily="2" charset="-122"/>
              </a:rPr>
              <a:t>是的一半的错误拒绝率</a:t>
            </a:r>
            <a:r>
              <a:rPr lang="en-US" altLang="zh-CN" sz="2400" dirty="0">
                <a:latin typeface="宋体" panose="02010600030101010101" pitchFamily="2" charset="-122"/>
                <a:ea typeface="宋体" panose="02010600030101010101" pitchFamily="2" charset="-122"/>
              </a:rPr>
              <a:t>(FRR)</a:t>
            </a:r>
            <a:r>
              <a:rPr lang="zh-CN" altLang="en-US" sz="2400" dirty="0">
                <a:latin typeface="宋体" panose="02010600030101010101" pitchFamily="2" charset="-122"/>
                <a:ea typeface="宋体" panose="02010600030101010101" pitchFamily="2" charset="-122"/>
              </a:rPr>
              <a:t>和错误接受率</a:t>
            </a:r>
            <a:r>
              <a:rPr lang="en-US" altLang="zh-CN" sz="2400" dirty="0">
                <a:latin typeface="宋体" panose="02010600030101010101" pitchFamily="2" charset="-122"/>
                <a:ea typeface="宋体" panose="02010600030101010101" pitchFamily="2" charset="-122"/>
              </a:rPr>
              <a:t>(FAR</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，如下：</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其中</a:t>
            </a:r>
            <a:r>
              <a:rPr lang="en-US" altLang="zh-CN" sz="2400" dirty="0">
                <a:latin typeface="宋体" panose="02010600030101010101" pitchFamily="2" charset="-122"/>
                <a:ea typeface="宋体" panose="02010600030101010101" pitchFamily="2" charset="-122"/>
              </a:rPr>
              <a:t>HTER</a:t>
            </a:r>
            <a:r>
              <a:rPr lang="zh-CN" altLang="en-US" sz="2400" dirty="0">
                <a:latin typeface="宋体" panose="02010600030101010101" pitchFamily="2" charset="-122"/>
                <a:ea typeface="宋体" panose="02010600030101010101" pitchFamily="2" charset="-122"/>
              </a:rPr>
              <a:t>的范围是从</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HTER</a:t>
            </a:r>
            <a:r>
              <a:rPr lang="zh-CN" altLang="en-US" sz="2400" dirty="0">
                <a:latin typeface="宋体" panose="02010600030101010101" pitchFamily="2" charset="-122"/>
                <a:ea typeface="宋体" panose="02010600030101010101" pitchFamily="2" charset="-122"/>
              </a:rPr>
              <a:t>越低表明系统性能越好。</a:t>
            </a:r>
            <a:endParaRPr lang="en-US" altLang="zh-CN" sz="2400"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351105" y="2898260"/>
            <a:ext cx="3637051" cy="842864"/>
          </a:xfrm>
          <a:prstGeom prst="rect">
            <a:avLst/>
          </a:prstGeom>
        </p:spPr>
      </p:pic>
    </p:spTree>
    <p:extLst>
      <p:ext uri="{BB962C8B-B14F-4D97-AF65-F5344CB8AC3E}">
        <p14:creationId xmlns:p14="http://schemas.microsoft.com/office/powerpoint/2010/main" val="237114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688369" y="1613043"/>
            <a:ext cx="10962525" cy="559769"/>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首先</a:t>
            </a:r>
            <a:r>
              <a:rPr lang="zh-CN" altLang="en-US" sz="2400" dirty="0">
                <a:latin typeface="宋体" panose="02010600030101010101" pitchFamily="2" charset="-122"/>
                <a:ea typeface="宋体" panose="02010600030101010101" pitchFamily="2" charset="-122"/>
              </a:rPr>
              <a:t>讨论闪光灯的亮度如何影响我们的方法的性能</a:t>
            </a:r>
            <a:r>
              <a:rPr lang="zh-CN" altLang="en-US" sz="2400" dirty="0" smtClean="0">
                <a:latin typeface="宋体" panose="02010600030101010101" pitchFamily="2" charset="-122"/>
                <a:ea typeface="宋体" panose="02010600030101010101" pitchFamily="2" charset="-122"/>
              </a:rPr>
              <a:t>。结果如下：</a:t>
            </a:r>
            <a:endParaRPr lang="en-US" altLang="zh-CN" sz="24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025739" y="2607213"/>
            <a:ext cx="6287784" cy="2663430"/>
          </a:xfrm>
          <a:prstGeom prst="rect">
            <a:avLst/>
          </a:prstGeom>
        </p:spPr>
      </p:pic>
    </p:spTree>
    <p:extLst>
      <p:ext uri="{BB962C8B-B14F-4D97-AF65-F5344CB8AC3E}">
        <p14:creationId xmlns:p14="http://schemas.microsoft.com/office/powerpoint/2010/main" val="2055069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688369" y="1613043"/>
            <a:ext cx="10962525" cy="4524315"/>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然后与现有方法进行比较，光照强度使用</a:t>
            </a:r>
            <a:r>
              <a:rPr lang="en-US" altLang="zh-CN" sz="2400" dirty="0" smtClean="0">
                <a:latin typeface="宋体" panose="02010600030101010101" pitchFamily="2" charset="-122"/>
                <a:ea typeface="宋体" panose="02010600030101010101" pitchFamily="2" charset="-122"/>
              </a:rPr>
              <a:t>+120 </a:t>
            </a:r>
            <a:r>
              <a:rPr lang="en-US" altLang="zh-CN" sz="2400" dirty="0">
                <a:latin typeface="宋体" panose="02010600030101010101" pitchFamily="2" charset="-122"/>
                <a:ea typeface="宋体" panose="02010600030101010101" pitchFamily="2" charset="-122"/>
              </a:rPr>
              <a:t>lx</a:t>
            </a:r>
            <a:r>
              <a:rPr lang="zh-CN" altLang="en-US" sz="2400" dirty="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+160 lx</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。现有的方法包括：</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传统</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(LBP)</a:t>
            </a:r>
            <a:r>
              <a:rPr lang="zh-CN" altLang="en-US" sz="2400" dirty="0" smtClean="0">
                <a:latin typeface="宋体" panose="02010600030101010101" pitchFamily="2" charset="-122"/>
                <a:ea typeface="宋体" panose="02010600030101010101" pitchFamily="2" charset="-122"/>
              </a:rPr>
              <a:t>方法</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眨眼检测法</a:t>
            </a:r>
            <a:r>
              <a:rPr lang="en-US" altLang="zh-CN" sz="2400" dirty="0">
                <a:latin typeface="宋体" panose="02010600030101010101" pitchFamily="2" charset="-122"/>
                <a:ea typeface="宋体" panose="02010600030101010101" pitchFamily="2" charset="-122"/>
              </a:rPr>
              <a:t>(EB</a:t>
            </a:r>
            <a:r>
              <a:rPr lang="en-US" altLang="zh-CN" sz="2400" dirty="0" smtClean="0">
                <a:latin typeface="宋体" panose="02010600030101010101" pitchFamily="2" charset="-122"/>
                <a:ea typeface="宋体" panose="02010600030101010101" pitchFamily="2" charset="-122"/>
              </a:rPr>
              <a:t>)</a:t>
            </a: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光</a:t>
            </a:r>
            <a:r>
              <a:rPr lang="zh-CN" altLang="en-US" sz="2400" dirty="0">
                <a:latin typeface="宋体" panose="02010600030101010101" pitchFamily="2" charset="-122"/>
                <a:ea typeface="宋体" panose="02010600030101010101" pitchFamily="2" charset="-122"/>
              </a:rPr>
              <a:t>流场方法</a:t>
            </a:r>
            <a:r>
              <a:rPr lang="en-US" altLang="zh-CN" sz="2400" dirty="0">
                <a:latin typeface="宋体" panose="02010600030101010101" pitchFamily="2" charset="-122"/>
                <a:ea typeface="宋体" panose="02010600030101010101" pitchFamily="2" charset="-122"/>
              </a:rPr>
              <a:t>(OFF</a:t>
            </a:r>
            <a:r>
              <a:rPr lang="en-US" altLang="zh-CN" sz="2400" dirty="0" smtClean="0">
                <a:latin typeface="宋体" panose="02010600030101010101" pitchFamily="2" charset="-122"/>
                <a:ea typeface="宋体" panose="02010600030101010101" pitchFamily="2" charset="-122"/>
              </a:rPr>
              <a:t>)</a:t>
            </a: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扩散速度</a:t>
            </a:r>
            <a:r>
              <a:rPr lang="zh-CN" altLang="en-US" sz="2400" dirty="0">
                <a:latin typeface="宋体" panose="02010600030101010101" pitchFamily="2" charset="-122"/>
                <a:ea typeface="宋体" panose="02010600030101010101" pitchFamily="2" charset="-122"/>
              </a:rPr>
              <a:t>方法</a:t>
            </a:r>
            <a:r>
              <a:rPr lang="en-US" altLang="zh-CN" sz="2400" dirty="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DS)</a:t>
            </a:r>
          </a:p>
          <a:p>
            <a:pPr marL="342900" indent="-342900">
              <a:lnSpc>
                <a:spcPct val="150000"/>
              </a:lnSpc>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DMD-LBP-SVM</a:t>
            </a:r>
            <a:r>
              <a:rPr lang="zh-CN" altLang="en-US" sz="2400" dirty="0">
                <a:latin typeface="宋体" panose="02010600030101010101" pitchFamily="2" charset="-122"/>
                <a:ea typeface="宋体" panose="02010600030101010101" pitchFamily="2" charset="-122"/>
              </a:rPr>
              <a:t>方法</a:t>
            </a:r>
            <a:r>
              <a:rPr lang="en-US" altLang="zh-CN" sz="2400" dirty="0">
                <a:latin typeface="宋体" panose="02010600030101010101" pitchFamily="2" charset="-122"/>
                <a:ea typeface="宋体" panose="02010600030101010101" pitchFamily="2" charset="-122"/>
              </a:rPr>
              <a:t>(DLS</a:t>
            </a:r>
            <a:r>
              <a:rPr lang="en-US" altLang="zh-CN" sz="2400" dirty="0" smtClean="0">
                <a:latin typeface="宋体" panose="02010600030101010101" pitchFamily="2" charset="-122"/>
                <a:ea typeface="宋体" panose="02010600030101010101" pitchFamily="2" charset="-122"/>
              </a:rPr>
              <a:t>)</a:t>
            </a: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基于</a:t>
            </a:r>
            <a:r>
              <a:rPr lang="zh-CN" altLang="en-US" sz="2400" dirty="0">
                <a:latin typeface="宋体" panose="02010600030101010101" pitchFamily="2" charset="-122"/>
                <a:ea typeface="宋体" panose="02010600030101010101" pitchFamily="2" charset="-122"/>
              </a:rPr>
              <a:t>硬件的方法</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热</a:t>
            </a:r>
            <a:r>
              <a:rPr lang="zh-CN" altLang="en-US" sz="2400" dirty="0">
                <a:latin typeface="宋体" panose="02010600030101010101" pitchFamily="2" charset="-122"/>
                <a:ea typeface="宋体" panose="02010600030101010101" pitchFamily="2" charset="-122"/>
              </a:rPr>
              <a:t>图像</a:t>
            </a:r>
            <a:r>
              <a:rPr lang="en-US" altLang="zh-CN" sz="2400" dirty="0">
                <a:latin typeface="宋体" panose="02010600030101010101" pitchFamily="2" charset="-122"/>
                <a:ea typeface="宋体" panose="02010600030101010101" pitchFamily="2" charset="-122"/>
              </a:rPr>
              <a:t>(TI</a:t>
            </a:r>
            <a:r>
              <a:rPr lang="en-US" altLang="zh-CN" sz="2400" dirty="0" smtClean="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081010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729466" y="1033123"/>
            <a:ext cx="10962525" cy="646331"/>
          </a:xfrm>
          <a:prstGeom prst="rect">
            <a:avLst/>
          </a:prstGeom>
          <a:noFill/>
        </p:spPr>
        <p:txBody>
          <a:bodyPr wrap="square" rtlCol="0">
            <a:spAutoFit/>
          </a:bodyPr>
          <a:lstStyle/>
          <a:p>
            <a:pPr>
              <a:lnSpc>
                <a:spcPct val="150000"/>
              </a:lnSpc>
            </a:pPr>
            <a:r>
              <a:rPr lang="zh-CN" altLang="en-US" sz="2400" b="1"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结果如下：</a:t>
            </a:r>
            <a:endParaRPr lang="en-US" altLang="zh-CN" sz="2400"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874140" y="1199117"/>
            <a:ext cx="8359864" cy="5494496"/>
          </a:xfrm>
          <a:prstGeom prst="rect">
            <a:avLst/>
          </a:prstGeom>
        </p:spPr>
      </p:pic>
    </p:spTree>
    <p:extLst>
      <p:ext uri="{BB962C8B-B14F-4D97-AF65-F5344CB8AC3E}">
        <p14:creationId xmlns:p14="http://schemas.microsoft.com/office/powerpoint/2010/main" val="2083287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688369" y="1613043"/>
            <a:ext cx="10962525" cy="1113766"/>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    比较计算复杂度，各种模型运行的平均时间如下：</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3247083" y="2638627"/>
            <a:ext cx="5845095" cy="2190227"/>
          </a:xfrm>
          <a:prstGeom prst="rect">
            <a:avLst/>
          </a:prstGeom>
        </p:spPr>
      </p:pic>
    </p:spTree>
    <p:extLst>
      <p:ext uri="{BB962C8B-B14F-4D97-AF65-F5344CB8AC3E}">
        <p14:creationId xmlns:p14="http://schemas.microsoft.com/office/powerpoint/2010/main" val="3876590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比较</a:t>
            </a:r>
          </a:p>
        </p:txBody>
      </p:sp>
      <p:sp>
        <p:nvSpPr>
          <p:cNvPr id="2" name="文本框 1"/>
          <p:cNvSpPr txBox="1"/>
          <p:nvPr/>
        </p:nvSpPr>
        <p:spPr>
          <a:xfrm>
            <a:off x="688369" y="1613043"/>
            <a:ext cx="10962525" cy="1200329"/>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比较人</a:t>
            </a:r>
            <a:r>
              <a:rPr lang="zh-CN" altLang="en-US" sz="2400" dirty="0">
                <a:latin typeface="宋体" panose="02010600030101010101" pitchFamily="2" charset="-122"/>
                <a:ea typeface="宋体" panose="02010600030101010101" pitchFamily="2" charset="-122"/>
              </a:rPr>
              <a:t>脸活度检测对噪声图像的</a:t>
            </a:r>
            <a:r>
              <a:rPr lang="zh-CN" altLang="en-US" sz="2400" dirty="0" smtClean="0">
                <a:latin typeface="宋体" panose="02010600030101010101" pitchFamily="2" charset="-122"/>
                <a:ea typeface="宋体" panose="02010600030101010101" pitchFamily="2" charset="-122"/>
              </a:rPr>
              <a:t>鲁棒性，结果</a:t>
            </a:r>
            <a:r>
              <a:rPr lang="zh-CN" altLang="en-US" sz="2400" dirty="0" smtClean="0">
                <a:latin typeface="宋体" panose="02010600030101010101" pitchFamily="2" charset="-122"/>
                <a:ea typeface="宋体" panose="02010600030101010101" pitchFamily="2" charset="-122"/>
              </a:rPr>
              <a:t>如下</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altLang="zh-CN" sz="24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5951989" y="2260315"/>
            <a:ext cx="5959356" cy="4597685"/>
          </a:xfrm>
          <a:prstGeom prst="rect">
            <a:avLst/>
          </a:prstGeom>
        </p:spPr>
      </p:pic>
      <p:pic>
        <p:nvPicPr>
          <p:cNvPr id="5" name="图片 4"/>
          <p:cNvPicPr>
            <a:picLocks noChangeAspect="1"/>
          </p:cNvPicPr>
          <p:nvPr/>
        </p:nvPicPr>
        <p:blipFill>
          <a:blip r:embed="rId4"/>
          <a:stretch>
            <a:fillRect/>
          </a:stretch>
        </p:blipFill>
        <p:spPr>
          <a:xfrm>
            <a:off x="830527" y="2657514"/>
            <a:ext cx="4357922" cy="2438470"/>
          </a:xfrm>
          <a:prstGeom prst="rect">
            <a:avLst/>
          </a:prstGeom>
        </p:spPr>
      </p:pic>
    </p:spTree>
    <p:extLst>
      <p:ext uri="{BB962C8B-B14F-4D97-AF65-F5344CB8AC3E}">
        <p14:creationId xmlns:p14="http://schemas.microsoft.com/office/powerpoint/2010/main" val="2948549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PART </a:t>
            </a: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1107996" cy="646331"/>
          </a:xfrm>
          <a:prstGeom prst="rect">
            <a:avLst/>
          </a:prstGeom>
        </p:spPr>
        <p:txBody>
          <a:bodyPr wrap="none">
            <a:spAutoFit/>
          </a:bodyPr>
          <a:lstStyle/>
          <a:p>
            <a:r>
              <a:rPr lang="zh-CN" altLang="en-US" sz="3600" b="1" dirty="0"/>
              <a:t>总结</a:t>
            </a:r>
          </a:p>
        </p:txBody>
      </p:sp>
    </p:spTree>
    <p:extLst>
      <p:ext uri="{BB962C8B-B14F-4D97-AF65-F5344CB8AC3E}">
        <p14:creationId xmlns:p14="http://schemas.microsoft.com/office/powerpoint/2010/main" val="1227839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3416320" cy="646331"/>
          </a:xfrm>
          <a:prstGeom prst="rect">
            <a:avLst/>
          </a:prstGeom>
        </p:spPr>
        <p:txBody>
          <a:bodyPr wrap="none">
            <a:spAutoFit/>
          </a:bodyPr>
          <a:lstStyle/>
          <a:p>
            <a:r>
              <a:rPr lang="zh-CN" altLang="en-US" sz="3600" b="1" dirty="0" smtClean="0"/>
              <a:t>背景及相关知识</a:t>
            </a:r>
            <a:endParaRPr lang="zh-CN" altLang="en-US" sz="3600" b="1" dirty="0"/>
          </a:p>
        </p:txBody>
      </p:sp>
    </p:spTree>
    <p:extLst>
      <p:ext uri="{BB962C8B-B14F-4D97-AF65-F5344CB8AC3E}">
        <p14:creationId xmlns:p14="http://schemas.microsoft.com/office/powerpoint/2010/main" val="4223347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总结</a:t>
            </a:r>
          </a:p>
        </p:txBody>
      </p:sp>
      <p:sp>
        <p:nvSpPr>
          <p:cNvPr id="2" name="文本框 1"/>
          <p:cNvSpPr txBox="1"/>
          <p:nvPr/>
        </p:nvSpPr>
        <p:spPr>
          <a:xfrm>
            <a:off x="688369" y="1613043"/>
            <a:ext cx="10962525" cy="1754326"/>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    本文提出</a:t>
            </a:r>
            <a:r>
              <a:rPr lang="zh-CN" altLang="en-US" sz="2400" dirty="0">
                <a:latin typeface="宋体" panose="02010600030101010101" pitchFamily="2" charset="-122"/>
                <a:ea typeface="宋体" panose="02010600030101010101" pitchFamily="2" charset="-122"/>
              </a:rPr>
              <a:t>了一种基于</a:t>
            </a:r>
            <a:r>
              <a:rPr lang="en-US" altLang="zh-CN" sz="2400" dirty="0">
                <a:latin typeface="宋体" panose="02010600030101010101" pitchFamily="2" charset="-122"/>
                <a:ea typeface="宋体" panose="02010600030101010101" pitchFamily="2" charset="-122"/>
              </a:rPr>
              <a:t>flash</a:t>
            </a:r>
            <a:r>
              <a:rPr lang="zh-CN" altLang="en-US" sz="2400" dirty="0" smtClean="0">
                <a:latin typeface="宋体" panose="02010600030101010101" pitchFamily="2" charset="-122"/>
                <a:ea typeface="宋体" panose="02010600030101010101" pitchFamily="2" charset="-122"/>
              </a:rPr>
              <a:t>的人</a:t>
            </a:r>
            <a:r>
              <a:rPr lang="zh-CN" altLang="en-US" sz="2400" dirty="0">
                <a:latin typeface="宋体" panose="02010600030101010101" pitchFamily="2" charset="-122"/>
                <a:ea typeface="宋体" panose="02010600030101010101" pitchFamily="2" charset="-122"/>
              </a:rPr>
              <a:t>脸活性检测二维欺骗</a:t>
            </a:r>
            <a:r>
              <a:rPr lang="zh-CN" altLang="en-US" sz="2400" dirty="0" smtClean="0">
                <a:latin typeface="宋体" panose="02010600030101010101" pitchFamily="2" charset="-122"/>
                <a:ea typeface="宋体" panose="02010600030101010101" pitchFamily="2" charset="-122"/>
              </a:rPr>
              <a:t>攻击的</a:t>
            </a:r>
            <a:r>
              <a:rPr lang="zh-CN" altLang="en-US" sz="2400" dirty="0">
                <a:latin typeface="宋体" panose="02010600030101010101" pitchFamily="2" charset="-122"/>
                <a:ea typeface="宋体" panose="02010600030101010101" pitchFamily="2" charset="-122"/>
              </a:rPr>
              <a:t>方法。具有精度高、鲁棒性强、计算复杂度低、安装成本低等优点</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局限性有：需要安装闪光灯，没有对</a:t>
            </a:r>
            <a:r>
              <a:rPr lang="en-US" altLang="zh-CN" sz="2400" dirty="0" smtClean="0">
                <a:latin typeface="宋体" panose="02010600030101010101" pitchFamily="2" charset="-122"/>
                <a:ea typeface="宋体" panose="02010600030101010101" pitchFamily="2" charset="-122"/>
              </a:rPr>
              <a:t>3d</a:t>
            </a:r>
            <a:r>
              <a:rPr lang="zh-CN" altLang="en-US" sz="2400" dirty="0" smtClean="0">
                <a:latin typeface="宋体" panose="02010600030101010101" pitchFamily="2" charset="-122"/>
                <a:ea typeface="宋体" panose="02010600030101010101" pitchFamily="2" charset="-122"/>
              </a:rPr>
              <a:t>的面具攻击进行检测。</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990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背景</a:t>
            </a:r>
          </a:p>
        </p:txBody>
      </p:sp>
      <p:sp>
        <p:nvSpPr>
          <p:cNvPr id="2" name="文本框 1"/>
          <p:cNvSpPr txBox="1"/>
          <p:nvPr/>
        </p:nvSpPr>
        <p:spPr>
          <a:xfrm>
            <a:off x="688369" y="1613043"/>
            <a:ext cx="10962525" cy="3970318"/>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    人脸识别已经得到了广泛</a:t>
            </a:r>
            <a:r>
              <a:rPr lang="zh-CN" altLang="en-US" sz="2400" dirty="0">
                <a:latin typeface="宋体" panose="02010600030101010101" pitchFamily="2" charset="-122"/>
                <a:ea typeface="宋体" panose="02010600030101010101" pitchFamily="2" charset="-122"/>
              </a:rPr>
              <a:t>应用，由于传统的人脸识别系统不</a:t>
            </a:r>
            <a:r>
              <a:rPr lang="zh-CN" altLang="en-US" sz="2400" dirty="0" smtClean="0">
                <a:latin typeface="宋体" panose="02010600030101010101" pitchFamily="2" charset="-122"/>
                <a:ea typeface="宋体" panose="02010600030101010101" pitchFamily="2" charset="-122"/>
              </a:rPr>
              <a:t>考虑</a:t>
            </a:r>
            <a:r>
              <a:rPr lang="zh-CN" altLang="en-US" sz="2400" dirty="0">
                <a:latin typeface="宋体" panose="02010600030101010101" pitchFamily="2" charset="-122"/>
                <a:ea typeface="宋体" panose="02010600030101010101" pitchFamily="2" charset="-122"/>
              </a:rPr>
              <a:t>攻击者</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存在，许多研究表明，这些系统容易受到欺骗攻击，攻击者伪装成授权的人，获得对系统的非法访问</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一</a:t>
            </a:r>
            <a:r>
              <a:rPr lang="zh-CN" altLang="en-US" sz="2400" dirty="0">
                <a:latin typeface="宋体" panose="02010600030101010101" pitchFamily="2" charset="-122"/>
                <a:ea typeface="宋体" panose="02010600030101010101" pitchFamily="2" charset="-122"/>
              </a:rPr>
              <a:t>个著名的例子是二维欺骗攻击，二维欺骗攻击有三种</a:t>
            </a:r>
            <a:r>
              <a:rPr lang="zh-CN" altLang="en-US" sz="2400" dirty="0" smtClean="0">
                <a:latin typeface="宋体" panose="02010600030101010101" pitchFamily="2" charset="-122"/>
                <a:ea typeface="宋体" panose="02010600030101010101" pitchFamily="2" charset="-122"/>
              </a:rPr>
              <a:t>类型：</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照片攻击</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视频攻击</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模拟面具攻击</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2467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背景</a:t>
            </a:r>
          </a:p>
        </p:txBody>
      </p:sp>
      <p:sp>
        <p:nvSpPr>
          <p:cNvPr id="2" name="文本框 1"/>
          <p:cNvSpPr txBox="1"/>
          <p:nvPr/>
        </p:nvSpPr>
        <p:spPr>
          <a:xfrm>
            <a:off x="688369" y="1613043"/>
            <a:ext cx="10962525" cy="3416320"/>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    人</a:t>
            </a:r>
            <a:r>
              <a:rPr lang="zh-CN" altLang="en-US" sz="2400" dirty="0">
                <a:latin typeface="宋体" panose="02010600030101010101" pitchFamily="2" charset="-122"/>
                <a:ea typeface="宋体" panose="02010600030101010101" pitchFamily="2" charset="-122"/>
              </a:rPr>
              <a:t>脸</a:t>
            </a:r>
            <a:r>
              <a:rPr lang="zh-CN" altLang="en-US" sz="2400" dirty="0" smtClean="0">
                <a:latin typeface="宋体" panose="02010600030101010101" pitchFamily="2" charset="-122"/>
                <a:ea typeface="宋体" panose="02010600030101010101" pitchFamily="2" charset="-122"/>
              </a:rPr>
              <a:t>活性检测</a:t>
            </a:r>
            <a:r>
              <a:rPr lang="zh-CN" altLang="en-US" sz="2400" dirty="0">
                <a:latin typeface="宋体" panose="02010600030101010101" pitchFamily="2" charset="-122"/>
                <a:ea typeface="宋体" panose="02010600030101010101" pitchFamily="2" charset="-122"/>
              </a:rPr>
              <a:t>，又称人脸欺骗检测，是为了抵御二维欺骗攻击而设计的。人脸活度检测是在人脸识别过程开始前确定图像是来自真实的还是虚假的主体。可疑图像被过滤，不会被传送到识别系统</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人</a:t>
            </a:r>
            <a:r>
              <a:rPr lang="zh-CN" altLang="en-US" sz="2400" dirty="0" smtClean="0">
                <a:latin typeface="宋体" panose="02010600030101010101" pitchFamily="2" charset="-122"/>
                <a:ea typeface="宋体" panose="02010600030101010101" pitchFamily="2" charset="-122"/>
              </a:rPr>
              <a:t>脸活性检测一般有两类方法：</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基于软件的方法</a:t>
            </a:r>
            <a:endParaRPr lang="en-US" altLang="zh-CN" sz="240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基于硬件的方法</a:t>
            </a:r>
          </a:p>
        </p:txBody>
      </p:sp>
    </p:spTree>
    <p:extLst>
      <p:ext uri="{BB962C8B-B14F-4D97-AF65-F5344CB8AC3E}">
        <p14:creationId xmlns:p14="http://schemas.microsoft.com/office/powerpoint/2010/main" val="1990718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背景</a:t>
            </a:r>
          </a:p>
        </p:txBody>
      </p:sp>
      <p:pic>
        <p:nvPicPr>
          <p:cNvPr id="3" name="图片 2"/>
          <p:cNvPicPr>
            <a:picLocks noChangeAspect="1"/>
          </p:cNvPicPr>
          <p:nvPr/>
        </p:nvPicPr>
        <p:blipFill>
          <a:blip r:embed="rId3"/>
          <a:stretch>
            <a:fillRect/>
          </a:stretch>
        </p:blipFill>
        <p:spPr>
          <a:xfrm>
            <a:off x="1344023" y="1246707"/>
            <a:ext cx="9125343" cy="4804772"/>
          </a:xfrm>
          <a:prstGeom prst="rect">
            <a:avLst/>
          </a:prstGeom>
        </p:spPr>
      </p:pic>
    </p:spTree>
    <p:extLst>
      <p:ext uri="{BB962C8B-B14F-4D97-AF65-F5344CB8AC3E}">
        <p14:creationId xmlns:p14="http://schemas.microsoft.com/office/powerpoint/2010/main" val="4018571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1107996" cy="646331"/>
          </a:xfrm>
          <a:prstGeom prst="rect">
            <a:avLst/>
          </a:prstGeom>
        </p:spPr>
        <p:txBody>
          <a:bodyPr wrap="none">
            <a:spAutoFit/>
          </a:bodyPr>
          <a:lstStyle/>
          <a:p>
            <a:r>
              <a:rPr lang="zh-CN" altLang="en-US" sz="3600" b="1" dirty="0"/>
              <a:t>算法</a:t>
            </a:r>
          </a:p>
        </p:txBody>
      </p:sp>
    </p:spTree>
    <p:extLst>
      <p:ext uri="{BB962C8B-B14F-4D97-AF65-F5344CB8AC3E}">
        <p14:creationId xmlns:p14="http://schemas.microsoft.com/office/powerpoint/2010/main" val="1967718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输入</a:t>
            </a:r>
          </a:p>
        </p:txBody>
      </p:sp>
      <mc:AlternateContent xmlns:mc="http://schemas.openxmlformats.org/markup-compatibility/2006" xmlns:a14="http://schemas.microsoft.com/office/drawing/2010/main">
        <mc:Choice Requires="a14">
          <p:sp>
            <p:nvSpPr>
              <p:cNvPr id="2" name="文本框 1"/>
              <p:cNvSpPr txBox="1"/>
              <p:nvPr/>
            </p:nvSpPr>
            <p:spPr>
              <a:xfrm>
                <a:off x="6020656" y="1747072"/>
                <a:ext cx="5609690" cy="16812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首先确定人脸区域</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𝐼</m:t>
                        </m:r>
                      </m:e>
                      <m:sub>
                        <m:r>
                          <a:rPr lang="en-US" altLang="zh-CN" sz="2400" b="0" i="1" smtClean="0">
                            <a:latin typeface="Cambria Math" panose="02040503050406030204" pitchFamily="18" charset="0"/>
                            <a:ea typeface="宋体" panose="02010600030101010101" pitchFamily="2" charset="-122"/>
                          </a:rPr>
                          <m:t>𝑛</m:t>
                        </m:r>
                      </m:sub>
                      <m:sup>
                        <m:r>
                          <a:rPr lang="en-US" altLang="zh-CN" sz="2400" b="0" i="1" smtClean="0">
                            <a:latin typeface="Cambria Math" panose="02040503050406030204" pitchFamily="18" charset="0"/>
                            <a:ea typeface="宋体" panose="02010600030101010101" pitchFamily="2" charset="-122"/>
                          </a:rPr>
                          <m:t>𝐹</m:t>
                        </m:r>
                      </m:sup>
                    </m:sSubSup>
                    <m:r>
                      <a:rPr lang="zh-CN" altLang="en-US" sz="2400" i="1">
                        <a:latin typeface="Cambria Math" panose="02040503050406030204" pitchFamily="18" charset="0"/>
                        <a:ea typeface="宋体" panose="02010600030101010101" pitchFamily="2" charset="-122"/>
                      </a:rPr>
                      <m:t>；</m:t>
                    </m:r>
                  </m:oMath>
                </a14:m>
                <a:endParaRPr lang="en-US" altLang="zh-CN" sz="2400" b="0" dirty="0" smtClean="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然后，基于</a:t>
                </a:r>
                <a:r>
                  <a:rPr lang="zh-CN" altLang="en-US" sz="2400" dirty="0">
                    <a:latin typeface="宋体" panose="02010600030101010101" pitchFamily="2" charset="-122"/>
                    <a:ea typeface="宋体" panose="02010600030101010101" pitchFamily="2" charset="-122"/>
                  </a:rPr>
                  <a:t>人脸区域定位两个背景区域，记</a:t>
                </a:r>
                <a:r>
                  <a:rPr lang="zh-CN" altLang="en-US" sz="2400" dirty="0" smtClean="0">
                    <a:latin typeface="宋体" panose="02010600030101010101" pitchFamily="2" charset="-122"/>
                    <a:ea typeface="宋体" panose="02010600030101010101" pitchFamily="2" charset="-122"/>
                  </a:rPr>
                  <a:t>为</a:t>
                </a:r>
                <a14:m>
                  <m:oMath xmlns:m="http://schemas.openxmlformats.org/officeDocument/2006/math">
                    <m:sSubSup>
                      <m:sSubSupPr>
                        <m:ctrlPr>
                          <a:rPr lang="en-US" altLang="zh-CN" sz="2400" i="1">
                            <a:solidFill>
                              <a:prstClr val="black"/>
                            </a:solidFill>
                            <a:latin typeface="Cambria Math" panose="02040503050406030204" pitchFamily="18" charset="0"/>
                            <a:ea typeface="宋体" panose="02010600030101010101" pitchFamily="2" charset="-122"/>
                          </a:rPr>
                        </m:ctrlPr>
                      </m:sSubSupPr>
                      <m:e>
                        <m:r>
                          <a:rPr lang="en-US" altLang="zh-CN" sz="2400" i="1">
                            <a:solidFill>
                              <a:prstClr val="black"/>
                            </a:solidFill>
                            <a:latin typeface="Cambria Math" panose="02040503050406030204" pitchFamily="18" charset="0"/>
                            <a:ea typeface="宋体" panose="02010600030101010101" pitchFamily="2" charset="-122"/>
                          </a:rPr>
                          <m:t>𝐼</m:t>
                        </m:r>
                      </m:e>
                      <m:sub>
                        <m:r>
                          <a:rPr lang="en-US" altLang="zh-CN" sz="2400" i="1">
                            <a:solidFill>
                              <a:prstClr val="black"/>
                            </a:solidFill>
                            <a:latin typeface="Cambria Math" panose="02040503050406030204" pitchFamily="18" charset="0"/>
                            <a:ea typeface="宋体" panose="02010600030101010101" pitchFamily="2" charset="-122"/>
                          </a:rPr>
                          <m:t>𝑛</m:t>
                        </m:r>
                      </m:sub>
                      <m:sup>
                        <m:r>
                          <a:rPr lang="en-US" altLang="zh-CN" sz="2400" b="0" i="1" smtClean="0">
                            <a:solidFill>
                              <a:prstClr val="black"/>
                            </a:solidFill>
                            <a:latin typeface="Cambria Math" panose="02040503050406030204" pitchFamily="18" charset="0"/>
                            <a:ea typeface="宋体" panose="02010600030101010101" pitchFamily="2" charset="-122"/>
                          </a:rPr>
                          <m:t>𝐵𝐺</m:t>
                        </m:r>
                      </m:sup>
                    </m:sSubSup>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20656" y="1747072"/>
                <a:ext cx="5609690" cy="1681294"/>
              </a:xfrm>
              <a:prstGeom prst="rect">
                <a:avLst/>
              </a:prstGeom>
              <a:blipFill rotWithShape="0">
                <a:blip r:embed="rId3"/>
                <a:stretch>
                  <a:fillRect l="-1522" b="-6909"/>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1226820" y="1747072"/>
            <a:ext cx="4115742" cy="3061699"/>
          </a:xfrm>
          <a:prstGeom prst="rect">
            <a:avLst/>
          </a:prstGeom>
        </p:spPr>
      </p:pic>
    </p:spTree>
    <p:extLst>
      <p:ext uri="{BB962C8B-B14F-4D97-AF65-F5344CB8AC3E}">
        <p14:creationId xmlns:p14="http://schemas.microsoft.com/office/powerpoint/2010/main" val="24675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输入</a:t>
            </a:r>
          </a:p>
        </p:txBody>
      </p:sp>
      <p:sp>
        <p:nvSpPr>
          <p:cNvPr id="2" name="文本框 1"/>
          <p:cNvSpPr txBox="1"/>
          <p:nvPr/>
        </p:nvSpPr>
        <p:spPr>
          <a:xfrm>
            <a:off x="1344023" y="1428574"/>
            <a:ext cx="5609690" cy="559769"/>
          </a:xfrm>
          <a:prstGeom prst="rect">
            <a:avLst/>
          </a:prstGeom>
          <a:noFill/>
        </p:spPr>
        <p:txBody>
          <a:bodyPr wrap="square" rtlCol="0">
            <a:spAutoFit/>
          </a:bodyPr>
          <a:lstStyle/>
          <a:p>
            <a:pPr>
              <a:lnSpc>
                <a:spcPct val="150000"/>
              </a:lnSpc>
            </a:pPr>
            <a:r>
              <a:rPr lang="zh-CN" altLang="en-US" sz="2400" dirty="0" smtClean="0">
                <a:latin typeface="宋体" panose="02010600030101010101" pitchFamily="2" charset="-122"/>
                <a:ea typeface="宋体" panose="02010600030101010101" pitchFamily="2" charset="-122"/>
              </a:rPr>
              <a:t>设置五种攻击类型，如下：</a:t>
            </a:r>
            <a:endParaRPr lang="en-US" altLang="zh-CN" sz="2400" b="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583495" y="1988343"/>
            <a:ext cx="5375570" cy="4458312"/>
          </a:xfrm>
          <a:prstGeom prst="rect">
            <a:avLst/>
          </a:prstGeom>
        </p:spPr>
      </p:pic>
    </p:spTree>
    <p:extLst>
      <p:ext uri="{BB962C8B-B14F-4D97-AF65-F5344CB8AC3E}">
        <p14:creationId xmlns:p14="http://schemas.microsoft.com/office/powerpoint/2010/main" val="15438409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1956</Words>
  <Application>Microsoft Office PowerPoint</Application>
  <PresentationFormat>宽屏</PresentationFormat>
  <Paragraphs>153</Paragraphs>
  <Slides>31</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Gotham Rounded Medium</vt:lpstr>
      <vt:lpstr>等线</vt:lpstr>
      <vt:lpstr>等线 Light</vt:lpstr>
      <vt:lpstr>宋体</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蓝绿简洁</dc:title>
  <dc:creator>第一PPT</dc:creator>
  <cp:keywords>www.1ppt.com</cp:keywords>
  <cp:lastModifiedBy>chenzixian@hnu.edu.cn</cp:lastModifiedBy>
  <cp:revision>80</cp:revision>
  <dcterms:created xsi:type="dcterms:W3CDTF">2016-01-19T08:46:18Z</dcterms:created>
  <dcterms:modified xsi:type="dcterms:W3CDTF">2018-12-05T04:54:33Z</dcterms:modified>
</cp:coreProperties>
</file>