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7" r:id="rId5"/>
    <p:sldId id="268" r:id="rId6"/>
    <p:sldId id="269" r:id="rId7"/>
    <p:sldId id="270" r:id="rId8"/>
    <p:sldId id="264"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76F8D-EA30-4008-BF74-2636B71B64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0A9DC1-2643-4EAB-B90A-1093240DC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6E48E1-8B28-4909-B9AD-88FBCF865DB3}"/>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2D30B05B-907F-4EEA-95D8-2267BFC696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547DF0-8852-470B-B19F-34285FDAD618}"/>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161467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70D0D-F371-4477-B2D5-0BDC54C8E4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9DEBEF0-0BC0-40E5-A4AF-CF28167AC1F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5B7F4B-C1B0-44BE-9E85-4B90DC094B96}"/>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1ED83713-0F3E-40C1-B620-DDE36C2715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EA5CD2-67B0-4E48-A8C2-6B1EF2DBF7FF}"/>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114979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0D728-1899-4814-B209-832AE36ED6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6074AD-9910-4646-BE68-4F9501D6FAB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10E406-7741-452D-AB20-314910611EC4}"/>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D74CD2F5-D648-4160-931F-722FA24106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4DC035-2D29-4891-89B4-144BCDC09263}"/>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418150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486E4-BE4A-4137-8209-BB98946878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FD6EB1-B196-4D06-A034-F2A76718E4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4926DF-7F30-4007-9875-78C2AA7CED27}"/>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87ED69D6-D6E2-450C-8D0D-0F210D63B4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42B828-4D50-42E1-BC1A-6B92CAED0EB6}"/>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21686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D8D02-B8D0-444A-B32E-13F45F07A5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9F9C01-E563-41CA-AC77-5B8964673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3109F7F-BEDF-4075-AEEA-B91D12CD2E50}"/>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D251FD56-4E39-4657-8B64-7B5051AB84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29980C-2394-4B2C-A926-553D24C430DE}"/>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400880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A1111-39AC-4EED-B1A4-C955AA4848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6D4B05-01BC-4879-B84F-7AC55B764AA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C34760B-66A3-4985-BDE3-89D525BCAAF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52D2860-9FEB-46ED-9A4F-0484EFBC4877}"/>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6" name="页脚占位符 5">
            <a:extLst>
              <a:ext uri="{FF2B5EF4-FFF2-40B4-BE49-F238E27FC236}">
                <a16:creationId xmlns:a16="http://schemas.microsoft.com/office/drawing/2014/main" id="{F5B1B12C-F11D-40B9-81B7-DEE066EC85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A769E-D368-4028-BE34-5268D4E934D0}"/>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87498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2F9C7-5E09-4581-9D2B-9461153105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19E9B3-5FFA-45E6-ADDB-B36368DE9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A6F3948-1EBB-492F-980D-F3CDA4DD463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4821EA-0F26-4C63-9659-C095BA6A3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E90CB3A-D5B3-45E3-8742-5AB4275FEB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BB551F0-18B2-4C62-BF24-0A3FF1676C2A}"/>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8" name="页脚占位符 7">
            <a:extLst>
              <a:ext uri="{FF2B5EF4-FFF2-40B4-BE49-F238E27FC236}">
                <a16:creationId xmlns:a16="http://schemas.microsoft.com/office/drawing/2014/main" id="{8F4FDDF5-DC95-4427-9106-112C1735B3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5C42E7-2E31-4ED7-A552-A84C9D7FBE49}"/>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338450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BC9E3-1275-48E5-9D2F-81B39023E2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72E898-664D-4B07-85AC-A6900AF74CD6}"/>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4" name="页脚占位符 3">
            <a:extLst>
              <a:ext uri="{FF2B5EF4-FFF2-40B4-BE49-F238E27FC236}">
                <a16:creationId xmlns:a16="http://schemas.microsoft.com/office/drawing/2014/main" id="{A013925D-B07C-46AC-BF8A-054C33D6DB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0BED6E3-09BB-4DDB-A476-614096C5E13F}"/>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119756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1AE360-C221-4439-BE42-4E7B0D2A6ED0}"/>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3" name="页脚占位符 2">
            <a:extLst>
              <a:ext uri="{FF2B5EF4-FFF2-40B4-BE49-F238E27FC236}">
                <a16:creationId xmlns:a16="http://schemas.microsoft.com/office/drawing/2014/main" id="{770F5B47-76A7-43E1-A932-14B4945AD5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7BC362-E495-4385-B003-24CBB29B9BF6}"/>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110324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F65A4-0BDA-4283-8EC0-4F5BFC5DCC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BA876A-2C8A-4BD6-A017-BC81E416D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26CA0CC-C4C0-416B-AB4E-580F1B5B0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487A2B9-69B1-4A27-B287-B4EFE311B196}"/>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6" name="页脚占位符 5">
            <a:extLst>
              <a:ext uri="{FF2B5EF4-FFF2-40B4-BE49-F238E27FC236}">
                <a16:creationId xmlns:a16="http://schemas.microsoft.com/office/drawing/2014/main" id="{29032AF3-5374-4884-8437-CA9C602A12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1C3131-5B00-449F-8CA8-DB6E25F91AD9}"/>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241304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BD416-1D32-48E6-A0EB-0C9A716967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AE0219-C426-4C11-89E0-F9AB78A4B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6AE1BA1-F151-47C2-AB8F-229CF7E2A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5F9F84E-3F78-4C9C-9A9C-F0AD3CFBBBEE}"/>
              </a:ext>
            </a:extLst>
          </p:cNvPr>
          <p:cNvSpPr>
            <a:spLocks noGrp="1"/>
          </p:cNvSpPr>
          <p:nvPr>
            <p:ph type="dt" sz="half" idx="10"/>
          </p:nvPr>
        </p:nvSpPr>
        <p:spPr/>
        <p:txBody>
          <a:bodyPr/>
          <a:lstStyle/>
          <a:p>
            <a:fld id="{899E8AB2-E918-49B3-A892-ED9FFA69EA44}" type="datetimeFigureOut">
              <a:rPr lang="zh-CN" altLang="en-US" smtClean="0"/>
              <a:t>2021/4/20</a:t>
            </a:fld>
            <a:endParaRPr lang="zh-CN" altLang="en-US"/>
          </a:p>
        </p:txBody>
      </p:sp>
      <p:sp>
        <p:nvSpPr>
          <p:cNvPr id="6" name="页脚占位符 5">
            <a:extLst>
              <a:ext uri="{FF2B5EF4-FFF2-40B4-BE49-F238E27FC236}">
                <a16:creationId xmlns:a16="http://schemas.microsoft.com/office/drawing/2014/main" id="{021541CA-0547-4AB1-B59C-149D0385E4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6B94DE-D70C-47F1-80A1-3E4634EB8B58}"/>
              </a:ext>
            </a:extLst>
          </p:cNvPr>
          <p:cNvSpPr>
            <a:spLocks noGrp="1"/>
          </p:cNvSpPr>
          <p:nvPr>
            <p:ph type="sldNum" sz="quarter" idx="12"/>
          </p:nvPr>
        </p:nvSpPr>
        <p:spPr/>
        <p:txBody>
          <a:body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219593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64F988-9109-44AC-875F-D8B1D556B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55FF782-430D-4AB4-B89F-A740DA6EF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B8D0E3-A856-48CC-BEE2-67B80E7F5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E8AB2-E918-49B3-A892-ED9FFA69EA44}"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2B3CCA0D-A239-4D78-B612-944369A67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3932F1-409D-44DF-94B3-436ADCAE0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FA885-D058-44DD-B60A-627369CC1A31}" type="slidenum">
              <a:rPr lang="zh-CN" altLang="en-US" smtClean="0"/>
              <a:t>‹#›</a:t>
            </a:fld>
            <a:endParaRPr lang="zh-CN" altLang="en-US"/>
          </a:p>
        </p:txBody>
      </p:sp>
    </p:spTree>
    <p:extLst>
      <p:ext uri="{BB962C8B-B14F-4D97-AF65-F5344CB8AC3E}">
        <p14:creationId xmlns:p14="http://schemas.microsoft.com/office/powerpoint/2010/main" val="3834434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6B523-36BE-4C78-88BA-48637951384D}"/>
              </a:ext>
            </a:extLst>
          </p:cNvPr>
          <p:cNvSpPr>
            <a:spLocks noGrp="1"/>
          </p:cNvSpPr>
          <p:nvPr>
            <p:ph type="ctrTitle"/>
          </p:nvPr>
        </p:nvSpPr>
        <p:spPr/>
        <p:txBody>
          <a:bodyPr/>
          <a:lstStyle/>
          <a:p>
            <a:pPr>
              <a:lnSpc>
                <a:spcPct val="100000"/>
              </a:lnSpc>
            </a:pPr>
            <a:r>
              <a:rPr lang="en-US" altLang="zh-CN" dirty="0"/>
              <a:t>2D</a:t>
            </a:r>
            <a:r>
              <a:rPr lang="zh-CN" altLang="en-US" dirty="0"/>
              <a:t>欺骗攻击面部活性检测</a:t>
            </a:r>
          </a:p>
        </p:txBody>
      </p:sp>
      <p:sp>
        <p:nvSpPr>
          <p:cNvPr id="3" name="副标题 2">
            <a:extLst>
              <a:ext uri="{FF2B5EF4-FFF2-40B4-BE49-F238E27FC236}">
                <a16:creationId xmlns:a16="http://schemas.microsoft.com/office/drawing/2014/main" id="{414E6BB4-2037-4931-9C8A-EAAA71E28DC4}"/>
              </a:ext>
            </a:extLst>
          </p:cNvPr>
          <p:cNvSpPr>
            <a:spLocks noGrp="1"/>
          </p:cNvSpPr>
          <p:nvPr>
            <p:ph type="subTitle" idx="1"/>
          </p:nvPr>
        </p:nvSpPr>
        <p:spPr/>
        <p:txBody>
          <a:bodyPr>
            <a:normAutofit/>
          </a:bodyPr>
          <a:lstStyle/>
          <a:p>
            <a:endParaRPr lang="en-US" altLang="zh-CN" dirty="0"/>
          </a:p>
          <a:p>
            <a:endParaRPr lang="en-US" altLang="zh-CN" dirty="0"/>
          </a:p>
          <a:p>
            <a:r>
              <a:rPr lang="en-US" altLang="zh-CN" dirty="0"/>
              <a:t>X</a:t>
            </a:r>
            <a:r>
              <a:rPr lang="zh-CN" altLang="en-US" dirty="0"/>
              <a:t>组</a:t>
            </a:r>
          </a:p>
        </p:txBody>
      </p:sp>
      <p:cxnSp>
        <p:nvCxnSpPr>
          <p:cNvPr id="5" name="直接连接符 4">
            <a:extLst>
              <a:ext uri="{FF2B5EF4-FFF2-40B4-BE49-F238E27FC236}">
                <a16:creationId xmlns:a16="http://schemas.microsoft.com/office/drawing/2014/main" id="{6DE1399D-E974-408C-94ED-9D95ACDB73BC}"/>
              </a:ext>
            </a:extLst>
          </p:cNvPr>
          <p:cNvCxnSpPr/>
          <p:nvPr/>
        </p:nvCxnSpPr>
        <p:spPr>
          <a:xfrm>
            <a:off x="1997476" y="3746377"/>
            <a:ext cx="8131945"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450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8D073-35E1-4166-BA54-C35EE6A05B21}"/>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84E78A1F-C95B-4544-BF17-F23296E5C776}"/>
              </a:ext>
            </a:extLst>
          </p:cNvPr>
          <p:cNvSpPr>
            <a:spLocks noGrp="1"/>
          </p:cNvSpPr>
          <p:nvPr>
            <p:ph idx="1"/>
          </p:nvPr>
        </p:nvSpPr>
        <p:spPr/>
        <p:txBody>
          <a:bodyPr>
            <a:normAutofit/>
          </a:bodyPr>
          <a:lstStyle/>
          <a:p>
            <a:pPr>
              <a:lnSpc>
                <a:spcPct val="100000"/>
              </a:lnSpc>
            </a:pPr>
            <a:r>
              <a:rPr lang="zh-CN" altLang="en-US" sz="3600" dirty="0"/>
              <a:t>课题研究目的</a:t>
            </a:r>
            <a:endParaRPr lang="en-US" altLang="zh-CN" sz="3600" dirty="0"/>
          </a:p>
          <a:p>
            <a:pPr marL="0" indent="0">
              <a:lnSpc>
                <a:spcPct val="100000"/>
              </a:lnSpc>
              <a:buNone/>
            </a:pPr>
            <a:endParaRPr lang="en-US" altLang="zh-CN" sz="3600" dirty="0"/>
          </a:p>
          <a:p>
            <a:pPr>
              <a:lnSpc>
                <a:spcPct val="100000"/>
              </a:lnSpc>
            </a:pPr>
            <a:r>
              <a:rPr lang="zh-CN" altLang="en-US" sz="3600" dirty="0"/>
              <a:t>研究现状</a:t>
            </a:r>
            <a:endParaRPr lang="en-US" altLang="zh-CN" sz="3600" dirty="0"/>
          </a:p>
          <a:p>
            <a:pPr marL="0" indent="0">
              <a:lnSpc>
                <a:spcPct val="100000"/>
              </a:lnSpc>
              <a:buNone/>
            </a:pPr>
            <a:endParaRPr lang="en-US" altLang="zh-CN" sz="3600" dirty="0"/>
          </a:p>
          <a:p>
            <a:pPr>
              <a:lnSpc>
                <a:spcPct val="100000"/>
              </a:lnSpc>
            </a:pPr>
            <a:r>
              <a:rPr lang="zh-CN" altLang="en-US" sz="3600" dirty="0"/>
              <a:t>研究方法</a:t>
            </a:r>
          </a:p>
        </p:txBody>
      </p:sp>
      <p:pic>
        <p:nvPicPr>
          <p:cNvPr id="4" name="图片 3">
            <a:extLst>
              <a:ext uri="{FF2B5EF4-FFF2-40B4-BE49-F238E27FC236}">
                <a16:creationId xmlns:a16="http://schemas.microsoft.com/office/drawing/2014/main" id="{0D2EAB0A-6325-4EA7-817E-3B5F49F35E0D}"/>
              </a:ext>
            </a:extLst>
          </p:cNvPr>
          <p:cNvPicPr>
            <a:picLocks noChangeAspect="1"/>
          </p:cNvPicPr>
          <p:nvPr/>
        </p:nvPicPr>
        <p:blipFill>
          <a:blip r:embed="rId2"/>
          <a:stretch>
            <a:fillRect/>
          </a:stretch>
        </p:blipFill>
        <p:spPr>
          <a:xfrm>
            <a:off x="922688" y="1573299"/>
            <a:ext cx="8144962" cy="18290"/>
          </a:xfrm>
          <a:prstGeom prst="rect">
            <a:avLst/>
          </a:prstGeom>
        </p:spPr>
      </p:pic>
    </p:spTree>
    <p:extLst>
      <p:ext uri="{BB962C8B-B14F-4D97-AF65-F5344CB8AC3E}">
        <p14:creationId xmlns:p14="http://schemas.microsoft.com/office/powerpoint/2010/main" val="278420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9CDBB-B105-4CD9-89CD-79687B2307E7}"/>
              </a:ext>
            </a:extLst>
          </p:cNvPr>
          <p:cNvSpPr>
            <a:spLocks noGrp="1"/>
          </p:cNvSpPr>
          <p:nvPr>
            <p:ph type="title"/>
          </p:nvPr>
        </p:nvSpPr>
        <p:spPr/>
        <p:txBody>
          <a:bodyPr/>
          <a:lstStyle/>
          <a:p>
            <a:r>
              <a:rPr lang="zh-CN" altLang="en-US" dirty="0"/>
              <a:t>课题研究目的</a:t>
            </a:r>
          </a:p>
        </p:txBody>
      </p:sp>
      <p:sp>
        <p:nvSpPr>
          <p:cNvPr id="3" name="内容占位符 2">
            <a:extLst>
              <a:ext uri="{FF2B5EF4-FFF2-40B4-BE49-F238E27FC236}">
                <a16:creationId xmlns:a16="http://schemas.microsoft.com/office/drawing/2014/main" id="{AAE4A835-52A3-4CDD-B60C-F57BEDCF3EE5}"/>
              </a:ext>
            </a:extLst>
          </p:cNvPr>
          <p:cNvSpPr>
            <a:spLocks noGrp="1"/>
          </p:cNvSpPr>
          <p:nvPr>
            <p:ph idx="1"/>
          </p:nvPr>
        </p:nvSpPr>
        <p:spPr>
          <a:xfrm>
            <a:off x="838200" y="1825624"/>
            <a:ext cx="10515600" cy="4530787"/>
          </a:xfrm>
        </p:spPr>
        <p:txBody>
          <a:bodyPr/>
          <a:lstStyle/>
          <a:p>
            <a:pPr>
              <a:lnSpc>
                <a:spcPct val="100000"/>
              </a:lnSpc>
            </a:pPr>
            <a:r>
              <a:rPr lang="zh-CN" altLang="en-US" dirty="0"/>
              <a:t>当今社会人脸识别已经得到了广泛应用，然而传统的人脸识别系统往往没有考虑恶意攻击者的存在。攻击者可以伪装成系统授权的人，从而获得对系统的非法访问。</a:t>
            </a:r>
            <a:endParaRPr lang="en-US" altLang="zh-CN" dirty="0"/>
          </a:p>
          <a:p>
            <a:pPr>
              <a:lnSpc>
                <a:spcPct val="100000"/>
              </a:lnSpc>
            </a:pPr>
            <a:endParaRPr lang="en-US" altLang="zh-CN" dirty="0"/>
          </a:p>
          <a:p>
            <a:pPr>
              <a:lnSpc>
                <a:spcPct val="100000"/>
              </a:lnSpc>
            </a:pPr>
            <a:r>
              <a:rPr lang="zh-CN" altLang="en-US" dirty="0"/>
              <a:t>比较典型的例子是</a:t>
            </a:r>
            <a:r>
              <a:rPr lang="zh-CN" altLang="en-US" b="1" u="sng" dirty="0"/>
              <a:t>二维欺骗攻击</a:t>
            </a:r>
            <a:r>
              <a:rPr lang="zh-CN" altLang="en-US" dirty="0"/>
              <a:t>，它通过使用有效用户的二维面部副本来迷惑系统，是一种最常见的攻击方法，因为一个人的图像或视频是很容易获取且高度可复制的。</a:t>
            </a:r>
            <a:endParaRPr lang="en-US" altLang="zh-CN" dirty="0"/>
          </a:p>
          <a:p>
            <a:pPr>
              <a:lnSpc>
                <a:spcPct val="100000"/>
              </a:lnSpc>
            </a:pPr>
            <a:endParaRPr lang="en-US" altLang="zh-CN" dirty="0"/>
          </a:p>
        </p:txBody>
      </p:sp>
      <p:pic>
        <p:nvPicPr>
          <p:cNvPr id="4" name="图片 3">
            <a:extLst>
              <a:ext uri="{FF2B5EF4-FFF2-40B4-BE49-F238E27FC236}">
                <a16:creationId xmlns:a16="http://schemas.microsoft.com/office/drawing/2014/main" id="{71283CB0-54C2-4D40-A4B9-DD881F50217A}"/>
              </a:ext>
            </a:extLst>
          </p:cNvPr>
          <p:cNvPicPr>
            <a:picLocks noChangeAspect="1"/>
          </p:cNvPicPr>
          <p:nvPr/>
        </p:nvPicPr>
        <p:blipFill>
          <a:blip r:embed="rId2"/>
          <a:stretch>
            <a:fillRect/>
          </a:stretch>
        </p:blipFill>
        <p:spPr>
          <a:xfrm>
            <a:off x="922688" y="1573299"/>
            <a:ext cx="8144962" cy="18290"/>
          </a:xfrm>
          <a:prstGeom prst="rect">
            <a:avLst/>
          </a:prstGeom>
        </p:spPr>
      </p:pic>
    </p:spTree>
    <p:extLst>
      <p:ext uri="{BB962C8B-B14F-4D97-AF65-F5344CB8AC3E}">
        <p14:creationId xmlns:p14="http://schemas.microsoft.com/office/powerpoint/2010/main" val="255303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9CDBB-B105-4CD9-89CD-79687B2307E7}"/>
              </a:ext>
            </a:extLst>
          </p:cNvPr>
          <p:cNvSpPr>
            <a:spLocks noGrp="1"/>
          </p:cNvSpPr>
          <p:nvPr>
            <p:ph type="title"/>
          </p:nvPr>
        </p:nvSpPr>
        <p:spPr/>
        <p:txBody>
          <a:bodyPr/>
          <a:lstStyle/>
          <a:p>
            <a:r>
              <a:rPr lang="zh-CN" altLang="en-US" dirty="0"/>
              <a:t>二维欺骗攻击</a:t>
            </a:r>
          </a:p>
        </p:txBody>
      </p:sp>
      <p:sp>
        <p:nvSpPr>
          <p:cNvPr id="3" name="内容占位符 2">
            <a:extLst>
              <a:ext uri="{FF2B5EF4-FFF2-40B4-BE49-F238E27FC236}">
                <a16:creationId xmlns:a16="http://schemas.microsoft.com/office/drawing/2014/main" id="{AAE4A835-52A3-4CDD-B60C-F57BEDCF3EE5}"/>
              </a:ext>
            </a:extLst>
          </p:cNvPr>
          <p:cNvSpPr>
            <a:spLocks noGrp="1"/>
          </p:cNvSpPr>
          <p:nvPr>
            <p:ph idx="1"/>
          </p:nvPr>
        </p:nvSpPr>
        <p:spPr>
          <a:xfrm>
            <a:off x="838200" y="1825624"/>
            <a:ext cx="10515600" cy="4530787"/>
          </a:xfrm>
        </p:spPr>
        <p:txBody>
          <a:bodyPr/>
          <a:lstStyle/>
          <a:p>
            <a:pPr>
              <a:lnSpc>
                <a:spcPct val="100000"/>
              </a:lnSpc>
            </a:pPr>
            <a:r>
              <a:rPr lang="zh-CN" altLang="en-US" dirty="0"/>
              <a:t>照片攻击</a:t>
            </a:r>
            <a:endParaRPr lang="en-US" altLang="zh-CN" dirty="0"/>
          </a:p>
          <a:p>
            <a:pPr>
              <a:lnSpc>
                <a:spcPct val="100000"/>
              </a:lnSpc>
            </a:pPr>
            <a:endParaRPr lang="en-US" altLang="zh-CN" dirty="0"/>
          </a:p>
          <a:p>
            <a:pPr>
              <a:lnSpc>
                <a:spcPct val="100000"/>
              </a:lnSpc>
            </a:pPr>
            <a:r>
              <a:rPr lang="zh-CN" altLang="en-US" dirty="0"/>
              <a:t>视频攻击</a:t>
            </a:r>
            <a:endParaRPr lang="en-US" altLang="zh-CN" dirty="0"/>
          </a:p>
          <a:p>
            <a:pPr>
              <a:lnSpc>
                <a:spcPct val="100000"/>
              </a:lnSpc>
            </a:pPr>
            <a:endParaRPr lang="en-US" altLang="zh-CN" dirty="0"/>
          </a:p>
          <a:p>
            <a:pPr>
              <a:lnSpc>
                <a:spcPct val="100000"/>
              </a:lnSpc>
            </a:pPr>
            <a:r>
              <a:rPr lang="zh-CN" altLang="en-US" dirty="0"/>
              <a:t>模拟面具攻击</a:t>
            </a:r>
            <a:endParaRPr lang="en-US" altLang="zh-CN" dirty="0"/>
          </a:p>
        </p:txBody>
      </p:sp>
      <p:pic>
        <p:nvPicPr>
          <p:cNvPr id="4" name="图片 3">
            <a:extLst>
              <a:ext uri="{FF2B5EF4-FFF2-40B4-BE49-F238E27FC236}">
                <a16:creationId xmlns:a16="http://schemas.microsoft.com/office/drawing/2014/main" id="{71283CB0-54C2-4D40-A4B9-DD881F50217A}"/>
              </a:ext>
            </a:extLst>
          </p:cNvPr>
          <p:cNvPicPr>
            <a:picLocks noChangeAspect="1"/>
          </p:cNvPicPr>
          <p:nvPr/>
        </p:nvPicPr>
        <p:blipFill>
          <a:blip r:embed="rId2"/>
          <a:stretch>
            <a:fillRect/>
          </a:stretch>
        </p:blipFill>
        <p:spPr>
          <a:xfrm>
            <a:off x="922688" y="1573299"/>
            <a:ext cx="8144962" cy="18290"/>
          </a:xfrm>
          <a:prstGeom prst="rect">
            <a:avLst/>
          </a:prstGeom>
        </p:spPr>
      </p:pic>
    </p:spTree>
    <p:extLst>
      <p:ext uri="{BB962C8B-B14F-4D97-AF65-F5344CB8AC3E}">
        <p14:creationId xmlns:p14="http://schemas.microsoft.com/office/powerpoint/2010/main" val="426179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9CDBB-B105-4CD9-89CD-79687B2307E7}"/>
              </a:ext>
            </a:extLst>
          </p:cNvPr>
          <p:cNvSpPr>
            <a:spLocks noGrp="1"/>
          </p:cNvSpPr>
          <p:nvPr>
            <p:ph type="title"/>
          </p:nvPr>
        </p:nvSpPr>
        <p:spPr/>
        <p:txBody>
          <a:bodyPr/>
          <a:lstStyle/>
          <a:p>
            <a:r>
              <a:rPr lang="zh-CN" altLang="en-US" dirty="0"/>
              <a:t>防御措施</a:t>
            </a:r>
          </a:p>
        </p:txBody>
      </p:sp>
      <p:sp>
        <p:nvSpPr>
          <p:cNvPr id="3" name="内容占位符 2">
            <a:extLst>
              <a:ext uri="{FF2B5EF4-FFF2-40B4-BE49-F238E27FC236}">
                <a16:creationId xmlns:a16="http://schemas.microsoft.com/office/drawing/2014/main" id="{AAE4A835-52A3-4CDD-B60C-F57BEDCF3EE5}"/>
              </a:ext>
            </a:extLst>
          </p:cNvPr>
          <p:cNvSpPr>
            <a:spLocks noGrp="1"/>
          </p:cNvSpPr>
          <p:nvPr>
            <p:ph idx="1"/>
          </p:nvPr>
        </p:nvSpPr>
        <p:spPr>
          <a:xfrm>
            <a:off x="838200" y="1825624"/>
            <a:ext cx="10515600" cy="4530787"/>
          </a:xfrm>
        </p:spPr>
        <p:txBody>
          <a:bodyPr/>
          <a:lstStyle/>
          <a:p>
            <a:pPr>
              <a:lnSpc>
                <a:spcPct val="100000"/>
              </a:lnSpc>
            </a:pPr>
            <a:r>
              <a:rPr lang="zh-CN" altLang="en-US" dirty="0"/>
              <a:t>人脸活跃度检测，又称人脸欺骗检测，是为了抵御二维欺骗攻击而设计的检测手段。</a:t>
            </a:r>
            <a:endParaRPr lang="en-US" altLang="zh-CN" dirty="0"/>
          </a:p>
          <a:p>
            <a:pPr>
              <a:lnSpc>
                <a:spcPct val="100000"/>
              </a:lnSpc>
            </a:pPr>
            <a:endParaRPr lang="en-US" altLang="zh-CN" dirty="0"/>
          </a:p>
          <a:p>
            <a:pPr>
              <a:lnSpc>
                <a:spcPct val="100000"/>
              </a:lnSpc>
            </a:pPr>
            <a:r>
              <a:rPr lang="zh-CN" altLang="en-US" dirty="0"/>
              <a:t>人脸活跃度检测可以在人脸识别过程开始前确定图像是来自真实的还是虚假的主体。可疑图像会被过滤，而不会被传送到识别系统。</a:t>
            </a:r>
          </a:p>
          <a:p>
            <a:pPr>
              <a:lnSpc>
                <a:spcPct val="100000"/>
              </a:lnSpc>
            </a:pPr>
            <a:endParaRPr lang="en-US" altLang="zh-CN" dirty="0"/>
          </a:p>
        </p:txBody>
      </p:sp>
      <p:pic>
        <p:nvPicPr>
          <p:cNvPr id="4" name="图片 3">
            <a:extLst>
              <a:ext uri="{FF2B5EF4-FFF2-40B4-BE49-F238E27FC236}">
                <a16:creationId xmlns:a16="http://schemas.microsoft.com/office/drawing/2014/main" id="{71283CB0-54C2-4D40-A4B9-DD881F50217A}"/>
              </a:ext>
            </a:extLst>
          </p:cNvPr>
          <p:cNvPicPr>
            <a:picLocks noChangeAspect="1"/>
          </p:cNvPicPr>
          <p:nvPr/>
        </p:nvPicPr>
        <p:blipFill>
          <a:blip r:embed="rId2"/>
          <a:stretch>
            <a:fillRect/>
          </a:stretch>
        </p:blipFill>
        <p:spPr>
          <a:xfrm>
            <a:off x="922688" y="1573299"/>
            <a:ext cx="8144962" cy="18290"/>
          </a:xfrm>
          <a:prstGeom prst="rect">
            <a:avLst/>
          </a:prstGeom>
        </p:spPr>
      </p:pic>
    </p:spTree>
    <p:extLst>
      <p:ext uri="{BB962C8B-B14F-4D97-AF65-F5344CB8AC3E}">
        <p14:creationId xmlns:p14="http://schemas.microsoft.com/office/powerpoint/2010/main" val="353146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9CDBB-B105-4CD9-89CD-79687B2307E7}"/>
              </a:ext>
            </a:extLst>
          </p:cNvPr>
          <p:cNvSpPr>
            <a:spLocks noGrp="1"/>
          </p:cNvSpPr>
          <p:nvPr>
            <p:ph type="title"/>
          </p:nvPr>
        </p:nvSpPr>
        <p:spPr/>
        <p:txBody>
          <a:bodyPr/>
          <a:lstStyle/>
          <a:p>
            <a:r>
              <a:rPr lang="zh-CN" altLang="en-US" dirty="0"/>
              <a:t>研究现状</a:t>
            </a:r>
          </a:p>
        </p:txBody>
      </p:sp>
      <p:sp>
        <p:nvSpPr>
          <p:cNvPr id="3" name="内容占位符 2">
            <a:extLst>
              <a:ext uri="{FF2B5EF4-FFF2-40B4-BE49-F238E27FC236}">
                <a16:creationId xmlns:a16="http://schemas.microsoft.com/office/drawing/2014/main" id="{AAE4A835-52A3-4CDD-B60C-F57BEDCF3EE5}"/>
              </a:ext>
            </a:extLst>
          </p:cNvPr>
          <p:cNvSpPr>
            <a:spLocks noGrp="1"/>
          </p:cNvSpPr>
          <p:nvPr>
            <p:ph idx="1"/>
          </p:nvPr>
        </p:nvSpPr>
        <p:spPr>
          <a:xfrm>
            <a:off x="838200" y="1825624"/>
            <a:ext cx="10560728" cy="4530787"/>
          </a:xfrm>
        </p:spPr>
        <p:txBody>
          <a:bodyPr/>
          <a:lstStyle/>
          <a:p>
            <a:pPr>
              <a:lnSpc>
                <a:spcPct val="100000"/>
              </a:lnSpc>
            </a:pPr>
            <a:r>
              <a:rPr lang="zh-CN" altLang="en-US" dirty="0"/>
              <a:t>人脸活度检测可分为基于</a:t>
            </a:r>
            <a:r>
              <a:rPr lang="zh-CN" altLang="en-US" b="1" u="sng" dirty="0"/>
              <a:t>软件</a:t>
            </a:r>
            <a:r>
              <a:rPr lang="zh-CN" altLang="en-US" dirty="0"/>
              <a:t>和基于</a:t>
            </a:r>
            <a:r>
              <a:rPr lang="zh-CN" altLang="en-US" b="1" u="sng" dirty="0"/>
              <a:t>硬件</a:t>
            </a:r>
            <a:r>
              <a:rPr lang="zh-CN" altLang="en-US" dirty="0"/>
              <a:t>两种方式：</a:t>
            </a:r>
            <a:endParaRPr lang="en-US" altLang="zh-CN" dirty="0"/>
          </a:p>
          <a:p>
            <a:pPr>
              <a:lnSpc>
                <a:spcPct val="100000"/>
              </a:lnSpc>
            </a:pPr>
            <a:endParaRPr lang="en-US" altLang="zh-CN" dirty="0"/>
          </a:p>
          <a:p>
            <a:pPr marL="0" indent="0">
              <a:lnSpc>
                <a:spcPct val="100000"/>
              </a:lnSpc>
              <a:buNone/>
            </a:pPr>
            <a:r>
              <a:rPr lang="zh-CN" altLang="en-US" sz="2000" dirty="0"/>
              <a:t>         </a:t>
            </a:r>
            <a:r>
              <a:rPr lang="en-US" altLang="zh-CN" sz="2000" dirty="0"/>
              <a:t>- </a:t>
            </a:r>
            <a:r>
              <a:rPr lang="zh-CN" altLang="en-US" sz="2000" dirty="0"/>
              <a:t>基于软件的方法上，通过分析被测试图像的纹理、结构信息、活度标志以及所捕获</a:t>
            </a:r>
            <a:endParaRPr lang="en-US" altLang="zh-CN" sz="2000" dirty="0"/>
          </a:p>
          <a:p>
            <a:pPr marL="0" indent="0">
              <a:lnSpc>
                <a:spcPct val="100000"/>
              </a:lnSpc>
              <a:buNone/>
            </a:pPr>
            <a:r>
              <a:rPr lang="zh-CN" altLang="en-US" sz="2000" dirty="0"/>
              <a:t>            图像的质量等数据来进行判别检测。</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         - </a:t>
            </a:r>
            <a:r>
              <a:rPr lang="zh-CN" altLang="en-US" sz="2000" dirty="0"/>
              <a:t>基于硬件的方法则是通过在识别系统中嵌入设备来获取被测试者的额外信息，例如</a:t>
            </a:r>
            <a:endParaRPr lang="en-US" altLang="zh-CN" sz="2000" dirty="0"/>
          </a:p>
          <a:p>
            <a:pPr marL="0" indent="0">
              <a:lnSpc>
                <a:spcPct val="100000"/>
              </a:lnSpc>
              <a:buNone/>
            </a:pPr>
            <a:r>
              <a:rPr lang="en-US" altLang="zh-CN" sz="2000" dirty="0"/>
              <a:t>            </a:t>
            </a:r>
            <a:r>
              <a:rPr lang="zh-CN" altLang="en-US" sz="2000" dirty="0"/>
              <a:t>体表温度等。</a:t>
            </a:r>
            <a:endParaRPr lang="en-US" altLang="zh-CN" sz="2000" dirty="0"/>
          </a:p>
          <a:p>
            <a:pPr>
              <a:lnSpc>
                <a:spcPct val="100000"/>
              </a:lnSpc>
            </a:pPr>
            <a:endParaRPr lang="en-US" altLang="zh-CN" dirty="0"/>
          </a:p>
        </p:txBody>
      </p:sp>
      <p:pic>
        <p:nvPicPr>
          <p:cNvPr id="4" name="图片 3">
            <a:extLst>
              <a:ext uri="{FF2B5EF4-FFF2-40B4-BE49-F238E27FC236}">
                <a16:creationId xmlns:a16="http://schemas.microsoft.com/office/drawing/2014/main" id="{71283CB0-54C2-4D40-A4B9-DD881F50217A}"/>
              </a:ext>
            </a:extLst>
          </p:cNvPr>
          <p:cNvPicPr>
            <a:picLocks noChangeAspect="1"/>
          </p:cNvPicPr>
          <p:nvPr/>
        </p:nvPicPr>
        <p:blipFill>
          <a:blip r:embed="rId2"/>
          <a:stretch>
            <a:fillRect/>
          </a:stretch>
        </p:blipFill>
        <p:spPr>
          <a:xfrm>
            <a:off x="922688" y="1573299"/>
            <a:ext cx="8144962" cy="18290"/>
          </a:xfrm>
          <a:prstGeom prst="rect">
            <a:avLst/>
          </a:prstGeom>
        </p:spPr>
      </p:pic>
    </p:spTree>
    <p:extLst>
      <p:ext uri="{BB962C8B-B14F-4D97-AF65-F5344CB8AC3E}">
        <p14:creationId xmlns:p14="http://schemas.microsoft.com/office/powerpoint/2010/main" val="157498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02DB7-E9DC-4A80-987D-1E2AAFD293C1}"/>
              </a:ext>
            </a:extLst>
          </p:cNvPr>
          <p:cNvSpPr>
            <a:spLocks noGrp="1"/>
          </p:cNvSpPr>
          <p:nvPr>
            <p:ph type="title"/>
          </p:nvPr>
        </p:nvSpPr>
        <p:spPr/>
        <p:txBody>
          <a:bodyPr/>
          <a:lstStyle/>
          <a:p>
            <a:r>
              <a:rPr lang="zh-CN" altLang="en-US" dirty="0"/>
              <a:t>思路</a:t>
            </a:r>
          </a:p>
        </p:txBody>
      </p:sp>
      <p:sp>
        <p:nvSpPr>
          <p:cNvPr id="8" name="内容占位符 7">
            <a:extLst>
              <a:ext uri="{FF2B5EF4-FFF2-40B4-BE49-F238E27FC236}">
                <a16:creationId xmlns:a16="http://schemas.microsoft.com/office/drawing/2014/main" id="{7FCBB2BB-5A78-4414-B283-06E56A924E53}"/>
              </a:ext>
            </a:extLst>
          </p:cNvPr>
          <p:cNvSpPr>
            <a:spLocks noGrp="1"/>
          </p:cNvSpPr>
          <p:nvPr>
            <p:ph idx="1"/>
          </p:nvPr>
        </p:nvSpPr>
        <p:spPr>
          <a:xfrm>
            <a:off x="838200" y="1885996"/>
            <a:ext cx="9717350" cy="4351338"/>
          </a:xfrm>
        </p:spPr>
        <p:txBody>
          <a:bodyPr>
            <a:normAutofit/>
          </a:bodyPr>
          <a:lstStyle/>
          <a:p>
            <a:pPr>
              <a:lnSpc>
                <a:spcPct val="100000"/>
              </a:lnSpc>
            </a:pPr>
            <a:r>
              <a:rPr lang="zh-CN" altLang="en-US" dirty="0"/>
              <a:t>对比合法用户和恶意用户的图像差异；</a:t>
            </a:r>
            <a:endParaRPr lang="en-US" altLang="zh-CN" dirty="0"/>
          </a:p>
          <a:p>
            <a:pPr>
              <a:lnSpc>
                <a:spcPct val="100000"/>
              </a:lnSpc>
            </a:pPr>
            <a:endParaRPr lang="en-US" altLang="zh-CN" dirty="0"/>
          </a:p>
          <a:p>
            <a:pPr>
              <a:lnSpc>
                <a:spcPct val="100000"/>
              </a:lnSpc>
            </a:pPr>
            <a:r>
              <a:rPr lang="zh-CN" altLang="en-US" dirty="0"/>
              <a:t>尝试针对性地设计人脸信息的描述符</a:t>
            </a:r>
            <a:endParaRPr lang="en-US" altLang="zh-CN" dirty="0"/>
          </a:p>
          <a:p>
            <a:pPr marL="0" indent="0">
              <a:lnSpc>
                <a:spcPct val="100000"/>
              </a:lnSpc>
              <a:buNone/>
            </a:pPr>
            <a:endParaRPr lang="en-US" altLang="zh-CN" dirty="0"/>
          </a:p>
          <a:p>
            <a:pPr>
              <a:lnSpc>
                <a:spcPct val="100000"/>
              </a:lnSpc>
            </a:pPr>
            <a:r>
              <a:rPr lang="zh-CN" altLang="en-US" dirty="0"/>
              <a:t>通过算法手段增大差异；</a:t>
            </a:r>
            <a:endParaRPr lang="en-US" altLang="zh-CN" dirty="0"/>
          </a:p>
          <a:p>
            <a:pPr>
              <a:lnSpc>
                <a:spcPct val="100000"/>
              </a:lnSpc>
            </a:pPr>
            <a:endParaRPr lang="en-US" altLang="zh-CN" dirty="0"/>
          </a:p>
          <a:p>
            <a:pPr>
              <a:lnSpc>
                <a:spcPct val="100000"/>
              </a:lnSpc>
            </a:pPr>
            <a:r>
              <a:rPr lang="zh-CN" altLang="en-US" dirty="0"/>
              <a:t>进行测试优化。</a:t>
            </a:r>
            <a:endParaRPr lang="en-US" altLang="zh-CN" dirty="0"/>
          </a:p>
          <a:p>
            <a:pPr marL="0" indent="0">
              <a:lnSpc>
                <a:spcPct val="100000"/>
              </a:lnSpc>
              <a:buNone/>
            </a:pPr>
            <a:endParaRPr lang="en-US" altLang="zh-CN" dirty="0"/>
          </a:p>
          <a:p>
            <a:pPr marL="0" indent="0">
              <a:lnSpc>
                <a:spcPct val="100000"/>
              </a:lnSpc>
              <a:buNone/>
            </a:pPr>
            <a:endParaRPr lang="en-US" altLang="zh-CN" dirty="0"/>
          </a:p>
          <a:p>
            <a:pPr marL="0" indent="0">
              <a:lnSpc>
                <a:spcPct val="100000"/>
              </a:lnSpc>
              <a:buNone/>
            </a:pPr>
            <a:endParaRPr lang="en-US" altLang="zh-CN" dirty="0"/>
          </a:p>
        </p:txBody>
      </p:sp>
      <p:pic>
        <p:nvPicPr>
          <p:cNvPr id="11" name="图片 10">
            <a:extLst>
              <a:ext uri="{FF2B5EF4-FFF2-40B4-BE49-F238E27FC236}">
                <a16:creationId xmlns:a16="http://schemas.microsoft.com/office/drawing/2014/main" id="{A8A1754B-8E99-4425-BEEB-0C6FA51BAE89}"/>
              </a:ext>
            </a:extLst>
          </p:cNvPr>
          <p:cNvPicPr>
            <a:picLocks noChangeAspect="1"/>
          </p:cNvPicPr>
          <p:nvPr/>
        </p:nvPicPr>
        <p:blipFill>
          <a:blip r:embed="rId2"/>
          <a:stretch>
            <a:fillRect/>
          </a:stretch>
        </p:blipFill>
        <p:spPr>
          <a:xfrm>
            <a:off x="922688" y="1573299"/>
            <a:ext cx="8144962" cy="18290"/>
          </a:xfrm>
          <a:prstGeom prst="rect">
            <a:avLst/>
          </a:prstGeom>
        </p:spPr>
      </p:pic>
    </p:spTree>
    <p:extLst>
      <p:ext uri="{BB962C8B-B14F-4D97-AF65-F5344CB8AC3E}">
        <p14:creationId xmlns:p14="http://schemas.microsoft.com/office/powerpoint/2010/main" val="338192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02DB7-E9DC-4A80-987D-1E2AAFD293C1}"/>
              </a:ext>
            </a:extLst>
          </p:cNvPr>
          <p:cNvSpPr>
            <a:spLocks noGrp="1"/>
          </p:cNvSpPr>
          <p:nvPr>
            <p:ph type="title"/>
          </p:nvPr>
        </p:nvSpPr>
        <p:spPr/>
        <p:txBody>
          <a:bodyPr/>
          <a:lstStyle/>
          <a:p>
            <a:r>
              <a:rPr lang="zh-CN" altLang="en-US" dirty="0"/>
              <a:t>研究方法</a:t>
            </a:r>
          </a:p>
        </p:txBody>
      </p:sp>
      <p:sp>
        <p:nvSpPr>
          <p:cNvPr id="8" name="内容占位符 7">
            <a:extLst>
              <a:ext uri="{FF2B5EF4-FFF2-40B4-BE49-F238E27FC236}">
                <a16:creationId xmlns:a16="http://schemas.microsoft.com/office/drawing/2014/main" id="{7FCBB2BB-5A78-4414-B283-06E56A924E53}"/>
              </a:ext>
            </a:extLst>
          </p:cNvPr>
          <p:cNvSpPr>
            <a:spLocks noGrp="1"/>
          </p:cNvSpPr>
          <p:nvPr>
            <p:ph idx="1"/>
          </p:nvPr>
        </p:nvSpPr>
        <p:spPr>
          <a:xfrm>
            <a:off x="838200" y="1885996"/>
            <a:ext cx="9717350" cy="4351338"/>
          </a:xfrm>
        </p:spPr>
        <p:txBody>
          <a:bodyPr/>
          <a:lstStyle/>
          <a:p>
            <a:pPr>
              <a:lnSpc>
                <a:spcPct val="100000"/>
              </a:lnSpc>
            </a:pPr>
            <a:r>
              <a:rPr lang="zh-CN" altLang="en-US" dirty="0"/>
              <a:t>通过研读相关论文研究基于软件的人脸活跃度检测；</a:t>
            </a:r>
            <a:endParaRPr lang="en-US" altLang="zh-CN" dirty="0"/>
          </a:p>
          <a:p>
            <a:pPr>
              <a:lnSpc>
                <a:spcPct val="100000"/>
              </a:lnSpc>
            </a:pPr>
            <a:endParaRPr lang="en-US" altLang="zh-CN" dirty="0"/>
          </a:p>
          <a:p>
            <a:pPr>
              <a:lnSpc>
                <a:spcPct val="100000"/>
              </a:lnSpc>
            </a:pPr>
            <a:r>
              <a:rPr lang="zh-CN" altLang="en-US" dirty="0"/>
              <a:t>基于论文进行检测原理分析；</a:t>
            </a:r>
            <a:endParaRPr lang="en-US" altLang="zh-CN" dirty="0"/>
          </a:p>
          <a:p>
            <a:pPr>
              <a:lnSpc>
                <a:spcPct val="100000"/>
              </a:lnSpc>
            </a:pPr>
            <a:endParaRPr lang="en-US" altLang="zh-CN" dirty="0"/>
          </a:p>
          <a:p>
            <a:pPr>
              <a:lnSpc>
                <a:spcPct val="100000"/>
              </a:lnSpc>
            </a:pPr>
            <a:r>
              <a:rPr lang="zh-CN" altLang="en-US" dirty="0"/>
              <a:t>尝试复现优化；</a:t>
            </a:r>
            <a:endParaRPr lang="en-US" altLang="zh-CN" dirty="0"/>
          </a:p>
          <a:p>
            <a:pPr>
              <a:lnSpc>
                <a:spcPct val="100000"/>
              </a:lnSpc>
            </a:pPr>
            <a:endParaRPr lang="en-US" altLang="zh-CN" dirty="0"/>
          </a:p>
          <a:p>
            <a:pPr>
              <a:lnSpc>
                <a:spcPct val="100000"/>
              </a:lnSpc>
            </a:pPr>
            <a:r>
              <a:rPr lang="zh-CN" altLang="en-US" dirty="0"/>
              <a:t>进行测试，并分析测试结果。</a:t>
            </a:r>
            <a:endParaRPr lang="en-US" altLang="zh-CN" dirty="0"/>
          </a:p>
          <a:p>
            <a:pPr marL="0" indent="0">
              <a:lnSpc>
                <a:spcPct val="100000"/>
              </a:lnSpc>
              <a:buNone/>
            </a:pPr>
            <a:endParaRPr lang="en-US" altLang="zh-CN" dirty="0"/>
          </a:p>
          <a:p>
            <a:pPr marL="0" indent="0">
              <a:lnSpc>
                <a:spcPct val="100000"/>
              </a:lnSpc>
              <a:buNone/>
            </a:pPr>
            <a:endParaRPr lang="en-US" altLang="zh-CN" dirty="0"/>
          </a:p>
          <a:p>
            <a:pPr marL="0" indent="0">
              <a:lnSpc>
                <a:spcPct val="100000"/>
              </a:lnSpc>
              <a:buNone/>
            </a:pPr>
            <a:endParaRPr lang="en-US" altLang="zh-CN" dirty="0"/>
          </a:p>
        </p:txBody>
      </p:sp>
      <p:pic>
        <p:nvPicPr>
          <p:cNvPr id="11" name="图片 10">
            <a:extLst>
              <a:ext uri="{FF2B5EF4-FFF2-40B4-BE49-F238E27FC236}">
                <a16:creationId xmlns:a16="http://schemas.microsoft.com/office/drawing/2014/main" id="{A8A1754B-8E99-4425-BEEB-0C6FA51BAE89}"/>
              </a:ext>
            </a:extLst>
          </p:cNvPr>
          <p:cNvPicPr>
            <a:picLocks noChangeAspect="1"/>
          </p:cNvPicPr>
          <p:nvPr/>
        </p:nvPicPr>
        <p:blipFill>
          <a:blip r:embed="rId2"/>
          <a:stretch>
            <a:fillRect/>
          </a:stretch>
        </p:blipFill>
        <p:spPr>
          <a:xfrm>
            <a:off x="922688" y="1573299"/>
            <a:ext cx="8144962" cy="18290"/>
          </a:xfrm>
          <a:prstGeom prst="rect">
            <a:avLst/>
          </a:prstGeom>
        </p:spPr>
      </p:pic>
    </p:spTree>
    <p:extLst>
      <p:ext uri="{BB962C8B-B14F-4D97-AF65-F5344CB8AC3E}">
        <p14:creationId xmlns:p14="http://schemas.microsoft.com/office/powerpoint/2010/main" val="249967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6D7C90-A41B-42F8-A5CA-F75F411CC1BA}"/>
              </a:ext>
            </a:extLst>
          </p:cNvPr>
          <p:cNvSpPr>
            <a:spLocks noGrp="1"/>
          </p:cNvSpPr>
          <p:nvPr>
            <p:ph idx="1"/>
          </p:nvPr>
        </p:nvSpPr>
        <p:spPr>
          <a:xfrm>
            <a:off x="838200" y="2530768"/>
            <a:ext cx="10515600" cy="1796464"/>
          </a:xfrm>
        </p:spPr>
        <p:txBody>
          <a:bodyPr>
            <a:normAutofit/>
          </a:bodyPr>
          <a:lstStyle/>
          <a:p>
            <a:pPr marL="0" indent="0" algn="ctr">
              <a:buNone/>
            </a:pPr>
            <a:r>
              <a:rPr lang="en-US" altLang="zh-CN" sz="9600" dirty="0"/>
              <a:t>THANKS</a:t>
            </a:r>
            <a:endParaRPr lang="zh-CN" altLang="en-US" sz="9600" dirty="0"/>
          </a:p>
        </p:txBody>
      </p:sp>
    </p:spTree>
    <p:extLst>
      <p:ext uri="{BB962C8B-B14F-4D97-AF65-F5344CB8AC3E}">
        <p14:creationId xmlns:p14="http://schemas.microsoft.com/office/powerpoint/2010/main" val="396374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336</Words>
  <Application>Microsoft Office PowerPoint</Application>
  <PresentationFormat>宽屏</PresentationFormat>
  <Paragraphs>51</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2D欺骗攻击面部活性检测</vt:lpstr>
      <vt:lpstr>目录</vt:lpstr>
      <vt:lpstr>课题研究目的</vt:lpstr>
      <vt:lpstr>二维欺骗攻击</vt:lpstr>
      <vt:lpstr>防御措施</vt:lpstr>
      <vt:lpstr>研究现状</vt:lpstr>
      <vt:lpstr>思路</vt:lpstr>
      <vt:lpstr>研究方法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基于NAO机器人的机器人足球射门应用系统</dc:title>
  <dc:creator>tie sun</dc:creator>
  <cp:lastModifiedBy>Sun Kyle</cp:lastModifiedBy>
  <cp:revision>38</cp:revision>
  <dcterms:created xsi:type="dcterms:W3CDTF">2019-01-07T04:52:14Z</dcterms:created>
  <dcterms:modified xsi:type="dcterms:W3CDTF">2021-04-20T09:06:11Z</dcterms:modified>
</cp:coreProperties>
</file>