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75" r:id="rId3"/>
    <p:sldId id="260" r:id="rId4"/>
    <p:sldId id="274" r:id="rId5"/>
    <p:sldId id="277" r:id="rId6"/>
    <p:sldId id="306" r:id="rId7"/>
    <p:sldId id="279" r:id="rId8"/>
    <p:sldId id="307" r:id="rId9"/>
    <p:sldId id="292" r:id="rId10"/>
    <p:sldId id="280" r:id="rId11"/>
    <p:sldId id="308" r:id="rId12"/>
    <p:sldId id="309" r:id="rId13"/>
    <p:sldId id="27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3980" autoAdjust="0"/>
  </p:normalViewPr>
  <p:slideViewPr>
    <p:cSldViewPr snapToGrid="0" showGuides="1">
      <p:cViewPr varScale="1">
        <p:scale>
          <a:sx n="72" d="100"/>
          <a:sy n="72" d="100"/>
        </p:scale>
        <p:origin x="907" y="67"/>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26014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照片攻击通过在一张纸上或电子屏幕上使用合法用户的照片来逃避检测；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而视频攻击通过在电子设备上使用授权人员的视频来误导系统；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在模拟面具攻击中，对手戴着一个</a:t>
            </a:r>
            <a:r>
              <a:rPr lang="en-US" altLang="zh-CN" sz="1200" kern="1200" dirty="0">
                <a:solidFill>
                  <a:schemeClr val="tx1"/>
                </a:solidFill>
                <a:effectLst/>
                <a:latin typeface="+mn-lt"/>
                <a:ea typeface="+mn-ea"/>
                <a:cs typeface="+mn-cs"/>
              </a:rPr>
              <a:t>2D</a:t>
            </a:r>
            <a:r>
              <a:rPr lang="zh-CN" altLang="en-US" sz="1200" kern="1200" dirty="0">
                <a:solidFill>
                  <a:schemeClr val="tx1"/>
                </a:solidFill>
                <a:effectLst/>
                <a:latin typeface="+mn-lt"/>
                <a:ea typeface="+mn-ea"/>
                <a:cs typeface="+mn-cs"/>
              </a:rPr>
              <a:t>面具伪装成授权人员。</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833218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55939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软件：分析被测的纹理、结构信息、活性等，以及所捕获图像的质量。这些方法通常对环境因素敏感，如光照条件差、图像噪声大等。因此，在这种情况下，其检测精度明显下降。</a:t>
            </a:r>
          </a:p>
          <a:p>
            <a:r>
              <a:rPr lang="zh-CN" altLang="en-US" dirty="0"/>
              <a:t>硬件：嵌入设备，比如红外检测，检测温度。虽然会让分析更为准确，但是安装一般较为麻烦且费用昂贵。</a:t>
            </a: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113436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不同光照环境下的正脸照片 以及 攻击照片（以模拟面具的照片作为攻击者）</a:t>
                </a:r>
                <a:endParaRPr lang="en-US" altLang="zh-CN" dirty="0"/>
              </a:p>
              <a:p>
                <a:r>
                  <a:rPr lang="zh-CN" altLang="en-US" dirty="0"/>
                  <a:t>脸部区域 </a:t>
                </a:r>
                <a14:m>
                  <m:oMath xmlns:m="http://schemas.openxmlformats.org/officeDocument/2006/math">
                    <m:sSubSup>
                      <m:sSubSupPr>
                        <m:ctrlPr>
                          <a:rPr lang="en-US" altLang="zh-CN" sz="1200" i="1" smtClean="0">
                            <a:latin typeface="Cambria Math" panose="02040503050406030204" pitchFamily="18" charset="0"/>
                            <a:ea typeface="宋体" panose="02010600030101010101" pitchFamily="2" charset="-122"/>
                          </a:rPr>
                        </m:ctrlPr>
                      </m:sSubSupPr>
                      <m:e>
                        <m:r>
                          <a:rPr lang="en-US" altLang="zh-CN" sz="1200" b="0" i="1" smtClean="0">
                            <a:latin typeface="Cambria Math" panose="02040503050406030204" pitchFamily="18" charset="0"/>
                            <a:ea typeface="宋体" panose="02010600030101010101" pitchFamily="2" charset="-122"/>
                          </a:rPr>
                          <m:t>𝐼</m:t>
                        </m:r>
                      </m:e>
                      <m:sub>
                        <m:r>
                          <a:rPr lang="en-US" altLang="zh-CN" sz="1200" b="0" i="1" smtClean="0">
                            <a:latin typeface="Cambria Math" panose="02040503050406030204" pitchFamily="18" charset="0"/>
                            <a:ea typeface="宋体" panose="02010600030101010101" pitchFamily="2" charset="-122"/>
                          </a:rPr>
                          <m:t>𝑛</m:t>
                        </m:r>
                      </m:sub>
                      <m:sup>
                        <m:r>
                          <a:rPr lang="en-US" altLang="zh-CN" sz="1200" b="0" i="1" smtClean="0">
                            <a:latin typeface="Cambria Math" panose="02040503050406030204" pitchFamily="18" charset="0"/>
                            <a:ea typeface="宋体" panose="02010600030101010101" pitchFamily="2" charset="-122"/>
                          </a:rPr>
                          <m:t>𝐹</m:t>
                        </m:r>
                      </m:sup>
                    </m:sSubSup>
                  </m:oMath>
                </a14:m>
                <a:r>
                  <a:rPr lang="en-US" altLang="zh-CN" dirty="0"/>
                  <a:t> </a:t>
                </a:r>
                <a:r>
                  <a:rPr lang="zh-CN" altLang="en-US" dirty="0"/>
                  <a:t>（蓝色区域）</a:t>
                </a:r>
                <a:endParaRPr lang="en-US" altLang="zh-CN" dirty="0"/>
              </a:p>
              <a:p>
                <a:r>
                  <a:rPr lang="zh-CN" altLang="en-US" dirty="0"/>
                  <a:t>背景区为右上角和左上角的矩形区域  </a:t>
                </a:r>
                <a14:m>
                  <m:oMath xmlns:m="http://schemas.openxmlformats.org/officeDocument/2006/math">
                    <m:sSubSup>
                      <m:sSubSupPr>
                        <m:ctrlPr>
                          <a:rPr lang="en-US" altLang="zh-CN" sz="1200" i="1" smtClean="0">
                            <a:solidFill>
                              <a:prstClr val="black"/>
                            </a:solidFill>
                            <a:latin typeface="Cambria Math" panose="02040503050406030204" pitchFamily="18" charset="0"/>
                            <a:ea typeface="宋体" panose="02010600030101010101" pitchFamily="2" charset="-122"/>
                          </a:rPr>
                        </m:ctrlPr>
                      </m:sSubSupPr>
                      <m:e>
                        <m:r>
                          <a:rPr lang="en-US" altLang="zh-CN" sz="1200" i="1">
                            <a:solidFill>
                              <a:prstClr val="black"/>
                            </a:solidFill>
                            <a:latin typeface="Cambria Math" panose="02040503050406030204" pitchFamily="18" charset="0"/>
                            <a:ea typeface="宋体" panose="02010600030101010101" pitchFamily="2" charset="-122"/>
                          </a:rPr>
                          <m:t>𝐼</m:t>
                        </m:r>
                      </m:e>
                      <m:sub>
                        <m:r>
                          <a:rPr lang="en-US" altLang="zh-CN" sz="1200" i="1">
                            <a:solidFill>
                              <a:prstClr val="black"/>
                            </a:solidFill>
                            <a:latin typeface="Cambria Math" panose="02040503050406030204" pitchFamily="18" charset="0"/>
                            <a:ea typeface="宋体" panose="02010600030101010101" pitchFamily="2" charset="-122"/>
                          </a:rPr>
                          <m:t>𝑛</m:t>
                        </m:r>
                      </m:sub>
                      <m:sup>
                        <m:r>
                          <a:rPr lang="en-US" altLang="zh-CN" sz="1200" b="0" i="1" smtClean="0">
                            <a:solidFill>
                              <a:prstClr val="black"/>
                            </a:solidFill>
                            <a:latin typeface="Cambria Math" panose="02040503050406030204" pitchFamily="18" charset="0"/>
                            <a:ea typeface="宋体" panose="02010600030101010101" pitchFamily="2" charset="-122"/>
                          </a:rPr>
                          <m:t>𝐵𝐺</m:t>
                        </m:r>
                      </m:sup>
                    </m:sSubSup>
                  </m:oMath>
                </a14:m>
                <a:r>
                  <a:rPr lang="zh-CN" altLang="en-US" dirty="0"/>
                  <a:t> （绿色区域）</a:t>
                </a:r>
                <a:endParaRPr lang="en-US" altLang="zh-CN" dirty="0"/>
              </a:p>
            </p:txBody>
          </p:sp>
        </mc:Choice>
        <mc:Fallback xmlns="">
          <p:sp>
            <p:nvSpPr>
              <p:cNvPr id="3" name="备注占位符 2"/>
              <p:cNvSpPr>
                <a:spLocks noGrp="1"/>
              </p:cNvSpPr>
              <p:nvPr>
                <p:ph type="body" idx="1"/>
              </p:nvPr>
            </p:nvSpPr>
            <p:spPr/>
            <p:txBody>
              <a:bodyPr/>
              <a:lstStyle/>
              <a:p>
                <a:r>
                  <a:rPr lang="zh-CN" altLang="en-US" dirty="0"/>
                  <a:t>不同光照环境下的正脸照片 以及 攻击照片（以模拟面具的照片作为攻击者）</a:t>
                </a:r>
                <a:endParaRPr lang="en-US" altLang="zh-CN" dirty="0"/>
              </a:p>
              <a:p>
                <a:r>
                  <a:rPr lang="zh-CN" altLang="en-US" dirty="0"/>
                  <a:t>脸部区域 </a:t>
                </a:r>
                <a:r>
                  <a:rPr lang="en-US" altLang="zh-CN" sz="1200" b="0" i="0">
                    <a:latin typeface="Cambria Math" panose="02040503050406030204" pitchFamily="18" charset="0"/>
                    <a:ea typeface="宋体" panose="02010600030101010101" pitchFamily="2" charset="-122"/>
                  </a:rPr>
                  <a:t>𝐼_𝑛^𝐹</a:t>
                </a:r>
                <a:r>
                  <a:rPr lang="en-US" altLang="zh-CN" dirty="0"/>
                  <a:t> </a:t>
                </a:r>
                <a:r>
                  <a:rPr lang="zh-CN" altLang="en-US" dirty="0"/>
                  <a:t>（蓝色区域）</a:t>
                </a:r>
                <a:endParaRPr lang="en-US" altLang="zh-CN" dirty="0"/>
              </a:p>
              <a:p>
                <a:r>
                  <a:rPr lang="zh-CN" altLang="en-US" dirty="0"/>
                  <a:t>背景区为右上角和左上角的矩形区域  </a:t>
                </a:r>
                <a:r>
                  <a:rPr lang="en-US" altLang="zh-CN" sz="1200" i="0">
                    <a:solidFill>
                      <a:prstClr val="black"/>
                    </a:solidFill>
                    <a:latin typeface="Cambria Math" panose="02040503050406030204" pitchFamily="18" charset="0"/>
                    <a:ea typeface="宋体" panose="02010600030101010101" pitchFamily="2" charset="-122"/>
                  </a:rPr>
                  <a:t>𝐼_𝑛^</a:t>
                </a:r>
                <a:r>
                  <a:rPr lang="en-US" altLang="zh-CN" sz="1200" b="0" i="0">
                    <a:solidFill>
                      <a:prstClr val="black"/>
                    </a:solidFill>
                    <a:latin typeface="Cambria Math" panose="02040503050406030204" pitchFamily="18" charset="0"/>
                    <a:ea typeface="宋体" panose="02010600030101010101" pitchFamily="2" charset="-122"/>
                  </a:rPr>
                  <a:t>𝐵𝐺</a:t>
                </a:r>
                <a:r>
                  <a:rPr lang="zh-CN" altLang="en-US" dirty="0"/>
                  <a:t> （绿色区域）</a:t>
                </a:r>
                <a:endParaRPr lang="en-US" altLang="zh-CN" dirty="0"/>
              </a:p>
            </p:txBody>
          </p:sp>
        </mc:Fallback>
      </mc:AlternateContent>
      <p:sp>
        <p:nvSpPr>
          <p:cNvPr id="4" name="灯片编号占位符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10701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利用检测对象图像的标准差和灰度差均值获取人脸结构信息的描述符</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171183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239412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7593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13593460" y="151129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0287" y="2287810"/>
            <a:ext cx="8289918" cy="923330"/>
          </a:xfrm>
          <a:prstGeom prst="rect">
            <a:avLst/>
          </a:prstGeom>
          <a:noFill/>
        </p:spPr>
        <p:txBody>
          <a:bodyPr wrap="square" rtlCol="0">
            <a:spAutoFit/>
          </a:bodyPr>
          <a:lstStyle/>
          <a:p>
            <a:r>
              <a:rPr lang="en-US" altLang="zh-CN" sz="5400" b="1" dirty="0">
                <a:solidFill>
                  <a:schemeClr val="bg1"/>
                </a:solidFill>
                <a:latin typeface="Gotham Rounded Medium" panose="02000000000000000000" pitchFamily="50" charset="0"/>
              </a:rPr>
              <a:t>2D</a:t>
            </a:r>
            <a:r>
              <a:rPr lang="zh-CN" altLang="en-US" sz="5400" b="1" dirty="0">
                <a:solidFill>
                  <a:schemeClr val="bg1"/>
                </a:solidFill>
                <a:latin typeface="Gotham Rounded Medium" panose="02000000000000000000" pitchFamily="50" charset="0"/>
              </a:rPr>
              <a:t>欺骗攻击面部活性检测</a:t>
            </a:r>
          </a:p>
        </p:txBody>
      </p:sp>
      <p:sp>
        <p:nvSpPr>
          <p:cNvPr id="7" name="文本框 6"/>
          <p:cNvSpPr txBox="1"/>
          <p:nvPr/>
        </p:nvSpPr>
        <p:spPr>
          <a:xfrm>
            <a:off x="901008" y="4071476"/>
            <a:ext cx="896822" cy="461665"/>
          </a:xfrm>
          <a:prstGeom prst="rect">
            <a:avLst/>
          </a:prstGeom>
          <a:solidFill>
            <a:schemeClr val="bg1"/>
          </a:solidFill>
        </p:spPr>
        <p:txBody>
          <a:bodyPr wrap="square" rtlCol="0">
            <a:spAutoFit/>
          </a:bodyPr>
          <a:lstStyle/>
          <a:p>
            <a:pPr algn="ctr"/>
            <a:r>
              <a:rPr lang="en-US" altLang="zh-CN" sz="2400" dirty="0">
                <a:solidFill>
                  <a:srgbClr val="48A2A0"/>
                </a:solidFill>
              </a:rPr>
              <a:t>9 </a:t>
            </a:r>
            <a:r>
              <a:rPr lang="zh-CN" altLang="en-US" sz="2400" dirty="0">
                <a:solidFill>
                  <a:srgbClr val="48A2A0"/>
                </a:solidFill>
              </a:rPr>
              <a:t>组</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cxnSp>
        <p:nvCxnSpPr>
          <p:cNvPr id="8" name="直接连接符 7">
            <a:extLst>
              <a:ext uri="{FF2B5EF4-FFF2-40B4-BE49-F238E27FC236}">
                <a16:creationId xmlns:a16="http://schemas.microsoft.com/office/drawing/2014/main" id="{460FC1BF-90E9-47EA-BC24-B649FF91AF11}"/>
              </a:ext>
            </a:extLst>
          </p:cNvPr>
          <p:cNvCxnSpPr>
            <a:cxnSpLocks/>
          </p:cNvCxnSpPr>
          <p:nvPr/>
        </p:nvCxnSpPr>
        <p:spPr>
          <a:xfrm>
            <a:off x="933305" y="3250208"/>
            <a:ext cx="415969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431075" cy="830997"/>
          </a:xfrm>
          <a:prstGeom prst="rect">
            <a:avLst/>
          </a:prstGeom>
        </p:spPr>
        <p:txBody>
          <a:bodyPr wrap="square">
            <a:spAutoFit/>
          </a:bodyPr>
          <a:lstStyle/>
          <a:p>
            <a:r>
              <a:rPr lang="zh-CN" altLang="en-US" sz="4800" b="1" dirty="0">
                <a:solidFill>
                  <a:schemeClr val="tx1">
                    <a:lumMod val="75000"/>
                    <a:lumOff val="25000"/>
                  </a:schemeClr>
                </a:solidFill>
              </a:rPr>
              <a:t>数据</a:t>
            </a:r>
          </a:p>
        </p:txBody>
      </p:sp>
      <p:pic>
        <p:nvPicPr>
          <p:cNvPr id="3" name="图片 2"/>
          <p:cNvPicPr>
            <a:picLocks noChangeAspect="1"/>
          </p:cNvPicPr>
          <p:nvPr/>
        </p:nvPicPr>
        <p:blipFill rotWithShape="1">
          <a:blip r:embed="rId3"/>
          <a:srcRect b="9000"/>
          <a:stretch/>
        </p:blipFill>
        <p:spPr>
          <a:xfrm>
            <a:off x="3193777" y="1270038"/>
            <a:ext cx="5804445" cy="3929284"/>
          </a:xfrm>
          <a:prstGeom prst="rect">
            <a:avLst/>
          </a:prstGeom>
        </p:spPr>
      </p:pic>
      <p:sp>
        <p:nvSpPr>
          <p:cNvPr id="4" name="矩形 3">
            <a:extLst>
              <a:ext uri="{FF2B5EF4-FFF2-40B4-BE49-F238E27FC236}">
                <a16:creationId xmlns:a16="http://schemas.microsoft.com/office/drawing/2014/main" id="{6011B3B2-7B0A-4851-BD04-FD0E3ACCC244}"/>
              </a:ext>
            </a:extLst>
          </p:cNvPr>
          <p:cNvSpPr/>
          <p:nvPr/>
        </p:nvSpPr>
        <p:spPr>
          <a:xfrm>
            <a:off x="4040372" y="2211572"/>
            <a:ext cx="903768" cy="97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CA7DC6-86D9-4779-AD32-BB27A0F8C0BC}"/>
              </a:ext>
            </a:extLst>
          </p:cNvPr>
          <p:cNvSpPr/>
          <p:nvPr/>
        </p:nvSpPr>
        <p:spPr>
          <a:xfrm>
            <a:off x="7042298" y="2211572"/>
            <a:ext cx="903768" cy="97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70A1B9-206B-4A9B-93CB-D2D4FF38AAA0}"/>
              </a:ext>
            </a:extLst>
          </p:cNvPr>
          <p:cNvSpPr/>
          <p:nvPr/>
        </p:nvSpPr>
        <p:spPr>
          <a:xfrm>
            <a:off x="3349256" y="1392865"/>
            <a:ext cx="478465"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4DA8F04-03F6-41E6-8F64-15D22D00E169}"/>
              </a:ext>
            </a:extLst>
          </p:cNvPr>
          <p:cNvSpPr/>
          <p:nvPr/>
        </p:nvSpPr>
        <p:spPr>
          <a:xfrm>
            <a:off x="8162262" y="1392864"/>
            <a:ext cx="567068"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F5F48DE-CDA2-4FC5-8F88-1D9E75206A42}"/>
              </a:ext>
            </a:extLst>
          </p:cNvPr>
          <p:cNvSpPr/>
          <p:nvPr/>
        </p:nvSpPr>
        <p:spPr>
          <a:xfrm>
            <a:off x="6361611" y="1392864"/>
            <a:ext cx="464491"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0BD3209-2837-4DA7-88F1-84874318AA69}"/>
              </a:ext>
            </a:extLst>
          </p:cNvPr>
          <p:cNvSpPr/>
          <p:nvPr/>
        </p:nvSpPr>
        <p:spPr>
          <a:xfrm>
            <a:off x="5163881" y="1392864"/>
            <a:ext cx="569837"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75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5240" y="1106723"/>
            <a:ext cx="10962525" cy="3343416"/>
          </a:xfrm>
          <a:prstGeom prst="rect">
            <a:avLst/>
          </a:prstGeom>
          <a:noFill/>
        </p:spPr>
        <p:txBody>
          <a:bodyPr wrap="square" rtlCol="0">
            <a:spAutoFit/>
          </a:bodyPr>
          <a:lstStyle/>
          <a:p>
            <a:pPr>
              <a:lnSpc>
                <a:spcPct val="150000"/>
              </a:lnSpc>
            </a:pPr>
            <a:r>
              <a:rPr lang="zh-CN" altLang="en-US" sz="3200" b="1" dirty="0">
                <a:latin typeface="+mn-ea"/>
              </a:rPr>
              <a:t>思路</a:t>
            </a:r>
            <a:r>
              <a:rPr lang="zh-CN" altLang="en-US" sz="3200" dirty="0">
                <a:latin typeface="+mn-ea"/>
              </a:rPr>
              <a:t>：</a:t>
            </a:r>
            <a:endParaRPr lang="en-US" altLang="zh-CN" sz="3200" dirty="0">
              <a:latin typeface="+mn-ea"/>
            </a:endParaRPr>
          </a:p>
          <a:p>
            <a:pPr marL="800100" lvl="1" indent="-342900">
              <a:lnSpc>
                <a:spcPct val="150000"/>
              </a:lnSpc>
              <a:buFont typeface="Arial" panose="020B0604020202020204" pitchFamily="34" charset="0"/>
              <a:buChar char="•"/>
            </a:pPr>
            <a:r>
              <a:rPr lang="zh-CN" altLang="en-US" sz="2800" dirty="0">
                <a:latin typeface="+mn-ea"/>
              </a:rPr>
              <a:t>对比合法用户和恶意用户的图像差异；</a:t>
            </a:r>
          </a:p>
          <a:p>
            <a:pPr marL="800100" lvl="1" indent="-342900">
              <a:lnSpc>
                <a:spcPct val="150000"/>
              </a:lnSpc>
              <a:buFont typeface="Arial" panose="020B0604020202020204" pitchFamily="34" charset="0"/>
              <a:buChar char="•"/>
            </a:pPr>
            <a:r>
              <a:rPr lang="zh-CN" altLang="en-US" sz="2800" dirty="0">
                <a:latin typeface="+mn-ea"/>
              </a:rPr>
              <a:t>针对性地设计人脸信息的描述符，提取特征值；</a:t>
            </a:r>
          </a:p>
          <a:p>
            <a:pPr marL="800100" lvl="1" indent="-342900">
              <a:lnSpc>
                <a:spcPct val="150000"/>
              </a:lnSpc>
              <a:buFont typeface="Arial" panose="020B0604020202020204" pitchFamily="34" charset="0"/>
              <a:buChar char="•"/>
            </a:pPr>
            <a:r>
              <a:rPr lang="zh-CN" altLang="en-US" sz="2800" dirty="0">
                <a:latin typeface="+mn-ea"/>
              </a:rPr>
              <a:t>通过算法增大差异；</a:t>
            </a:r>
          </a:p>
          <a:p>
            <a:pPr marL="800100" lvl="1" indent="-342900">
              <a:lnSpc>
                <a:spcPct val="150000"/>
              </a:lnSpc>
              <a:buFont typeface="Arial" panose="020B0604020202020204" pitchFamily="34" charset="0"/>
              <a:buChar char="•"/>
            </a:pPr>
            <a:r>
              <a:rPr lang="zh-CN" altLang="en-US" sz="2800" dirty="0">
                <a:latin typeface="+mn-ea"/>
              </a:rPr>
              <a:t>进行测试优化。</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128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826141" cy="584775"/>
          </a:xfrm>
          <a:prstGeom prst="rect">
            <a:avLst/>
          </a:prstGeom>
        </p:spPr>
        <p:txBody>
          <a:bodyPr wrap="none">
            <a:spAutoFit/>
          </a:bodyPr>
          <a:lstStyle/>
          <a:p>
            <a:r>
              <a:rPr lang="zh-CN" altLang="en-US" sz="3200" b="1" dirty="0">
                <a:solidFill>
                  <a:schemeClr val="tx1">
                    <a:lumMod val="75000"/>
                    <a:lumOff val="25000"/>
                  </a:schemeClr>
                </a:solidFill>
              </a:rPr>
              <a:t>研究方法</a:t>
            </a:r>
          </a:p>
        </p:txBody>
      </p:sp>
      <p:sp>
        <p:nvSpPr>
          <p:cNvPr id="2" name="文本框 1"/>
          <p:cNvSpPr txBox="1"/>
          <p:nvPr/>
        </p:nvSpPr>
        <p:spPr>
          <a:xfrm>
            <a:off x="699002" y="1106723"/>
            <a:ext cx="10962525" cy="3343416"/>
          </a:xfrm>
          <a:prstGeom prst="rect">
            <a:avLst/>
          </a:prstGeom>
          <a:noFill/>
        </p:spPr>
        <p:txBody>
          <a:bodyPr wrap="square" rtlCol="0">
            <a:spAutoFit/>
          </a:bodyPr>
          <a:lstStyle/>
          <a:p>
            <a:pPr>
              <a:lnSpc>
                <a:spcPct val="150000"/>
              </a:lnSpc>
            </a:pPr>
            <a:endParaRPr lang="en-US" altLang="zh-CN" sz="3200" dirty="0">
              <a:latin typeface="+mn-ea"/>
            </a:endParaRPr>
          </a:p>
          <a:p>
            <a:pPr marL="800100" lvl="1" indent="-342900">
              <a:lnSpc>
                <a:spcPct val="150000"/>
              </a:lnSpc>
              <a:buFont typeface="Arial" panose="020B0604020202020204" pitchFamily="34" charset="0"/>
              <a:buChar char="•"/>
            </a:pPr>
            <a:r>
              <a:rPr lang="zh-CN" altLang="en-US" sz="2800" dirty="0">
                <a:latin typeface="+mn-ea"/>
              </a:rPr>
              <a:t>通过研读相关论文研究基于软件的人脸活跃度检测；</a:t>
            </a:r>
          </a:p>
          <a:p>
            <a:pPr marL="800100" lvl="1" indent="-342900">
              <a:lnSpc>
                <a:spcPct val="150000"/>
              </a:lnSpc>
              <a:buFont typeface="Arial" panose="020B0604020202020204" pitchFamily="34" charset="0"/>
              <a:buChar char="•"/>
            </a:pPr>
            <a:r>
              <a:rPr lang="zh-CN" altLang="en-US" sz="2800" dirty="0">
                <a:latin typeface="+mn-ea"/>
              </a:rPr>
              <a:t>基于论文进行检测原理分析；</a:t>
            </a:r>
          </a:p>
          <a:p>
            <a:pPr marL="800100" lvl="1" indent="-342900">
              <a:lnSpc>
                <a:spcPct val="150000"/>
              </a:lnSpc>
              <a:buFont typeface="Arial" panose="020B0604020202020204" pitchFamily="34" charset="0"/>
              <a:buChar char="•"/>
            </a:pPr>
            <a:r>
              <a:rPr lang="zh-CN" altLang="en-US" sz="2800" dirty="0">
                <a:latin typeface="+mn-ea"/>
              </a:rPr>
              <a:t>尝试复现优化；</a:t>
            </a:r>
          </a:p>
          <a:p>
            <a:pPr marL="800100" lvl="1" indent="-342900">
              <a:lnSpc>
                <a:spcPct val="150000"/>
              </a:lnSpc>
              <a:buFont typeface="Arial" panose="020B0604020202020204" pitchFamily="34" charset="0"/>
              <a:buChar char="•"/>
            </a:pPr>
            <a:r>
              <a:rPr lang="zh-CN" altLang="en-US" sz="2800" dirty="0">
                <a:latin typeface="+mn-ea"/>
              </a:rPr>
              <a:t>进行测试，通过攻击照片的通过比率来评估结果。</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5103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355473" y="3416791"/>
            <a:ext cx="4654223" cy="1569660"/>
          </a:xfrm>
          <a:prstGeom prst="rect">
            <a:avLst/>
          </a:prstGeom>
          <a:noFill/>
        </p:spPr>
        <p:txBody>
          <a:bodyPr wrap="none" rtlCol="0">
            <a:spAutoFit/>
          </a:bodyPr>
          <a:lstStyle/>
          <a:p>
            <a:pPr algn="ctr"/>
            <a:r>
              <a:rPr lang="en-US" altLang="zh-CN" sz="9600" dirty="0">
                <a:solidFill>
                  <a:schemeClr val="bg1"/>
                </a:solidFill>
                <a:latin typeface="Gotham Rounded Medium" panose="02000000000000000000" pitchFamily="50" charset="0"/>
              </a:rPr>
              <a:t>THANKS!</a:t>
            </a:r>
            <a:endParaRPr lang="zh-CN" altLang="en-US" sz="9600" dirty="0">
              <a:solidFill>
                <a:schemeClr val="bg1"/>
              </a:solidFill>
              <a:latin typeface="Gotham Rounded Medium" panose="02000000000000000000" pitchFamily="50" charset="0"/>
            </a:endParaRPr>
          </a:p>
        </p:txBody>
      </p:sp>
      <p:cxnSp>
        <p:nvCxnSpPr>
          <p:cNvPr id="6" name="直接连接符 5"/>
          <p:cNvCxnSpPr>
            <a:cxnSpLocks/>
          </p:cNvCxnSpPr>
          <p:nvPr/>
        </p:nvCxnSpPr>
        <p:spPr>
          <a:xfrm>
            <a:off x="8682584" y="4876882"/>
            <a:ext cx="20985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33993"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340100" y="3425976"/>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41839" y="3517505"/>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3170241" y="4470005"/>
            <a:ext cx="1210588" cy="400110"/>
          </a:xfrm>
          <a:prstGeom prst="rect">
            <a:avLst/>
          </a:prstGeom>
          <a:noFill/>
        </p:spPr>
        <p:txBody>
          <a:bodyPr wrap="none" rtlCol="0">
            <a:spAutoFit/>
          </a:bodyPr>
          <a:lstStyle/>
          <a:p>
            <a:pPr algn="ctr"/>
            <a:r>
              <a:rPr lang="zh-CN" altLang="en-US" sz="2000" b="1" dirty="0">
                <a:latin typeface="+mj-lt"/>
              </a:rPr>
              <a:t>研究目的</a:t>
            </a:r>
          </a:p>
        </p:txBody>
      </p:sp>
      <p:sp>
        <p:nvSpPr>
          <p:cNvPr id="11" name="文本框 10"/>
          <p:cNvSpPr txBox="1"/>
          <p:nvPr/>
        </p:nvSpPr>
        <p:spPr>
          <a:xfrm>
            <a:off x="5526536" y="4451270"/>
            <a:ext cx="1210588" cy="400110"/>
          </a:xfrm>
          <a:prstGeom prst="rect">
            <a:avLst/>
          </a:prstGeom>
          <a:noFill/>
        </p:spPr>
        <p:txBody>
          <a:bodyPr wrap="none" rtlCol="0">
            <a:spAutoFit/>
          </a:bodyPr>
          <a:lstStyle/>
          <a:p>
            <a:pPr algn="ctr"/>
            <a:r>
              <a:rPr lang="zh-CN" altLang="en-US" sz="2000" b="1" dirty="0">
                <a:latin typeface="+mj-lt"/>
              </a:rPr>
              <a:t>研究方向</a:t>
            </a:r>
          </a:p>
        </p:txBody>
      </p:sp>
      <p:sp>
        <p:nvSpPr>
          <p:cNvPr id="16" name="文本框 15"/>
          <p:cNvSpPr txBox="1"/>
          <p:nvPr/>
        </p:nvSpPr>
        <p:spPr>
          <a:xfrm>
            <a:off x="7822213" y="4465287"/>
            <a:ext cx="1210588" cy="400110"/>
          </a:xfrm>
          <a:prstGeom prst="rect">
            <a:avLst/>
          </a:prstGeom>
          <a:noFill/>
        </p:spPr>
        <p:txBody>
          <a:bodyPr wrap="none" rtlCol="0">
            <a:spAutoFit/>
          </a:bodyPr>
          <a:lstStyle/>
          <a:p>
            <a:pPr algn="ctr"/>
            <a:r>
              <a:rPr lang="zh-CN" altLang="en-US" sz="2000" b="1" dirty="0">
                <a:latin typeface="+mj-lt"/>
              </a:rPr>
              <a:t>研究方法</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b="1" dirty="0">
                <a:solidFill>
                  <a:schemeClr val="bg1"/>
                </a:solidFill>
                <a:effectLst>
                  <a:outerShdw blurRad="38100" dist="38100" dir="2700000" algn="tl">
                    <a:srgbClr val="000000">
                      <a:alpha val="43137"/>
                    </a:srgbClr>
                  </a:outerShdw>
                </a:effectLst>
                <a:latin typeface="+mj-lt"/>
                <a:cs typeface="Arial" pitchFamily="34" charset="0"/>
              </a:rPr>
              <a:t>目录</a:t>
            </a:r>
          </a:p>
        </p:txBody>
      </p:sp>
      <p:sp>
        <p:nvSpPr>
          <p:cNvPr id="9" name="椭圆 8"/>
          <p:cNvSpPr/>
          <p:nvPr/>
        </p:nvSpPr>
        <p:spPr>
          <a:xfrm>
            <a:off x="5619750" y="344471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10317" y="3536240"/>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6327790"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899400" y="3444711"/>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961144" y="3536240"/>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8640622"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2090637" cy="646331"/>
          </a:xfrm>
          <a:prstGeom prst="rect">
            <a:avLst/>
          </a:prstGeom>
        </p:spPr>
        <p:txBody>
          <a:bodyPr wrap="none">
            <a:spAutoFit/>
          </a:bodyPr>
          <a:lstStyle/>
          <a:p>
            <a:r>
              <a:rPr lang="zh-CN" altLang="en-US" sz="3600" b="1" dirty="0"/>
              <a:t>研究目的</a:t>
            </a:r>
          </a:p>
        </p:txBody>
      </p:sp>
    </p:spTree>
    <p:extLst>
      <p:ext uri="{BB962C8B-B14F-4D97-AF65-F5344CB8AC3E}">
        <p14:creationId xmlns:p14="http://schemas.microsoft.com/office/powerpoint/2010/main" val="422334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4737" y="1536174"/>
            <a:ext cx="10962525" cy="3785652"/>
          </a:xfrm>
          <a:prstGeom prst="rect">
            <a:avLst/>
          </a:prstGeom>
          <a:noFill/>
        </p:spPr>
        <p:txBody>
          <a:bodyPr wrap="square" rtlCol="0">
            <a:spAutoFit/>
          </a:bodyPr>
          <a:lstStyle/>
          <a:p>
            <a:pPr>
              <a:lnSpc>
                <a:spcPct val="100000"/>
              </a:lnSpc>
            </a:pPr>
            <a:r>
              <a:rPr lang="zh-CN" altLang="en-US" sz="2800" dirty="0"/>
              <a:t>当今社会人脸识别已经得到了广泛应用，然而传统的人脸识别系统往往没有考虑恶意攻击者的存在。攻击者可以伪装成系统授权的人，从而获得对系统的非法访问。</a:t>
            </a:r>
            <a:endParaRPr lang="en-US" altLang="zh-CN" sz="2800" dirty="0"/>
          </a:p>
          <a:p>
            <a:pPr>
              <a:lnSpc>
                <a:spcPct val="100000"/>
              </a:lnSpc>
            </a:pPr>
            <a:endParaRPr lang="en-US" altLang="zh-CN" sz="3600" dirty="0"/>
          </a:p>
          <a:p>
            <a:r>
              <a:rPr lang="zh-CN" altLang="en-US" sz="2800" dirty="0"/>
              <a:t>比较典型的例子是</a:t>
            </a:r>
            <a:r>
              <a:rPr lang="zh-CN" altLang="en-US" sz="2800" b="1" u="sng" dirty="0"/>
              <a:t>二维欺骗攻击</a:t>
            </a:r>
            <a:r>
              <a:rPr lang="zh-CN" altLang="en-US" sz="2800" dirty="0"/>
              <a:t>，它通过使用有效用户的二维面部副本来迷惑系统，是一种最常见的攻击方法，因为一个人的图像或视频是很容易获取且高度可复制的。</a:t>
            </a:r>
            <a:endParaRPr lang="en-US" altLang="zh-CN" sz="2800" dirty="0"/>
          </a:p>
          <a:p>
            <a:pPr>
              <a:lnSpc>
                <a:spcPct val="100000"/>
              </a:lnSpc>
            </a:pPr>
            <a:endParaRPr lang="en-US" altLang="zh-CN" sz="3600" dirty="0"/>
          </a:p>
        </p:txBody>
      </p:sp>
    </p:spTree>
    <p:extLst>
      <p:ext uri="{BB962C8B-B14F-4D97-AF65-F5344CB8AC3E}">
        <p14:creationId xmlns:p14="http://schemas.microsoft.com/office/powerpoint/2010/main" val="72467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8369" y="1613043"/>
            <a:ext cx="10962525" cy="3315331"/>
          </a:xfrm>
          <a:prstGeom prst="rect">
            <a:avLst/>
          </a:prstGeom>
          <a:noFill/>
        </p:spPr>
        <p:txBody>
          <a:bodyPr wrap="square" rtlCol="0">
            <a:spAutoFit/>
          </a:bodyPr>
          <a:lstStyle/>
          <a:p>
            <a:pPr>
              <a:lnSpc>
                <a:spcPct val="150000"/>
              </a:lnSpc>
            </a:pPr>
            <a:r>
              <a:rPr lang="zh-CN" altLang="en-US" sz="3200" dirty="0">
                <a:latin typeface="+mn-ea"/>
              </a:rPr>
              <a:t>二维欺骗攻击：</a:t>
            </a:r>
            <a:endParaRPr lang="en-US" altLang="zh-CN" sz="3200" dirty="0">
              <a:latin typeface="+mn-ea"/>
            </a:endParaRPr>
          </a:p>
          <a:p>
            <a:pPr marL="800100" lvl="1" indent="-342900">
              <a:lnSpc>
                <a:spcPct val="150000"/>
              </a:lnSpc>
              <a:buFont typeface="Arial" panose="020B0604020202020204" pitchFamily="34" charset="0"/>
              <a:buChar char="•"/>
            </a:pPr>
            <a:r>
              <a:rPr lang="zh-CN" altLang="en-US" sz="2800" dirty="0">
                <a:latin typeface="+mn-ea"/>
              </a:rPr>
              <a:t>照片攻击</a:t>
            </a:r>
          </a:p>
          <a:p>
            <a:pPr marL="800100" lvl="1" indent="-342900">
              <a:lnSpc>
                <a:spcPct val="150000"/>
              </a:lnSpc>
              <a:buFont typeface="Arial" panose="020B0604020202020204" pitchFamily="34" charset="0"/>
              <a:buChar char="•"/>
            </a:pPr>
            <a:r>
              <a:rPr lang="zh-CN" altLang="en-US" sz="2800" dirty="0">
                <a:latin typeface="+mn-ea"/>
              </a:rPr>
              <a:t>视频攻击</a:t>
            </a:r>
          </a:p>
          <a:p>
            <a:pPr marL="800100" lvl="1" indent="-342900">
              <a:lnSpc>
                <a:spcPct val="150000"/>
              </a:lnSpc>
              <a:buFont typeface="Arial" panose="020B0604020202020204" pitchFamily="34" charset="0"/>
              <a:buChar char="•"/>
            </a:pPr>
            <a:r>
              <a:rPr lang="zh-CN" altLang="en-US" sz="2800" dirty="0">
                <a:latin typeface="+mn-ea"/>
              </a:rPr>
              <a:t>模拟面具攻击</a:t>
            </a:r>
            <a:endParaRPr lang="en-US" altLang="zh-CN" sz="2800" dirty="0">
              <a:latin typeface="+mn-ea"/>
            </a:endParaRPr>
          </a:p>
          <a:p>
            <a:pPr marL="342900" indent="-342900">
              <a:lnSpc>
                <a:spcPct val="150000"/>
              </a:lnSpc>
              <a:buFont typeface="Arial" panose="020B0604020202020204" pitchFamily="34" charset="0"/>
              <a:buChar char="•"/>
            </a:pP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9071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30527" y="1496085"/>
            <a:ext cx="10962525" cy="4392549"/>
          </a:xfrm>
          <a:prstGeom prst="rect">
            <a:avLst/>
          </a:prstGeom>
          <a:noFill/>
        </p:spPr>
        <p:txBody>
          <a:bodyPr wrap="square" rtlCol="0">
            <a:spAutoFit/>
          </a:bodyPr>
          <a:lstStyle/>
          <a:p>
            <a:pPr>
              <a:lnSpc>
                <a:spcPct val="150000"/>
              </a:lnSpc>
            </a:pPr>
            <a:r>
              <a:rPr lang="zh-CN" altLang="en-US" sz="3200" b="1" dirty="0">
                <a:latin typeface="+mn-ea"/>
              </a:rPr>
              <a:t>防御措施</a:t>
            </a:r>
            <a:endParaRPr lang="en-US" altLang="zh-CN" sz="3200" b="1" dirty="0">
              <a:latin typeface="+mn-ea"/>
            </a:endParaRPr>
          </a:p>
          <a:p>
            <a:endParaRPr lang="en-US" altLang="zh-CN" sz="2800" dirty="0">
              <a:latin typeface="+mn-ea"/>
            </a:endParaRPr>
          </a:p>
          <a:p>
            <a:r>
              <a:rPr lang="zh-CN" altLang="en-US" sz="2800" dirty="0">
                <a:latin typeface="+mn-ea"/>
              </a:rPr>
              <a:t>人脸活跃度检测，又称人脸欺骗检测，是为了抵御二维欺骗攻击而设计的检测手段。</a:t>
            </a:r>
            <a:endParaRPr lang="en-US" altLang="zh-CN" sz="2800" dirty="0">
              <a:latin typeface="+mn-ea"/>
            </a:endParaRPr>
          </a:p>
          <a:p>
            <a:pPr>
              <a:lnSpc>
                <a:spcPct val="100000"/>
              </a:lnSpc>
            </a:pPr>
            <a:endParaRPr lang="en-US" altLang="zh-CN" sz="2800" dirty="0">
              <a:latin typeface="+mn-ea"/>
            </a:endParaRPr>
          </a:p>
          <a:p>
            <a:pPr>
              <a:lnSpc>
                <a:spcPct val="100000"/>
              </a:lnSpc>
            </a:pPr>
            <a:r>
              <a:rPr lang="zh-CN" altLang="en-US" sz="2800" dirty="0">
                <a:latin typeface="+mn-ea"/>
              </a:rPr>
              <a:t>人脸活跃度检测可以在人脸识别过程开始前确定图像是来自真实的还是虚假的主体。可疑图像会被过滤，而不会被传送到识别系统</a:t>
            </a:r>
            <a:r>
              <a:rPr lang="zh-CN" altLang="en-US" sz="2800" dirty="0"/>
              <a:t>。</a:t>
            </a:r>
            <a:endParaRPr lang="en-US" altLang="zh-CN" sz="2800" dirty="0"/>
          </a:p>
          <a:p>
            <a:pPr>
              <a:lnSpc>
                <a:spcPct val="100000"/>
              </a:lnSpc>
            </a:pPr>
            <a:endParaRPr lang="zh-CN" altLang="en-US" sz="2800" dirty="0"/>
          </a:p>
          <a:p>
            <a:pPr marL="342900" indent="-342900">
              <a:lnSpc>
                <a:spcPct val="150000"/>
              </a:lnSpc>
              <a:buFont typeface="Arial" panose="020B0604020202020204" pitchFamily="34" charset="0"/>
              <a:buChar char="•"/>
            </a:pPr>
            <a:endParaRPr lang="zh-CN" altLang="en-US" sz="28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BA78AA7-8B91-4A31-A642-18CF86F2BC28}"/>
              </a:ext>
            </a:extLst>
          </p:cNvPr>
          <p:cNvPicPr>
            <a:picLocks noChangeAspect="1"/>
          </p:cNvPicPr>
          <p:nvPr/>
        </p:nvPicPr>
        <p:blipFill>
          <a:blip r:embed="rId3"/>
          <a:stretch>
            <a:fillRect/>
          </a:stretch>
        </p:blipFill>
        <p:spPr>
          <a:xfrm>
            <a:off x="830527" y="2392006"/>
            <a:ext cx="8144962" cy="18290"/>
          </a:xfrm>
          <a:prstGeom prst="rect">
            <a:avLst/>
          </a:prstGeom>
        </p:spPr>
      </p:pic>
    </p:spTree>
    <p:extLst>
      <p:ext uri="{BB962C8B-B14F-4D97-AF65-F5344CB8AC3E}">
        <p14:creationId xmlns:p14="http://schemas.microsoft.com/office/powerpoint/2010/main" val="314506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2031325" cy="646331"/>
          </a:xfrm>
          <a:prstGeom prst="rect">
            <a:avLst/>
          </a:prstGeom>
        </p:spPr>
        <p:txBody>
          <a:bodyPr wrap="none">
            <a:spAutoFit/>
          </a:bodyPr>
          <a:lstStyle/>
          <a:p>
            <a:r>
              <a:rPr lang="zh-CN" altLang="en-US" sz="3600" b="1" dirty="0"/>
              <a:t>研究方向</a:t>
            </a:r>
          </a:p>
        </p:txBody>
      </p:sp>
    </p:spTree>
    <p:extLst>
      <p:ext uri="{BB962C8B-B14F-4D97-AF65-F5344CB8AC3E}">
        <p14:creationId xmlns:p14="http://schemas.microsoft.com/office/powerpoint/2010/main" val="196771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4235" y="1772532"/>
            <a:ext cx="10962525" cy="4278094"/>
          </a:xfrm>
          <a:prstGeom prst="rect">
            <a:avLst/>
          </a:prstGeom>
          <a:noFill/>
        </p:spPr>
        <p:txBody>
          <a:bodyPr wrap="square" rtlCol="0">
            <a:spAutoFit/>
          </a:bodyPr>
          <a:lstStyle/>
          <a:p>
            <a:pPr>
              <a:lnSpc>
                <a:spcPct val="100000"/>
              </a:lnSpc>
            </a:pPr>
            <a:r>
              <a:rPr lang="zh-CN" altLang="en-US" sz="3200" dirty="0"/>
              <a:t>人脸活度检测可分为基于</a:t>
            </a:r>
            <a:r>
              <a:rPr lang="zh-CN" altLang="en-US" sz="3200" b="1" u="sng" dirty="0"/>
              <a:t>软件</a:t>
            </a:r>
            <a:r>
              <a:rPr lang="zh-CN" altLang="en-US" sz="3200" dirty="0"/>
              <a:t>和基于</a:t>
            </a:r>
            <a:r>
              <a:rPr lang="zh-CN" altLang="en-US" sz="3200" b="1" u="sng" dirty="0"/>
              <a:t>硬件</a:t>
            </a:r>
            <a:r>
              <a:rPr lang="zh-CN" altLang="en-US" sz="3200" dirty="0"/>
              <a:t>两种方式</a:t>
            </a:r>
            <a:r>
              <a:rPr lang="zh-CN" altLang="en-US" sz="4000" dirty="0"/>
              <a:t>：</a:t>
            </a:r>
            <a:endParaRPr lang="en-US" altLang="zh-CN" sz="4000" dirty="0"/>
          </a:p>
          <a:p>
            <a:pPr marL="1371600" lvl="2" indent="-457200">
              <a:buFont typeface="Arial" panose="020B0604020202020204" pitchFamily="34" charset="0"/>
              <a:buChar char="•"/>
            </a:pPr>
            <a:endParaRPr lang="en-US" altLang="zh-CN" sz="2800" dirty="0"/>
          </a:p>
          <a:p>
            <a:pPr marL="1371600" lvl="2" indent="-457200">
              <a:buFont typeface="Arial" panose="020B0604020202020204" pitchFamily="34" charset="0"/>
              <a:buChar char="•"/>
            </a:pPr>
            <a:r>
              <a:rPr lang="zh-CN" altLang="en-US" sz="2800" dirty="0"/>
              <a:t>基于软件的方法上，通过分析被测试图像的纹理、结构信息、活度标志以及所捕获图像的质量等数据来进行判别检测。</a:t>
            </a:r>
            <a:endParaRPr lang="en-US" altLang="zh-CN" sz="2800" dirty="0"/>
          </a:p>
          <a:p>
            <a:pPr marL="457200" indent="-457200">
              <a:lnSpc>
                <a:spcPct val="100000"/>
              </a:lnSpc>
              <a:buFont typeface="Arial" panose="020B0604020202020204" pitchFamily="34" charset="0"/>
              <a:buChar char="•"/>
            </a:pPr>
            <a:endParaRPr lang="en-US" altLang="zh-CN" sz="2800" dirty="0"/>
          </a:p>
          <a:p>
            <a:pPr marL="1371600" lvl="2" indent="-457200">
              <a:buFont typeface="Arial" panose="020B0604020202020204" pitchFamily="34" charset="0"/>
              <a:buChar char="•"/>
            </a:pPr>
            <a:r>
              <a:rPr lang="zh-CN" altLang="en-US" sz="2800" dirty="0"/>
              <a:t>基于硬件的方法则是通过在识别系统中嵌入设备来获取被测试者的额外信息，例如体表温度等。</a:t>
            </a:r>
            <a:endParaRPr lang="en-US" altLang="zh-CN" sz="2800" dirty="0"/>
          </a:p>
          <a:p>
            <a:endParaRPr lang="en-US" altLang="zh-CN" sz="2800" dirty="0"/>
          </a:p>
          <a:p>
            <a:pPr>
              <a:lnSpc>
                <a:spcPct val="100000"/>
              </a:lnSpc>
            </a:pPr>
            <a:endParaRPr lang="en-US" altLang="zh-CN" sz="3600" dirty="0"/>
          </a:p>
        </p:txBody>
      </p:sp>
    </p:spTree>
    <p:extLst>
      <p:ext uri="{BB962C8B-B14F-4D97-AF65-F5344CB8AC3E}">
        <p14:creationId xmlns:p14="http://schemas.microsoft.com/office/powerpoint/2010/main" val="83227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2031325" cy="646331"/>
          </a:xfrm>
          <a:prstGeom prst="rect">
            <a:avLst/>
          </a:prstGeom>
        </p:spPr>
        <p:txBody>
          <a:bodyPr wrap="none">
            <a:spAutoFit/>
          </a:bodyPr>
          <a:lstStyle/>
          <a:p>
            <a:r>
              <a:rPr lang="zh-CN" altLang="en-US" sz="3600" b="1" dirty="0"/>
              <a:t>研究方法</a:t>
            </a:r>
          </a:p>
        </p:txBody>
      </p:sp>
    </p:spTree>
    <p:extLst>
      <p:ext uri="{BB962C8B-B14F-4D97-AF65-F5344CB8AC3E}">
        <p14:creationId xmlns:p14="http://schemas.microsoft.com/office/powerpoint/2010/main" val="2536497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554</Words>
  <Application>Microsoft Office PowerPoint</Application>
  <PresentationFormat>宽屏</PresentationFormat>
  <Paragraphs>63</Paragraphs>
  <Slides>13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Gotham Rounded Medium</vt:lpstr>
      <vt:lpstr>等线</vt:lpstr>
      <vt:lpstr>等线 Light</vt:lpstr>
      <vt:lpstr>宋体</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蓝绿简洁</dc:title>
  <dc:creator>第一PPT</dc:creator>
  <cp:keywords>www.1ppt.com</cp:keywords>
  <cp:lastModifiedBy>Sun Kyle</cp:lastModifiedBy>
  <cp:revision>107</cp:revision>
  <dcterms:created xsi:type="dcterms:W3CDTF">2016-01-19T08:46:18Z</dcterms:created>
  <dcterms:modified xsi:type="dcterms:W3CDTF">2021-04-21T11:45:47Z</dcterms:modified>
</cp:coreProperties>
</file>