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75" r:id="rId3"/>
    <p:sldId id="260" r:id="rId4"/>
    <p:sldId id="274" r:id="rId5"/>
    <p:sldId id="277" r:id="rId6"/>
    <p:sldId id="306" r:id="rId7"/>
    <p:sldId id="307" r:id="rId8"/>
    <p:sldId id="279" r:id="rId9"/>
    <p:sldId id="308" r:id="rId10"/>
    <p:sldId id="280" r:id="rId11"/>
    <p:sldId id="312" r:id="rId12"/>
    <p:sldId id="282" r:id="rId13"/>
    <p:sldId id="310" r:id="rId14"/>
    <p:sldId id="311" r:id="rId15"/>
    <p:sldId id="313" r:id="rId16"/>
    <p:sldId id="316" r:id="rId17"/>
    <p:sldId id="314" r:id="rId18"/>
    <p:sldId id="317" r:id="rId19"/>
    <p:sldId id="315" r:id="rId20"/>
    <p:sldId id="318" r:id="rId21"/>
    <p:sldId id="319" r:id="rId22"/>
    <p:sldId id="320" r:id="rId23"/>
    <p:sldId id="292" r:id="rId24"/>
    <p:sldId id="309" r:id="rId25"/>
    <p:sldId id="276"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2A0"/>
    <a:srgbClr val="6C92C0"/>
    <a:srgbClr val="B0C4DD"/>
    <a:srgbClr val="A4D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3980" autoAdjust="0"/>
  </p:normalViewPr>
  <p:slideViewPr>
    <p:cSldViewPr snapToGrid="0" showGuides="1">
      <p:cViewPr varScale="1">
        <p:scale>
          <a:sx n="72" d="100"/>
          <a:sy n="72" d="100"/>
        </p:scale>
        <p:origin x="907" y="67"/>
      </p:cViewPr>
      <p:guideLst>
        <p:guide orient="horz" pos="2137"/>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2021/6/24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260148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latin typeface="+mn-lt"/>
                  </a:rPr>
                  <a:t>模式数量从</a:t>
                </a:r>
                <a14:m>
                  <m:oMath xmlns:m="http://schemas.openxmlformats.org/officeDocument/2006/math">
                    <m:sSup>
                      <m:sSupPr>
                        <m:ctrlPr>
                          <a:rPr lang="en-US" altLang="zh-CN" b="1" i="1" dirty="0" smtClean="0">
                            <a:latin typeface="Cambria Math" panose="02040503050406030204" pitchFamily="18" charset="0"/>
                          </a:rPr>
                        </m:ctrlPr>
                      </m:sSupPr>
                      <m:e>
                        <m:r>
                          <a:rPr lang="en-US" altLang="zh-CN" b="1" i="0" dirty="0" smtClean="0">
                            <a:latin typeface="Cambria Math" panose="02040503050406030204" pitchFamily="18" charset="0"/>
                          </a:rPr>
                          <m:t> </m:t>
                        </m:r>
                        <m:r>
                          <a:rPr lang="en-US" altLang="zh-CN" b="1" i="0" dirty="0" smtClean="0">
                            <a:latin typeface="Cambria Math" panose="02040503050406030204" pitchFamily="18" charset="0"/>
                          </a:rPr>
                          <m:t>𝟐</m:t>
                        </m:r>
                      </m:e>
                      <m:sup>
                        <m:r>
                          <a:rPr lang="en-US" altLang="zh-CN" b="1" i="0" dirty="0" smtClean="0">
                            <a:latin typeface="Cambria Math" panose="02040503050406030204" pitchFamily="18" charset="0"/>
                          </a:rPr>
                          <m:t>𝐩</m:t>
                        </m:r>
                      </m:sup>
                    </m:sSup>
                  </m:oMath>
                </a14:m>
                <a:r>
                  <a:rPr lang="zh-CN" altLang="en-US" dirty="0">
                    <a:latin typeface="+mn-lt"/>
                  </a:rPr>
                  <a:t> 减少为 </a:t>
                </a:r>
                <a:r>
                  <a:rPr lang="en-US" altLang="zh-CN" dirty="0">
                    <a:latin typeface="+mn-lt"/>
                  </a:rPr>
                  <a:t>p*(p-1)+3 </a:t>
                </a:r>
                <a:r>
                  <a:rPr lang="zh-CN" altLang="en-US" dirty="0">
                    <a:latin typeface="+mn-lt"/>
                  </a:rPr>
                  <a:t>种</a:t>
                </a:r>
              </a:p>
            </p:txBody>
          </p:sp>
        </mc:Choice>
        <mc:Fallback xmlns="">
          <p:sp>
            <p:nvSpPr>
              <p:cNvPr id="3" name="备注占位符 2"/>
              <p:cNvSpPr>
                <a:spLocks noGrp="1"/>
              </p:cNvSpPr>
              <p:nvPr>
                <p:ph type="body" idx="1"/>
              </p:nvPr>
            </p:nvSpPr>
            <p:spPr/>
            <p:txBody>
              <a:bodyPr/>
              <a:lstStyle/>
              <a:p>
                <a:r>
                  <a:rPr lang="zh-CN" altLang="en-US" dirty="0">
                    <a:latin typeface="+mn-lt"/>
                  </a:rPr>
                  <a:t>模式数量从</a:t>
                </a:r>
                <a:r>
                  <a:rPr lang="en-US" altLang="zh-CN" b="1" i="0" dirty="0">
                    <a:latin typeface="+mn-lt"/>
                  </a:rPr>
                  <a:t>〖</a:t>
                </a:r>
                <a:r>
                  <a:rPr lang="en-US" altLang="zh-CN" b="1" i="0" dirty="0">
                    <a:latin typeface="Cambria Math" panose="02040503050406030204" pitchFamily="18" charset="0"/>
                  </a:rPr>
                  <a:t> </a:t>
                </a:r>
                <a:r>
                  <a:rPr lang="en-US" altLang="zh-CN" b="1" i="0" dirty="0">
                    <a:latin typeface="+mn-lt"/>
                  </a:rPr>
                  <a:t>𝟐〗^𝐩</a:t>
                </a:r>
                <a:r>
                  <a:rPr lang="zh-CN" altLang="en-US" dirty="0">
                    <a:latin typeface="+mn-lt"/>
                  </a:rPr>
                  <a:t> 减少为 </a:t>
                </a:r>
                <a:r>
                  <a:rPr lang="en-US" altLang="zh-CN" dirty="0">
                    <a:latin typeface="+mn-lt"/>
                  </a:rPr>
                  <a:t>p*(p-1)+3 </a:t>
                </a:r>
                <a:r>
                  <a:rPr lang="zh-CN" altLang="en-US" dirty="0">
                    <a:latin typeface="+mn-lt"/>
                  </a:rPr>
                  <a:t>种</a:t>
                </a:r>
              </a:p>
            </p:txBody>
          </p:sp>
        </mc:Fallback>
      </mc:AlternateContent>
      <p:sp>
        <p:nvSpPr>
          <p:cNvPr id="4" name="灯片编号占位符 3"/>
          <p:cNvSpPr>
            <a:spLocks noGrp="1"/>
          </p:cNvSpPr>
          <p:nvPr>
            <p:ph type="sldNum" sz="quarter" idx="10"/>
          </p:nvPr>
        </p:nvSpPr>
        <p:spPr/>
        <p:txBody>
          <a:bodyPr/>
          <a:lstStyle/>
          <a:p>
            <a:fld id="{74B31000-9408-426B-B873-D4C066E48AF8}" type="slidenum">
              <a:rPr lang="zh-CN" altLang="en-US" smtClean="0"/>
              <a:t>14</a:t>
            </a:fld>
            <a:endParaRPr lang="zh-CN" altLang="en-US"/>
          </a:p>
        </p:txBody>
      </p:sp>
    </p:spTree>
    <p:extLst>
      <p:ext uri="{BB962C8B-B14F-4D97-AF65-F5344CB8AC3E}">
        <p14:creationId xmlns:p14="http://schemas.microsoft.com/office/powerpoint/2010/main" val="1068931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15</a:t>
            </a:fld>
            <a:endParaRPr lang="zh-CN" altLang="en-US"/>
          </a:p>
        </p:txBody>
      </p:sp>
    </p:spTree>
    <p:extLst>
      <p:ext uri="{BB962C8B-B14F-4D97-AF65-F5344CB8AC3E}">
        <p14:creationId xmlns:p14="http://schemas.microsoft.com/office/powerpoint/2010/main" val="1064068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16</a:t>
            </a:fld>
            <a:endParaRPr lang="zh-CN" altLang="en-US"/>
          </a:p>
        </p:txBody>
      </p:sp>
    </p:spTree>
    <p:extLst>
      <p:ext uri="{BB962C8B-B14F-4D97-AF65-F5344CB8AC3E}">
        <p14:creationId xmlns:p14="http://schemas.microsoft.com/office/powerpoint/2010/main" val="1305234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17</a:t>
            </a:fld>
            <a:endParaRPr lang="zh-CN" altLang="en-US"/>
          </a:p>
        </p:txBody>
      </p:sp>
    </p:spTree>
    <p:extLst>
      <p:ext uri="{BB962C8B-B14F-4D97-AF65-F5344CB8AC3E}">
        <p14:creationId xmlns:p14="http://schemas.microsoft.com/office/powerpoint/2010/main" val="55069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18</a:t>
            </a:fld>
            <a:endParaRPr lang="zh-CN" altLang="en-US"/>
          </a:p>
        </p:txBody>
      </p:sp>
    </p:spTree>
    <p:extLst>
      <p:ext uri="{BB962C8B-B14F-4D97-AF65-F5344CB8AC3E}">
        <p14:creationId xmlns:p14="http://schemas.microsoft.com/office/powerpoint/2010/main" val="2727124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19</a:t>
            </a:fld>
            <a:endParaRPr lang="zh-CN" altLang="en-US"/>
          </a:p>
        </p:txBody>
      </p:sp>
    </p:spTree>
    <p:extLst>
      <p:ext uri="{BB962C8B-B14F-4D97-AF65-F5344CB8AC3E}">
        <p14:creationId xmlns:p14="http://schemas.microsoft.com/office/powerpoint/2010/main" val="402024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20</a:t>
            </a:fld>
            <a:endParaRPr lang="zh-CN" altLang="en-US"/>
          </a:p>
        </p:txBody>
      </p:sp>
    </p:spTree>
    <p:extLst>
      <p:ext uri="{BB962C8B-B14F-4D97-AF65-F5344CB8AC3E}">
        <p14:creationId xmlns:p14="http://schemas.microsoft.com/office/powerpoint/2010/main" val="3233937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21</a:t>
            </a:fld>
            <a:endParaRPr lang="zh-CN" altLang="en-US"/>
          </a:p>
        </p:txBody>
      </p:sp>
    </p:spTree>
    <p:extLst>
      <p:ext uri="{BB962C8B-B14F-4D97-AF65-F5344CB8AC3E}">
        <p14:creationId xmlns:p14="http://schemas.microsoft.com/office/powerpoint/2010/main" val="3542892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22</a:t>
            </a:fld>
            <a:endParaRPr lang="zh-CN" altLang="en-US"/>
          </a:p>
        </p:txBody>
      </p:sp>
    </p:spTree>
    <p:extLst>
      <p:ext uri="{BB962C8B-B14F-4D97-AF65-F5344CB8AC3E}">
        <p14:creationId xmlns:p14="http://schemas.microsoft.com/office/powerpoint/2010/main" val="3302364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24</a:t>
            </a:fld>
            <a:endParaRPr lang="zh-CN" altLang="en-US"/>
          </a:p>
        </p:txBody>
      </p:sp>
    </p:spTree>
    <p:extLst>
      <p:ext uri="{BB962C8B-B14F-4D97-AF65-F5344CB8AC3E}">
        <p14:creationId xmlns:p14="http://schemas.microsoft.com/office/powerpoint/2010/main" val="239412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照片攻击通过在一张纸上或电子屏幕上使用合法用户的照片来逃避检测；</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而视频攻击通过在电子设备上使用授权人员的视频来误导系统；</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在模拟面具攻击中，对手戴着一个</a:t>
            </a:r>
            <a:r>
              <a:rPr lang="en-US" altLang="zh-CN" sz="1200" kern="1200" dirty="0">
                <a:solidFill>
                  <a:schemeClr val="tx1"/>
                </a:solidFill>
                <a:effectLst/>
                <a:latin typeface="+mn-lt"/>
                <a:ea typeface="+mn-ea"/>
                <a:cs typeface="+mn-cs"/>
              </a:rPr>
              <a:t>2D</a:t>
            </a:r>
            <a:r>
              <a:rPr lang="zh-CN" altLang="en-US" sz="1200" kern="1200" dirty="0">
                <a:solidFill>
                  <a:schemeClr val="tx1"/>
                </a:solidFill>
                <a:effectLst/>
                <a:latin typeface="+mn-lt"/>
                <a:ea typeface="+mn-ea"/>
                <a:cs typeface="+mn-cs"/>
              </a:rPr>
              <a:t>面具伪装成授权人员。</a:t>
            </a:r>
          </a:p>
        </p:txBody>
      </p:sp>
      <p:sp>
        <p:nvSpPr>
          <p:cNvPr id="4" name="灯片编号占位符 3"/>
          <p:cNvSpPr>
            <a:spLocks noGrp="1"/>
          </p:cNvSpPr>
          <p:nvPr>
            <p:ph type="sldNum" sz="quarter" idx="10"/>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833218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25</a:t>
            </a:fld>
            <a:endParaRPr lang="zh-CN" altLang="en-US"/>
          </a:p>
        </p:txBody>
      </p:sp>
    </p:spTree>
    <p:extLst>
      <p:ext uri="{BB962C8B-B14F-4D97-AF65-F5344CB8AC3E}">
        <p14:creationId xmlns:p14="http://schemas.microsoft.com/office/powerpoint/2010/main" val="37593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255939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软件：分析被测的纹理、结构信息、活性等，以及所捕获图像的质量。这些方法通常对环境因素敏感，如光照条件差、图像噪声大等。因此，在这种情况下，其检测精度明显下降。</a:t>
            </a:r>
          </a:p>
          <a:p>
            <a:r>
              <a:rPr lang="zh-CN" altLang="en-US" dirty="0"/>
              <a:t>硬件：嵌入设备，比如红外检测，检测温度。虽然会让分析更为准确，但是安装一般较为麻烦且费用昂贵。</a:t>
            </a:r>
          </a:p>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113436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利用检测对象图像的标准差和灰度差均值获取人脸结构信息的描述符</a:t>
            </a:r>
          </a:p>
        </p:txBody>
      </p:sp>
      <p:sp>
        <p:nvSpPr>
          <p:cNvPr id="4" name="灯片编号占位符 3"/>
          <p:cNvSpPr>
            <a:spLocks noGrp="1"/>
          </p:cNvSpPr>
          <p:nvPr>
            <p:ph type="sldNum" sz="quarter" idx="10"/>
          </p:nvPr>
        </p:nvSpPr>
        <p:spPr/>
        <p:txBody>
          <a:bodyPr/>
          <a:lstStyle/>
          <a:p>
            <a:fld id="{74B31000-9408-426B-B873-D4C066E48AF8}" type="slidenum">
              <a:rPr lang="zh-CN" altLang="en-US" smtClean="0"/>
              <a:t>9</a:t>
            </a:fld>
            <a:endParaRPr lang="zh-CN" altLang="en-US"/>
          </a:p>
        </p:txBody>
      </p:sp>
    </p:spTree>
    <p:extLst>
      <p:ext uri="{BB962C8B-B14F-4D97-AF65-F5344CB8AC3E}">
        <p14:creationId xmlns:p14="http://schemas.microsoft.com/office/powerpoint/2010/main" val="171183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不同光照环境下的正脸照片 以及 攻击照片（以模拟面具的照片作为攻击者）</a:t>
                </a:r>
                <a:endParaRPr lang="en-US" altLang="zh-CN" dirty="0"/>
              </a:p>
              <a:p>
                <a:r>
                  <a:rPr lang="zh-CN" altLang="en-US" dirty="0"/>
                  <a:t>脸部区域 </a:t>
                </a:r>
                <a14:m>
                  <m:oMath xmlns:m="http://schemas.openxmlformats.org/officeDocument/2006/math">
                    <m:sSubSup>
                      <m:sSubSupPr>
                        <m:ctrlPr>
                          <a:rPr lang="en-US" altLang="zh-CN" sz="1200" i="1" smtClean="0">
                            <a:latin typeface="Cambria Math" panose="02040503050406030204" pitchFamily="18" charset="0"/>
                            <a:ea typeface="宋体" panose="02010600030101010101" pitchFamily="2" charset="-122"/>
                          </a:rPr>
                        </m:ctrlPr>
                      </m:sSubSupPr>
                      <m:e>
                        <m:r>
                          <a:rPr lang="en-US" altLang="zh-CN" sz="1200" b="0" i="1" smtClean="0">
                            <a:latin typeface="Cambria Math" panose="02040503050406030204" pitchFamily="18" charset="0"/>
                            <a:ea typeface="宋体" panose="02010600030101010101" pitchFamily="2" charset="-122"/>
                          </a:rPr>
                          <m:t>𝐼</m:t>
                        </m:r>
                      </m:e>
                      <m:sub>
                        <m:r>
                          <a:rPr lang="en-US" altLang="zh-CN" sz="1200" b="0" i="1" smtClean="0">
                            <a:latin typeface="Cambria Math" panose="02040503050406030204" pitchFamily="18" charset="0"/>
                            <a:ea typeface="宋体" panose="02010600030101010101" pitchFamily="2" charset="-122"/>
                          </a:rPr>
                          <m:t>𝑛</m:t>
                        </m:r>
                      </m:sub>
                      <m:sup>
                        <m:r>
                          <a:rPr lang="en-US" altLang="zh-CN" sz="1200" b="0" i="1" smtClean="0">
                            <a:latin typeface="Cambria Math" panose="02040503050406030204" pitchFamily="18" charset="0"/>
                            <a:ea typeface="宋体" panose="02010600030101010101" pitchFamily="2" charset="-122"/>
                          </a:rPr>
                          <m:t>𝐹</m:t>
                        </m:r>
                      </m:sup>
                    </m:sSubSup>
                  </m:oMath>
                </a14:m>
                <a:r>
                  <a:rPr lang="en-US" altLang="zh-CN" dirty="0"/>
                  <a:t> </a:t>
                </a:r>
                <a:r>
                  <a:rPr lang="zh-CN" altLang="en-US" dirty="0"/>
                  <a:t>（蓝色区域）</a:t>
                </a:r>
                <a:endParaRPr lang="en-US" altLang="zh-CN" dirty="0"/>
              </a:p>
              <a:p>
                <a:r>
                  <a:rPr lang="zh-CN" altLang="en-US" dirty="0"/>
                  <a:t>背景区为右上角和左上角的矩形区域  </a:t>
                </a:r>
                <a14:m>
                  <m:oMath xmlns:m="http://schemas.openxmlformats.org/officeDocument/2006/math">
                    <m:sSubSup>
                      <m:sSubSupPr>
                        <m:ctrlPr>
                          <a:rPr lang="en-US" altLang="zh-CN" sz="1200" i="1" smtClean="0">
                            <a:solidFill>
                              <a:prstClr val="black"/>
                            </a:solidFill>
                            <a:latin typeface="Cambria Math" panose="02040503050406030204" pitchFamily="18" charset="0"/>
                            <a:ea typeface="宋体" panose="02010600030101010101" pitchFamily="2" charset="-122"/>
                          </a:rPr>
                        </m:ctrlPr>
                      </m:sSubSupPr>
                      <m:e>
                        <m:r>
                          <a:rPr lang="en-US" altLang="zh-CN" sz="1200" i="1">
                            <a:solidFill>
                              <a:prstClr val="black"/>
                            </a:solidFill>
                            <a:latin typeface="Cambria Math" panose="02040503050406030204" pitchFamily="18" charset="0"/>
                            <a:ea typeface="宋体" panose="02010600030101010101" pitchFamily="2" charset="-122"/>
                          </a:rPr>
                          <m:t>𝐼</m:t>
                        </m:r>
                      </m:e>
                      <m:sub>
                        <m:r>
                          <a:rPr lang="en-US" altLang="zh-CN" sz="1200" i="1">
                            <a:solidFill>
                              <a:prstClr val="black"/>
                            </a:solidFill>
                            <a:latin typeface="Cambria Math" panose="02040503050406030204" pitchFamily="18" charset="0"/>
                            <a:ea typeface="宋体" panose="02010600030101010101" pitchFamily="2" charset="-122"/>
                          </a:rPr>
                          <m:t>𝑛</m:t>
                        </m:r>
                      </m:sub>
                      <m:sup>
                        <m:r>
                          <a:rPr lang="en-US" altLang="zh-CN" sz="1200" b="0" i="1" smtClean="0">
                            <a:solidFill>
                              <a:prstClr val="black"/>
                            </a:solidFill>
                            <a:latin typeface="Cambria Math" panose="02040503050406030204" pitchFamily="18" charset="0"/>
                            <a:ea typeface="宋体" panose="02010600030101010101" pitchFamily="2" charset="-122"/>
                          </a:rPr>
                          <m:t>𝐵𝐺</m:t>
                        </m:r>
                      </m:sup>
                    </m:sSubSup>
                  </m:oMath>
                </a14:m>
                <a:r>
                  <a:rPr lang="zh-CN" altLang="en-US" dirty="0"/>
                  <a:t> （绿色区域）</a:t>
                </a:r>
                <a:endParaRPr lang="en-US" altLang="zh-CN" dirty="0"/>
              </a:p>
            </p:txBody>
          </p:sp>
        </mc:Choice>
        <mc:Fallback xmlns="">
          <p:sp>
            <p:nvSpPr>
              <p:cNvPr id="3" name="备注占位符 2"/>
              <p:cNvSpPr>
                <a:spLocks noGrp="1"/>
              </p:cNvSpPr>
              <p:nvPr>
                <p:ph type="body" idx="1"/>
              </p:nvPr>
            </p:nvSpPr>
            <p:spPr/>
            <p:txBody>
              <a:bodyPr/>
              <a:lstStyle/>
              <a:p>
                <a:r>
                  <a:rPr lang="zh-CN" altLang="en-US" dirty="0"/>
                  <a:t>不同光照环境下的正脸照片 以及 攻击照片（以模拟面具的照片作为攻击者）</a:t>
                </a:r>
                <a:endParaRPr lang="en-US" altLang="zh-CN" dirty="0"/>
              </a:p>
              <a:p>
                <a:r>
                  <a:rPr lang="zh-CN" altLang="en-US" dirty="0"/>
                  <a:t>脸部区域 </a:t>
                </a:r>
                <a:r>
                  <a:rPr lang="en-US" altLang="zh-CN" sz="1200" b="0" i="0">
                    <a:latin typeface="Cambria Math" panose="02040503050406030204" pitchFamily="18" charset="0"/>
                    <a:ea typeface="宋体" panose="02010600030101010101" pitchFamily="2" charset="-122"/>
                  </a:rPr>
                  <a:t>𝐼_𝑛^𝐹</a:t>
                </a:r>
                <a:r>
                  <a:rPr lang="en-US" altLang="zh-CN" dirty="0"/>
                  <a:t> </a:t>
                </a:r>
                <a:r>
                  <a:rPr lang="zh-CN" altLang="en-US" dirty="0"/>
                  <a:t>（蓝色区域）</a:t>
                </a:r>
                <a:endParaRPr lang="en-US" altLang="zh-CN" dirty="0"/>
              </a:p>
              <a:p>
                <a:r>
                  <a:rPr lang="zh-CN" altLang="en-US" dirty="0"/>
                  <a:t>背景区为右上角和左上角的矩形区域  </a:t>
                </a:r>
                <a:r>
                  <a:rPr lang="en-US" altLang="zh-CN" sz="1200" i="0">
                    <a:solidFill>
                      <a:prstClr val="black"/>
                    </a:solidFill>
                    <a:latin typeface="Cambria Math" panose="02040503050406030204" pitchFamily="18" charset="0"/>
                    <a:ea typeface="宋体" panose="02010600030101010101" pitchFamily="2" charset="-122"/>
                  </a:rPr>
                  <a:t>𝐼_𝑛^</a:t>
                </a:r>
                <a:r>
                  <a:rPr lang="en-US" altLang="zh-CN" sz="1200" b="0" i="0">
                    <a:solidFill>
                      <a:prstClr val="black"/>
                    </a:solidFill>
                    <a:latin typeface="Cambria Math" panose="02040503050406030204" pitchFamily="18" charset="0"/>
                    <a:ea typeface="宋体" panose="02010600030101010101" pitchFamily="2" charset="-122"/>
                  </a:rPr>
                  <a:t>𝐵𝐺</a:t>
                </a:r>
                <a:r>
                  <a:rPr lang="zh-CN" altLang="en-US" dirty="0"/>
                  <a:t> （绿色区域）</a:t>
                </a:r>
                <a:endParaRPr lang="en-US" altLang="zh-CN" dirty="0"/>
              </a:p>
            </p:txBody>
          </p:sp>
        </mc:Fallback>
      </mc:AlternateContent>
      <p:sp>
        <p:nvSpPr>
          <p:cNvPr id="4" name="灯片编号占位符 3"/>
          <p:cNvSpPr>
            <a:spLocks noGrp="1"/>
          </p:cNvSpPr>
          <p:nvPr>
            <p:ph type="sldNum" sz="quarter" idx="10"/>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2107015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74B31000-9408-426B-B873-D4C066E48AF8}" type="slidenum">
              <a:rPr lang="zh-CN" altLang="en-US" smtClean="0"/>
              <a:t>11</a:t>
            </a:fld>
            <a:endParaRPr lang="zh-CN" altLang="en-US"/>
          </a:p>
        </p:txBody>
      </p:sp>
    </p:spTree>
    <p:extLst>
      <p:ext uri="{BB962C8B-B14F-4D97-AF65-F5344CB8AC3E}">
        <p14:creationId xmlns:p14="http://schemas.microsoft.com/office/powerpoint/2010/main" val="1282490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LBP</a:t>
            </a:r>
            <a:r>
              <a:rPr lang="zh-CN" altLang="en-US" dirty="0"/>
              <a:t>对光照具有很强的鲁棒性</a:t>
            </a:r>
          </a:p>
        </p:txBody>
      </p:sp>
      <p:sp>
        <p:nvSpPr>
          <p:cNvPr id="4" name="灯片编号占位符 3"/>
          <p:cNvSpPr>
            <a:spLocks noGrp="1"/>
          </p:cNvSpPr>
          <p:nvPr>
            <p:ph type="sldNum" sz="quarter" idx="10"/>
          </p:nvPr>
        </p:nvSpPr>
        <p:spPr/>
        <p:txBody>
          <a:bodyPr/>
          <a:lstStyle/>
          <a:p>
            <a:fld id="{74B31000-9408-426B-B873-D4C066E48AF8}" type="slidenum">
              <a:rPr lang="zh-CN" altLang="en-US" smtClean="0"/>
              <a:t>12</a:t>
            </a:fld>
            <a:endParaRPr lang="zh-CN" altLang="en-US"/>
          </a:p>
        </p:txBody>
      </p:sp>
    </p:spTree>
    <p:extLst>
      <p:ext uri="{BB962C8B-B14F-4D97-AF65-F5344CB8AC3E}">
        <p14:creationId xmlns:p14="http://schemas.microsoft.com/office/powerpoint/2010/main" val="3092370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B31000-9408-426B-B873-D4C066E48AF8}" type="slidenum">
              <a:rPr lang="zh-CN" altLang="en-US" smtClean="0"/>
              <a:t>13</a:t>
            </a:fld>
            <a:endParaRPr lang="zh-CN" altLang="en-US"/>
          </a:p>
        </p:txBody>
      </p:sp>
    </p:spTree>
    <p:extLst>
      <p:ext uri="{BB962C8B-B14F-4D97-AF65-F5344CB8AC3E}">
        <p14:creationId xmlns:p14="http://schemas.microsoft.com/office/powerpoint/2010/main" val="331495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13593460" y="1511293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11"/>
          <p:cNvSpPr/>
          <p:nvPr/>
        </p:nvSpPr>
        <p:spPr>
          <a:xfrm>
            <a:off x="4696432" y="1097600"/>
            <a:ext cx="7495569" cy="5760400"/>
          </a:xfrm>
          <a:custGeom>
            <a:avLst/>
            <a:gdLst>
              <a:gd name="connsiteX0" fmla="*/ 4052585 w 7495569"/>
              <a:gd name="connsiteY0" fmla="*/ 0 h 5760400"/>
              <a:gd name="connsiteX1" fmla="*/ 7413052 w 7495569"/>
              <a:gd name="connsiteY1" fmla="*/ 1786746 h 5760400"/>
              <a:gd name="connsiteX2" fmla="*/ 7495569 w 7495569"/>
              <a:gd name="connsiteY2" fmla="*/ 1922573 h 5760400"/>
              <a:gd name="connsiteX3" fmla="*/ 7495569 w 7495569"/>
              <a:gd name="connsiteY3" fmla="*/ 5760400 h 5760400"/>
              <a:gd name="connsiteX4" fmla="*/ 381273 w 7495569"/>
              <a:gd name="connsiteY4" fmla="*/ 5760400 h 5760400"/>
              <a:gd name="connsiteX5" fmla="*/ 318473 w 7495569"/>
              <a:gd name="connsiteY5" fmla="*/ 5630034 h 5760400"/>
              <a:gd name="connsiteX6" fmla="*/ 0 w 7495569"/>
              <a:gd name="connsiteY6" fmla="*/ 4052585 h 5760400"/>
              <a:gd name="connsiteX7" fmla="*/ 4052585 w 7495569"/>
              <a:gd name="connsiteY7" fmla="*/ 0 h 57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5569" h="5760400">
                <a:moveTo>
                  <a:pt x="4052585" y="0"/>
                </a:moveTo>
                <a:cubicBezTo>
                  <a:pt x="5451448" y="0"/>
                  <a:pt x="6684773" y="708752"/>
                  <a:pt x="7413052" y="1786746"/>
                </a:cubicBezTo>
                <a:lnTo>
                  <a:pt x="7495569" y="1922573"/>
                </a:lnTo>
                <a:lnTo>
                  <a:pt x="7495569" y="5760400"/>
                </a:lnTo>
                <a:lnTo>
                  <a:pt x="381273" y="5760400"/>
                </a:lnTo>
                <a:lnTo>
                  <a:pt x="318473" y="5630034"/>
                </a:lnTo>
                <a:cubicBezTo>
                  <a:pt x="113401" y="5145190"/>
                  <a:pt x="0" y="4612131"/>
                  <a:pt x="0" y="4052585"/>
                </a:cubicBezTo>
                <a:cubicBezTo>
                  <a:pt x="0" y="1814404"/>
                  <a:pt x="1814404" y="0"/>
                  <a:pt x="4052585" y="0"/>
                </a:cubicBezTo>
                <a:close/>
              </a:path>
            </a:pathLst>
          </a:cu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 y="0"/>
            <a:ext cx="11829889" cy="6022170"/>
          </a:xfrm>
          <a:custGeom>
            <a:avLst/>
            <a:gdLst>
              <a:gd name="connsiteX0" fmla="*/ 0 w 11829889"/>
              <a:gd name="connsiteY0" fmla="*/ 0 h 6022170"/>
              <a:gd name="connsiteX1" fmla="*/ 11829889 w 11829889"/>
              <a:gd name="connsiteY1" fmla="*/ 0 h 6022170"/>
              <a:gd name="connsiteX2" fmla="*/ 11638999 w 11829889"/>
              <a:gd name="connsiteY2" fmla="*/ 372708 h 6022170"/>
              <a:gd name="connsiteX3" fmla="*/ 2146897 w 11829889"/>
              <a:gd name="connsiteY3" fmla="*/ 6022170 h 6022170"/>
              <a:gd name="connsiteX4" fmla="*/ 502925 w 11829889"/>
              <a:gd name="connsiteY4" fmla="*/ 5897788 h 6022170"/>
              <a:gd name="connsiteX5" fmla="*/ 0 w 11829889"/>
              <a:gd name="connsiteY5" fmla="*/ 5807975 h 602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29889" h="6022170">
                <a:moveTo>
                  <a:pt x="0" y="0"/>
                </a:moveTo>
                <a:lnTo>
                  <a:pt x="11829889" y="0"/>
                </a:lnTo>
                <a:lnTo>
                  <a:pt x="11638999" y="372708"/>
                </a:lnTo>
                <a:cubicBezTo>
                  <a:pt x="9810981" y="3737782"/>
                  <a:pt x="6245713" y="6022170"/>
                  <a:pt x="2146897" y="6022170"/>
                </a:cubicBezTo>
                <a:cubicBezTo>
                  <a:pt x="1587968" y="6022170"/>
                  <a:pt x="1038959" y="5979692"/>
                  <a:pt x="502925" y="5897788"/>
                </a:cubicBezTo>
                <a:lnTo>
                  <a:pt x="0" y="5807975"/>
                </a:lnTo>
                <a:close/>
              </a:path>
            </a:pathLst>
          </a:cu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90287" y="2287810"/>
            <a:ext cx="8289918" cy="923330"/>
          </a:xfrm>
          <a:prstGeom prst="rect">
            <a:avLst/>
          </a:prstGeom>
          <a:noFill/>
        </p:spPr>
        <p:txBody>
          <a:bodyPr wrap="square" rtlCol="0">
            <a:spAutoFit/>
          </a:bodyPr>
          <a:lstStyle/>
          <a:p>
            <a:r>
              <a:rPr lang="en-US" altLang="zh-CN" sz="5400" b="1" dirty="0">
                <a:solidFill>
                  <a:schemeClr val="bg1"/>
                </a:solidFill>
                <a:latin typeface="Gotham Rounded Medium" panose="02000000000000000000" pitchFamily="50" charset="0"/>
              </a:rPr>
              <a:t>2D</a:t>
            </a:r>
            <a:r>
              <a:rPr lang="zh-CN" altLang="en-US" sz="5400" b="1" dirty="0">
                <a:solidFill>
                  <a:schemeClr val="bg1"/>
                </a:solidFill>
                <a:latin typeface="Gotham Rounded Medium" panose="02000000000000000000" pitchFamily="50" charset="0"/>
              </a:rPr>
              <a:t>欺骗攻击面部活性检测</a:t>
            </a:r>
          </a:p>
        </p:txBody>
      </p:sp>
      <p:sp>
        <p:nvSpPr>
          <p:cNvPr id="7" name="文本框 6"/>
          <p:cNvSpPr txBox="1"/>
          <p:nvPr/>
        </p:nvSpPr>
        <p:spPr>
          <a:xfrm>
            <a:off x="901008" y="4071476"/>
            <a:ext cx="896822" cy="461665"/>
          </a:xfrm>
          <a:prstGeom prst="rect">
            <a:avLst/>
          </a:prstGeom>
          <a:solidFill>
            <a:schemeClr val="bg1"/>
          </a:solidFill>
        </p:spPr>
        <p:txBody>
          <a:bodyPr wrap="square" rtlCol="0">
            <a:spAutoFit/>
          </a:bodyPr>
          <a:lstStyle/>
          <a:p>
            <a:pPr algn="ctr"/>
            <a:r>
              <a:rPr lang="en-US" altLang="zh-CN" sz="2400" b="1" dirty="0">
                <a:solidFill>
                  <a:srgbClr val="48A2A0"/>
                </a:solidFill>
              </a:rPr>
              <a:t>9 </a:t>
            </a:r>
            <a:r>
              <a:rPr lang="zh-CN" altLang="en-US" sz="2400" b="1" dirty="0">
                <a:solidFill>
                  <a:srgbClr val="48A2A0"/>
                </a:solidFill>
              </a:rPr>
              <a:t>组</a:t>
            </a:r>
          </a:p>
        </p:txBody>
      </p:sp>
      <p:sp>
        <p:nvSpPr>
          <p:cNvPr id="14" name="矩形 13"/>
          <p:cNvSpPr/>
          <p:nvPr/>
        </p:nvSpPr>
        <p:spPr>
          <a:xfrm>
            <a:off x="1797830" y="4348475"/>
            <a:ext cx="184731" cy="369332"/>
          </a:xfrm>
          <a:prstGeom prst="rect">
            <a:avLst/>
          </a:prstGeom>
        </p:spPr>
        <p:txBody>
          <a:bodyPr wrap="none">
            <a:spAutoFit/>
          </a:bodyPr>
          <a:lstStyle/>
          <a:p>
            <a:endParaRPr lang="zh-CN" altLang="en-US" dirty="0">
              <a:solidFill>
                <a:schemeClr val="bg1"/>
              </a:solidFill>
            </a:endParaRPr>
          </a:p>
        </p:txBody>
      </p:sp>
      <p:cxnSp>
        <p:nvCxnSpPr>
          <p:cNvPr id="8" name="直接连接符 7">
            <a:extLst>
              <a:ext uri="{FF2B5EF4-FFF2-40B4-BE49-F238E27FC236}">
                <a16:creationId xmlns:a16="http://schemas.microsoft.com/office/drawing/2014/main" id="{460FC1BF-90E9-47EA-BC24-B649FF91AF11}"/>
              </a:ext>
            </a:extLst>
          </p:cNvPr>
          <p:cNvCxnSpPr>
            <a:cxnSpLocks/>
          </p:cNvCxnSpPr>
          <p:nvPr/>
        </p:nvCxnSpPr>
        <p:spPr>
          <a:xfrm>
            <a:off x="933305" y="3250208"/>
            <a:ext cx="415969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431075" cy="830997"/>
          </a:xfrm>
          <a:prstGeom prst="rect">
            <a:avLst/>
          </a:prstGeom>
        </p:spPr>
        <p:txBody>
          <a:bodyPr wrap="square">
            <a:spAutoFit/>
          </a:bodyPr>
          <a:lstStyle/>
          <a:p>
            <a:r>
              <a:rPr lang="zh-CN" altLang="en-US" sz="4800" b="1" dirty="0">
                <a:solidFill>
                  <a:schemeClr val="tx1">
                    <a:lumMod val="75000"/>
                    <a:lumOff val="25000"/>
                  </a:schemeClr>
                </a:solidFill>
              </a:rPr>
              <a:t>数据</a:t>
            </a:r>
          </a:p>
        </p:txBody>
      </p:sp>
      <p:pic>
        <p:nvPicPr>
          <p:cNvPr id="3" name="图片 2"/>
          <p:cNvPicPr>
            <a:picLocks noChangeAspect="1"/>
          </p:cNvPicPr>
          <p:nvPr/>
        </p:nvPicPr>
        <p:blipFill rotWithShape="1">
          <a:blip r:embed="rId3"/>
          <a:srcRect b="9000"/>
          <a:stretch/>
        </p:blipFill>
        <p:spPr>
          <a:xfrm>
            <a:off x="3193777" y="1279345"/>
            <a:ext cx="5804445" cy="3929284"/>
          </a:xfrm>
          <a:prstGeom prst="rect">
            <a:avLst/>
          </a:prstGeom>
        </p:spPr>
      </p:pic>
      <p:sp>
        <p:nvSpPr>
          <p:cNvPr id="4" name="矩形 3">
            <a:extLst>
              <a:ext uri="{FF2B5EF4-FFF2-40B4-BE49-F238E27FC236}">
                <a16:creationId xmlns:a16="http://schemas.microsoft.com/office/drawing/2014/main" id="{6011B3B2-7B0A-4851-BD04-FD0E3ACCC244}"/>
              </a:ext>
            </a:extLst>
          </p:cNvPr>
          <p:cNvSpPr/>
          <p:nvPr/>
        </p:nvSpPr>
        <p:spPr>
          <a:xfrm>
            <a:off x="4040372" y="2211572"/>
            <a:ext cx="903768" cy="97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CA7DC6-86D9-4779-AD32-BB27A0F8C0BC}"/>
              </a:ext>
            </a:extLst>
          </p:cNvPr>
          <p:cNvSpPr/>
          <p:nvPr/>
        </p:nvSpPr>
        <p:spPr>
          <a:xfrm>
            <a:off x="7042298" y="2211572"/>
            <a:ext cx="903768" cy="9781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70A1B9-206B-4A9B-93CB-D2D4FF38AAA0}"/>
              </a:ext>
            </a:extLst>
          </p:cNvPr>
          <p:cNvSpPr/>
          <p:nvPr/>
        </p:nvSpPr>
        <p:spPr>
          <a:xfrm>
            <a:off x="3349256" y="1392865"/>
            <a:ext cx="478465" cy="1796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4DA8F04-03F6-41E6-8F64-15D22D00E169}"/>
              </a:ext>
            </a:extLst>
          </p:cNvPr>
          <p:cNvSpPr/>
          <p:nvPr/>
        </p:nvSpPr>
        <p:spPr>
          <a:xfrm>
            <a:off x="8162262" y="1392864"/>
            <a:ext cx="567068" cy="1796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F5F48DE-CDA2-4FC5-8F88-1D9E75206A42}"/>
              </a:ext>
            </a:extLst>
          </p:cNvPr>
          <p:cNvSpPr/>
          <p:nvPr/>
        </p:nvSpPr>
        <p:spPr>
          <a:xfrm>
            <a:off x="6361611" y="1392864"/>
            <a:ext cx="464491" cy="1796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0BD3209-2837-4DA7-88F1-84874318AA69}"/>
              </a:ext>
            </a:extLst>
          </p:cNvPr>
          <p:cNvSpPr/>
          <p:nvPr/>
        </p:nvSpPr>
        <p:spPr>
          <a:xfrm>
            <a:off x="5163881" y="1392864"/>
            <a:ext cx="569837" cy="17969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B610612-C56A-4793-A50E-D20B28E6D564}"/>
                  </a:ext>
                </a:extLst>
              </p:cNvPr>
              <p:cNvSpPr txBox="1"/>
              <p:nvPr/>
            </p:nvSpPr>
            <p:spPr>
              <a:xfrm>
                <a:off x="2986013" y="5322148"/>
                <a:ext cx="6487545" cy="960456"/>
              </a:xfrm>
              <a:prstGeom prst="rect">
                <a:avLst/>
              </a:prstGeom>
              <a:noFill/>
            </p:spPr>
            <p:txBody>
              <a:bodyPr wrap="none" rtlCol="0">
                <a:spAutoFit/>
              </a:bodyPr>
              <a:lstStyle/>
              <a:p>
                <a:pPr>
                  <a:lnSpc>
                    <a:spcPct val="150000"/>
                  </a:lnSpc>
                </a:pPr>
                <a:r>
                  <a:rPr lang="zh-CN" altLang="en-US" dirty="0"/>
                  <a:t>脸部区域  </a:t>
                </a:r>
                <a14:m>
                  <m:oMath xmlns:m="http://schemas.openxmlformats.org/officeDocument/2006/math">
                    <m:sSubSup>
                      <m:sSubSupPr>
                        <m:ctrlPr>
                          <a:rPr lang="en-US" altLang="zh-CN" sz="1800" b="1" i="1" smtClean="0">
                            <a:latin typeface="Cambria Math" panose="02040503050406030204" pitchFamily="18" charset="0"/>
                            <a:ea typeface="宋体" panose="02010600030101010101" pitchFamily="2" charset="-122"/>
                          </a:rPr>
                        </m:ctrlPr>
                      </m:sSubSupPr>
                      <m:e>
                        <m:r>
                          <a:rPr lang="en-US" altLang="zh-CN" sz="1800" b="1" i="1" smtClean="0">
                            <a:latin typeface="Cambria Math" panose="02040503050406030204" pitchFamily="18" charset="0"/>
                            <a:ea typeface="宋体" panose="02010600030101010101" pitchFamily="2" charset="-122"/>
                          </a:rPr>
                          <m:t>𝑰</m:t>
                        </m:r>
                      </m:e>
                      <m:sub>
                        <m:r>
                          <a:rPr lang="en-US" altLang="zh-CN" sz="1800" b="1" i="1" smtClean="0">
                            <a:latin typeface="Cambria Math" panose="02040503050406030204" pitchFamily="18" charset="0"/>
                            <a:ea typeface="宋体" panose="02010600030101010101" pitchFamily="2" charset="-122"/>
                          </a:rPr>
                          <m:t>𝒏</m:t>
                        </m:r>
                      </m:sub>
                      <m:sup>
                        <m:r>
                          <a:rPr lang="en-US" altLang="zh-CN" sz="1800" b="1" i="1" smtClean="0">
                            <a:latin typeface="Cambria Math" panose="02040503050406030204" pitchFamily="18" charset="0"/>
                            <a:ea typeface="宋体" panose="02010600030101010101" pitchFamily="2" charset="-122"/>
                          </a:rPr>
                          <m:t>𝑭</m:t>
                        </m:r>
                      </m:sup>
                    </m:sSubSup>
                  </m:oMath>
                </a14:m>
                <a:r>
                  <a:rPr lang="en-US" altLang="zh-CN" dirty="0"/>
                  <a:t> </a:t>
                </a:r>
                <a:r>
                  <a:rPr lang="zh-CN" altLang="en-US" dirty="0"/>
                  <a:t>与</a:t>
                </a:r>
                <a:r>
                  <a:rPr lang="zh-CN" altLang="en-US" b="1" dirty="0"/>
                  <a:t> </a:t>
                </a:r>
                <a14:m>
                  <m:oMath xmlns:m="http://schemas.openxmlformats.org/officeDocument/2006/math">
                    <m:sSubSup>
                      <m:sSubSupPr>
                        <m:ctrlPr>
                          <a:rPr lang="en-US" altLang="zh-CN" b="1" i="1">
                            <a:latin typeface="Cambria Math" panose="02040503050406030204" pitchFamily="18" charset="0"/>
                            <a:ea typeface="宋体" panose="02010600030101010101" pitchFamily="2" charset="-122"/>
                          </a:rPr>
                        </m:ctrlPr>
                      </m:sSubSupPr>
                      <m:e>
                        <m:r>
                          <a:rPr lang="en-US" altLang="zh-CN" b="1" i="1">
                            <a:latin typeface="Cambria Math" panose="02040503050406030204" pitchFamily="18" charset="0"/>
                            <a:ea typeface="宋体" panose="02010600030101010101" pitchFamily="2" charset="-122"/>
                          </a:rPr>
                          <m:t>𝑰</m:t>
                        </m:r>
                      </m:e>
                      <m:sub>
                        <m:r>
                          <m:rPr>
                            <m:sty m:val="p"/>
                          </m:rPr>
                          <a:rPr lang="en-US" altLang="zh-CN" b="1" i="1" smtClean="0">
                            <a:latin typeface="Cambria Math" panose="02040503050406030204" pitchFamily="18" charset="0"/>
                            <a:ea typeface="宋体" panose="02010600030101010101" pitchFamily="2" charset="-122"/>
                          </a:rPr>
                          <m:t>f</m:t>
                        </m:r>
                      </m:sub>
                      <m:sup>
                        <m:r>
                          <a:rPr lang="en-US" altLang="zh-CN" b="1" i="1">
                            <a:latin typeface="Cambria Math" panose="02040503050406030204" pitchFamily="18" charset="0"/>
                            <a:ea typeface="宋体" panose="02010600030101010101" pitchFamily="2" charset="-122"/>
                          </a:rPr>
                          <m:t>𝑭</m:t>
                        </m:r>
                      </m:sup>
                    </m:sSubSup>
                  </m:oMath>
                </a14:m>
                <a:r>
                  <a:rPr lang="en-US" altLang="zh-CN" dirty="0"/>
                  <a:t> </a:t>
                </a:r>
                <a:r>
                  <a:rPr lang="zh-CN" altLang="en-US" dirty="0"/>
                  <a:t>（蓝色区域）</a:t>
                </a:r>
              </a:p>
              <a:p>
                <a:pPr>
                  <a:lnSpc>
                    <a:spcPct val="150000"/>
                  </a:lnSpc>
                </a:pPr>
                <a:r>
                  <a:rPr lang="zh-CN" altLang="en-US" dirty="0"/>
                  <a:t>背景区为右上角和左上角的矩形区域  </a:t>
                </a:r>
                <a14:m>
                  <m:oMath xmlns:m="http://schemas.openxmlformats.org/officeDocument/2006/math">
                    <m:sSubSup>
                      <m:sSubSupPr>
                        <m:ctrlPr>
                          <a:rPr lang="en-US" altLang="zh-CN" sz="1800" b="1" i="1" smtClean="0">
                            <a:solidFill>
                              <a:prstClr val="black"/>
                            </a:solidFill>
                            <a:latin typeface="Cambria Math" panose="02040503050406030204" pitchFamily="18" charset="0"/>
                            <a:ea typeface="宋体" panose="02010600030101010101" pitchFamily="2" charset="-122"/>
                          </a:rPr>
                        </m:ctrlPr>
                      </m:sSubSupPr>
                      <m:e>
                        <m:r>
                          <a:rPr lang="en-US" altLang="zh-CN" sz="1800" b="1" i="1">
                            <a:solidFill>
                              <a:prstClr val="black"/>
                            </a:solidFill>
                            <a:latin typeface="Cambria Math" panose="02040503050406030204" pitchFamily="18" charset="0"/>
                            <a:ea typeface="宋体" panose="02010600030101010101" pitchFamily="2" charset="-122"/>
                          </a:rPr>
                          <m:t>𝑰</m:t>
                        </m:r>
                      </m:e>
                      <m:sub>
                        <m:r>
                          <a:rPr lang="en-US" altLang="zh-CN" sz="1800" b="1" i="1">
                            <a:solidFill>
                              <a:prstClr val="black"/>
                            </a:solidFill>
                            <a:latin typeface="Cambria Math" panose="02040503050406030204" pitchFamily="18" charset="0"/>
                            <a:ea typeface="宋体" panose="02010600030101010101" pitchFamily="2" charset="-122"/>
                          </a:rPr>
                          <m:t>𝒏</m:t>
                        </m:r>
                      </m:sub>
                      <m:sup>
                        <m:r>
                          <a:rPr lang="en-US" altLang="zh-CN" sz="1800" b="1" i="1" smtClean="0">
                            <a:solidFill>
                              <a:prstClr val="black"/>
                            </a:solidFill>
                            <a:latin typeface="Cambria Math" panose="02040503050406030204" pitchFamily="18" charset="0"/>
                            <a:ea typeface="宋体" panose="02010600030101010101" pitchFamily="2" charset="-122"/>
                          </a:rPr>
                          <m:t>𝑩𝑮</m:t>
                        </m:r>
                      </m:sup>
                    </m:sSubSup>
                  </m:oMath>
                </a14:m>
                <a:r>
                  <a:rPr lang="zh-CN" altLang="en-US" dirty="0"/>
                  <a:t> 与 </a:t>
                </a:r>
                <a14:m>
                  <m:oMath xmlns:m="http://schemas.openxmlformats.org/officeDocument/2006/math">
                    <m:sSubSup>
                      <m:sSubSupPr>
                        <m:ctrlPr>
                          <a:rPr lang="en-US" altLang="zh-CN" b="1" i="1">
                            <a:solidFill>
                              <a:prstClr val="black"/>
                            </a:solidFill>
                            <a:latin typeface="Cambria Math" panose="02040503050406030204" pitchFamily="18" charset="0"/>
                            <a:ea typeface="宋体" panose="02010600030101010101" pitchFamily="2" charset="-122"/>
                          </a:rPr>
                        </m:ctrlPr>
                      </m:sSubSupPr>
                      <m:e>
                        <m:r>
                          <a:rPr lang="en-US" altLang="zh-CN" b="1" i="1" smtClean="0">
                            <a:solidFill>
                              <a:prstClr val="black"/>
                            </a:solidFill>
                            <a:latin typeface="Cambria Math" panose="02040503050406030204" pitchFamily="18" charset="0"/>
                            <a:ea typeface="宋体" panose="02010600030101010101" pitchFamily="2" charset="-122"/>
                          </a:rPr>
                          <m:t> </m:t>
                        </m:r>
                        <m:r>
                          <a:rPr lang="en-US" altLang="zh-CN" b="1" i="1">
                            <a:solidFill>
                              <a:prstClr val="black"/>
                            </a:solidFill>
                            <a:latin typeface="Cambria Math" panose="02040503050406030204" pitchFamily="18" charset="0"/>
                            <a:ea typeface="宋体" panose="02010600030101010101" pitchFamily="2" charset="-122"/>
                          </a:rPr>
                          <m:t>𝑰</m:t>
                        </m:r>
                      </m:e>
                      <m:sub>
                        <m:r>
                          <m:rPr>
                            <m:sty m:val="p"/>
                          </m:rPr>
                          <a:rPr lang="en-US" altLang="zh-CN" b="1" i="1">
                            <a:solidFill>
                              <a:prstClr val="black"/>
                            </a:solidFill>
                            <a:latin typeface="Cambria Math" panose="02040503050406030204" pitchFamily="18" charset="0"/>
                            <a:ea typeface="宋体" panose="02010600030101010101" pitchFamily="2" charset="-122"/>
                          </a:rPr>
                          <m:t>f</m:t>
                        </m:r>
                      </m:sub>
                      <m:sup>
                        <m:r>
                          <a:rPr lang="en-US" altLang="zh-CN" b="1" i="1">
                            <a:solidFill>
                              <a:prstClr val="black"/>
                            </a:solidFill>
                            <a:latin typeface="Cambria Math" panose="02040503050406030204" pitchFamily="18" charset="0"/>
                            <a:ea typeface="宋体" panose="02010600030101010101" pitchFamily="2" charset="-122"/>
                          </a:rPr>
                          <m:t>𝑩𝑮</m:t>
                        </m:r>
                      </m:sup>
                    </m:sSubSup>
                    <m:r>
                      <a:rPr lang="en-US" altLang="zh-CN" b="1" i="1">
                        <a:solidFill>
                          <a:prstClr val="black"/>
                        </a:solidFill>
                        <a:latin typeface="Cambria Math" panose="02040503050406030204" pitchFamily="18" charset="0"/>
                        <a:ea typeface="宋体" panose="02010600030101010101" pitchFamily="2" charset="-122"/>
                      </a:rPr>
                      <m:t> </m:t>
                    </m:r>
                  </m:oMath>
                </a14:m>
                <a:r>
                  <a:rPr lang="zh-CN" altLang="en-US" dirty="0"/>
                  <a:t>（绿色区域）</a:t>
                </a:r>
              </a:p>
            </p:txBody>
          </p:sp>
        </mc:Choice>
        <mc:Fallback xmlns="">
          <p:sp>
            <p:nvSpPr>
              <p:cNvPr id="9" name="文本框 8">
                <a:extLst>
                  <a:ext uri="{FF2B5EF4-FFF2-40B4-BE49-F238E27FC236}">
                    <a16:creationId xmlns:a16="http://schemas.microsoft.com/office/drawing/2014/main" id="{CB610612-C56A-4793-A50E-D20B28E6D564}"/>
                  </a:ext>
                </a:extLst>
              </p:cNvPr>
              <p:cNvSpPr txBox="1">
                <a:spLocks noRot="1" noChangeAspect="1" noMove="1" noResize="1" noEditPoints="1" noAdjustHandles="1" noChangeArrowheads="1" noChangeShapeType="1" noTextEdit="1"/>
              </p:cNvSpPr>
              <p:nvPr/>
            </p:nvSpPr>
            <p:spPr>
              <a:xfrm>
                <a:off x="2986013" y="5322148"/>
                <a:ext cx="6487545" cy="960456"/>
              </a:xfrm>
              <a:prstGeom prst="rect">
                <a:avLst/>
              </a:prstGeom>
              <a:blipFill>
                <a:blip r:embed="rId4"/>
                <a:stretch>
                  <a:fillRect l="-846" r="-846" b="-75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750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916429" y="1309669"/>
            <a:ext cx="8359142" cy="4238661"/>
          </a:xfrm>
          <a:prstGeom prst="rect">
            <a:avLst/>
          </a:prstGeom>
          <a:noFill/>
        </p:spPr>
        <p:txBody>
          <a:bodyPr wrap="square" rtlCol="0">
            <a:spAutoFit/>
          </a:bodyPr>
          <a:lstStyle/>
          <a:p>
            <a:pPr lvl="1">
              <a:lnSpc>
                <a:spcPct val="150000"/>
              </a:lnSpc>
            </a:pPr>
            <a:endParaRPr lang="en-US" altLang="zh-CN" sz="2800" dirty="0">
              <a:latin typeface="+mn-ea"/>
            </a:endParaRPr>
          </a:p>
          <a:p>
            <a:pPr marL="800100" lvl="1" indent="-342900">
              <a:lnSpc>
                <a:spcPct val="150000"/>
              </a:lnSpc>
              <a:buFont typeface="Arial" panose="020B0604020202020204" pitchFamily="34" charset="0"/>
              <a:buChar char="•"/>
            </a:pPr>
            <a:r>
              <a:rPr lang="zh-CN" altLang="en-US" sz="3200" dirty="0">
                <a:latin typeface="+mn-ea"/>
              </a:rPr>
              <a:t>人脸区域的局部纹理信息</a:t>
            </a:r>
            <a:endParaRPr lang="en-US" altLang="zh-CN" sz="3200" dirty="0">
              <a:latin typeface="+mn-ea"/>
            </a:endParaRPr>
          </a:p>
          <a:p>
            <a:pPr marL="800100" lvl="1" indent="-342900">
              <a:lnSpc>
                <a:spcPct val="150000"/>
              </a:lnSpc>
              <a:buFont typeface="Arial" panose="020B0604020202020204" pitchFamily="34" charset="0"/>
              <a:buChar char="•"/>
            </a:pPr>
            <a:r>
              <a:rPr lang="zh-CN" altLang="en-US" sz="3200" dirty="0">
                <a:latin typeface="+mn-ea"/>
              </a:rPr>
              <a:t>人脸区域亮度变化的标准差</a:t>
            </a:r>
            <a:endParaRPr lang="en-US" altLang="zh-CN" sz="3200" dirty="0">
              <a:latin typeface="+mn-ea"/>
            </a:endParaRPr>
          </a:p>
          <a:p>
            <a:pPr marL="800100" lvl="1" indent="-342900">
              <a:lnSpc>
                <a:spcPct val="150000"/>
              </a:lnSpc>
              <a:buFont typeface="Arial" panose="020B0604020202020204" pitchFamily="34" charset="0"/>
              <a:buChar char="•"/>
            </a:pPr>
            <a:r>
              <a:rPr lang="zh-CN" altLang="en-US" sz="3200" dirty="0">
                <a:latin typeface="+mn-ea"/>
              </a:rPr>
              <a:t>背景强度变化平均值</a:t>
            </a:r>
            <a:endParaRPr lang="en-US" altLang="zh-CN" sz="3200" dirty="0">
              <a:latin typeface="+mn-ea"/>
            </a:endParaRPr>
          </a:p>
          <a:p>
            <a:pPr marL="800100" lvl="1" indent="-342900">
              <a:lnSpc>
                <a:spcPct val="150000"/>
              </a:lnSpc>
              <a:buFont typeface="Arial" panose="020B0604020202020204" pitchFamily="34" charset="0"/>
              <a:buChar char="•"/>
            </a:pPr>
            <a:r>
              <a:rPr lang="zh-CN" altLang="en-US" sz="3200" dirty="0">
                <a:latin typeface="+mn-ea"/>
              </a:rPr>
              <a:t>背景强度变化标准差</a:t>
            </a:r>
            <a:endParaRPr lang="en-US" altLang="zh-CN" sz="3200" dirty="0">
              <a:latin typeface="+mn-ea"/>
            </a:endParaRPr>
          </a:p>
          <a:p>
            <a:pPr marL="342900" indent="-342900">
              <a:lnSpc>
                <a:spcPct val="150000"/>
              </a:lnSpc>
              <a:buFont typeface="Arial" panose="020B0604020202020204" pitchFamily="34" charset="0"/>
              <a:buChar char="•"/>
            </a:pPr>
            <a:endParaRPr lang="zh-CN" altLang="en-US" sz="28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0B3B9F92-AD3E-45B8-9C0B-D681BF72BE77}"/>
              </a:ext>
            </a:extLst>
          </p:cNvPr>
          <p:cNvSpPr/>
          <p:nvPr/>
        </p:nvSpPr>
        <p:spPr>
          <a:xfrm>
            <a:off x="1344023" y="448348"/>
            <a:ext cx="3408730" cy="830997"/>
          </a:xfrm>
          <a:prstGeom prst="rect">
            <a:avLst/>
          </a:prstGeom>
        </p:spPr>
        <p:txBody>
          <a:bodyPr wrap="square">
            <a:spAutoFit/>
          </a:bodyPr>
          <a:lstStyle/>
          <a:p>
            <a:r>
              <a:rPr lang="zh-CN" altLang="en-US" sz="4800" b="1" dirty="0">
                <a:solidFill>
                  <a:schemeClr val="tx1">
                    <a:lumMod val="75000"/>
                    <a:lumOff val="25000"/>
                  </a:schemeClr>
                </a:solidFill>
              </a:rPr>
              <a:t>特征描述符</a:t>
            </a:r>
          </a:p>
        </p:txBody>
      </p:sp>
    </p:spTree>
    <p:extLst>
      <p:ext uri="{BB962C8B-B14F-4D97-AF65-F5344CB8AC3E}">
        <p14:creationId xmlns:p14="http://schemas.microsoft.com/office/powerpoint/2010/main" val="261224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236510" cy="584775"/>
          </a:xfrm>
          <a:prstGeom prst="rect">
            <a:avLst/>
          </a:prstGeom>
        </p:spPr>
        <p:txBody>
          <a:bodyPr wrap="none">
            <a:spAutoFit/>
          </a:bodyPr>
          <a:lstStyle/>
          <a:p>
            <a:r>
              <a:rPr lang="zh-CN" altLang="en-US" sz="3200" b="1" dirty="0">
                <a:solidFill>
                  <a:schemeClr val="tx1">
                    <a:lumMod val="75000"/>
                    <a:lumOff val="25000"/>
                  </a:schemeClr>
                </a:solidFill>
              </a:rPr>
              <a:t>特征描述符</a:t>
            </a:r>
          </a:p>
        </p:txBody>
      </p:sp>
      <p:sp>
        <p:nvSpPr>
          <p:cNvPr id="2" name="文本框 1"/>
          <p:cNvSpPr txBox="1"/>
          <p:nvPr/>
        </p:nvSpPr>
        <p:spPr>
          <a:xfrm>
            <a:off x="688369" y="1613043"/>
            <a:ext cx="10962525" cy="4468018"/>
          </a:xfrm>
          <a:prstGeom prst="rect">
            <a:avLst/>
          </a:prstGeom>
          <a:noFill/>
        </p:spPr>
        <p:txBody>
          <a:bodyPr wrap="square" rtlCol="0">
            <a:spAutoFit/>
          </a:bodyPr>
          <a:lstStyle/>
          <a:p>
            <a:pPr>
              <a:lnSpc>
                <a:spcPct val="150000"/>
              </a:lnSpc>
            </a:pPr>
            <a:r>
              <a:rPr lang="en-US" altLang="zh-CN" sz="2800" b="1" dirty="0">
                <a:latin typeface="等线" panose="02010600030101010101" pitchFamily="2" charset="-122"/>
                <a:ea typeface="等线" panose="02010600030101010101" pitchFamily="2" charset="-122"/>
              </a:rPr>
              <a:t>1. </a:t>
            </a:r>
            <a:r>
              <a:rPr lang="en-US" altLang="zh-CN" sz="2800" b="1" dirty="0">
                <a:latin typeface="等线" panose="02010600030101010101" pitchFamily="2" charset="-122"/>
              </a:rPr>
              <a:t>LBP_ FI </a:t>
            </a:r>
            <a:r>
              <a:rPr lang="en-US" altLang="zh-CN" sz="2800" b="1" dirty="0">
                <a:latin typeface="等线" panose="02010600030101010101" pitchFamily="2" charset="-122"/>
                <a:ea typeface="等线" panose="02010600030101010101" pitchFamily="2" charset="-122"/>
              </a:rPr>
              <a:t>(</a:t>
            </a:r>
            <a:r>
              <a:rPr lang="en-US" altLang="zh-CN" sz="2800" b="1" dirty="0">
                <a:latin typeface="等线" panose="02010600030101010101" pitchFamily="2" charset="-122"/>
              </a:rPr>
              <a:t>Uniform Local Binary Patterns on the Face Image)</a:t>
            </a:r>
            <a:r>
              <a:rPr lang="zh-CN" altLang="en-US" sz="2800" b="1" dirty="0">
                <a:latin typeface="等线" panose="02010600030101010101" pitchFamily="2" charset="-122"/>
                <a:ea typeface="等线" panose="02010600030101010101" pitchFamily="2" charset="-122"/>
              </a:rPr>
              <a:t>：</a:t>
            </a: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r>
              <a:rPr lang="zh-CN" altLang="en-US" sz="2800" dirty="0">
                <a:latin typeface="等线" panose="02010600030101010101" pitchFamily="2" charset="-122"/>
                <a:ea typeface="等线" panose="02010600030101010101" pitchFamily="2" charset="-122"/>
              </a:rPr>
              <a:t>用</a:t>
            </a:r>
            <a:r>
              <a:rPr lang="en-US" altLang="zh-CN" sz="2800" dirty="0">
                <a:latin typeface="等线" panose="02010600030101010101" pitchFamily="2" charset="-122"/>
                <a:ea typeface="等线" panose="02010600030101010101" pitchFamily="2" charset="-122"/>
              </a:rPr>
              <a:t>LBP</a:t>
            </a:r>
            <a:r>
              <a:rPr lang="zh-CN" altLang="en-US" sz="2800" dirty="0">
                <a:latin typeface="等线" panose="02010600030101010101" pitchFamily="2" charset="-122"/>
                <a:ea typeface="等线" panose="02010600030101010101" pitchFamily="2" charset="-122"/>
              </a:rPr>
              <a:t>分析获取图像人脸区域的局部纹理信息。将人脸区域分为</a:t>
            </a:r>
            <a:r>
              <a:rPr lang="en-US" altLang="zh-CN" sz="2800" dirty="0">
                <a:latin typeface="等线" panose="02010600030101010101" pitchFamily="2" charset="-122"/>
                <a:ea typeface="等线" panose="02010600030101010101" pitchFamily="2" charset="-122"/>
              </a:rPr>
              <a:t>9</a:t>
            </a:r>
            <a:r>
              <a:rPr lang="zh-CN" altLang="en-US" sz="2800" dirty="0">
                <a:latin typeface="等线" panose="02010600030101010101" pitchFamily="2" charset="-122"/>
                <a:ea typeface="等线" panose="02010600030101010101" pitchFamily="2" charset="-122"/>
              </a:rPr>
              <a:t>个不重叠的块，计算每个块中像素的</a:t>
            </a:r>
            <a:r>
              <a:rPr lang="en-US" altLang="zh-CN" sz="2800" dirty="0">
                <a:latin typeface="等线" panose="02010600030101010101" pitchFamily="2" charset="-122"/>
                <a:ea typeface="等线" panose="02010600030101010101" pitchFamily="2" charset="-122"/>
              </a:rPr>
              <a:t>LBP</a:t>
            </a:r>
            <a:r>
              <a:rPr lang="zh-CN" altLang="en-US" sz="2800" dirty="0">
                <a:latin typeface="等线" panose="02010600030101010101" pitchFamily="2" charset="-122"/>
                <a:ea typeface="等线" panose="02010600030101010101" pitchFamily="2" charset="-122"/>
              </a:rPr>
              <a:t>码。</a:t>
            </a: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r>
              <a:rPr lang="zh-CN" altLang="en-US" sz="2400" dirty="0">
                <a:latin typeface="等线" panose="02010600030101010101" pitchFamily="2" charset="-122"/>
                <a:ea typeface="等线" panose="02010600030101010101" pitchFamily="2" charset="-122"/>
              </a:rPr>
              <a:t>基于图片纹理等信息来进行人脸识别，类似于传统的基于软件的检测方法。</a:t>
            </a:r>
          </a:p>
        </p:txBody>
      </p:sp>
      <p:pic>
        <p:nvPicPr>
          <p:cNvPr id="6" name="图片 5">
            <a:extLst>
              <a:ext uri="{FF2B5EF4-FFF2-40B4-BE49-F238E27FC236}">
                <a16:creationId xmlns:a16="http://schemas.microsoft.com/office/drawing/2014/main" id="{1D17B20E-2A8E-43D8-A317-F14207D77C20}"/>
              </a:ext>
            </a:extLst>
          </p:cNvPr>
          <p:cNvPicPr>
            <a:picLocks noChangeAspect="1"/>
          </p:cNvPicPr>
          <p:nvPr/>
        </p:nvPicPr>
        <p:blipFill>
          <a:blip r:embed="rId3"/>
          <a:stretch>
            <a:fillRect/>
          </a:stretch>
        </p:blipFill>
        <p:spPr>
          <a:xfrm>
            <a:off x="4204436" y="3847052"/>
            <a:ext cx="3783128" cy="944900"/>
          </a:xfrm>
          <a:prstGeom prst="rect">
            <a:avLst/>
          </a:prstGeom>
        </p:spPr>
      </p:pic>
    </p:spTree>
    <p:extLst>
      <p:ext uri="{BB962C8B-B14F-4D97-AF65-F5344CB8AC3E}">
        <p14:creationId xmlns:p14="http://schemas.microsoft.com/office/powerpoint/2010/main" val="309036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30527" y="1106723"/>
            <a:ext cx="10962525" cy="2238113"/>
          </a:xfrm>
          <a:prstGeom prst="rect">
            <a:avLst/>
          </a:prstGeom>
          <a:noFill/>
        </p:spPr>
        <p:txBody>
          <a:bodyPr wrap="square" rtlCol="0">
            <a:spAutoFit/>
          </a:bodyPr>
          <a:lstStyle/>
          <a:p>
            <a:pPr>
              <a:lnSpc>
                <a:spcPct val="150000"/>
              </a:lnSpc>
            </a:pPr>
            <a:r>
              <a:rPr lang="zh-CN" altLang="en-US" sz="3200" b="1" dirty="0">
                <a:latin typeface="+mn-ea"/>
              </a:rPr>
              <a:t>局部二值模式（</a:t>
            </a:r>
            <a:r>
              <a:rPr lang="en-US" altLang="zh-CN" sz="3200" b="1" dirty="0">
                <a:latin typeface="+mn-ea"/>
              </a:rPr>
              <a:t>LBP</a:t>
            </a:r>
            <a:r>
              <a:rPr lang="zh-CN" altLang="en-US" sz="3200" b="1" dirty="0">
                <a:latin typeface="+mn-ea"/>
              </a:rPr>
              <a:t>）</a:t>
            </a:r>
            <a:endParaRPr lang="en-US" altLang="zh-CN" sz="3200" b="1" dirty="0">
              <a:latin typeface="+mn-ea"/>
            </a:endParaRPr>
          </a:p>
          <a:p>
            <a:endParaRPr lang="en-US" altLang="zh-CN" sz="2800" dirty="0">
              <a:latin typeface="+mn-ea"/>
            </a:endParaRPr>
          </a:p>
          <a:p>
            <a:pPr>
              <a:lnSpc>
                <a:spcPct val="100000"/>
              </a:lnSpc>
            </a:pPr>
            <a:endParaRPr lang="zh-CN" altLang="en-US" sz="2800" dirty="0"/>
          </a:p>
          <a:p>
            <a:pPr marL="342900" indent="-342900">
              <a:lnSpc>
                <a:spcPct val="150000"/>
              </a:lnSpc>
              <a:buFont typeface="Arial" panose="020B0604020202020204" pitchFamily="34" charset="0"/>
              <a:buChar char="•"/>
            </a:pPr>
            <a:endParaRPr lang="zh-CN" altLang="en-US" sz="28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BA78AA7-8B91-4A31-A642-18CF86F2BC28}"/>
              </a:ext>
            </a:extLst>
          </p:cNvPr>
          <p:cNvPicPr>
            <a:picLocks noChangeAspect="1"/>
          </p:cNvPicPr>
          <p:nvPr/>
        </p:nvPicPr>
        <p:blipFill>
          <a:blip r:embed="rId3"/>
          <a:stretch>
            <a:fillRect/>
          </a:stretch>
        </p:blipFill>
        <p:spPr>
          <a:xfrm>
            <a:off x="830527" y="2041132"/>
            <a:ext cx="8144962" cy="18290"/>
          </a:xfrm>
          <a:prstGeom prst="rect">
            <a:avLst/>
          </a:prstGeom>
        </p:spPr>
      </p:pic>
      <p:pic>
        <p:nvPicPr>
          <p:cNvPr id="7" name="图片 6">
            <a:extLst>
              <a:ext uri="{FF2B5EF4-FFF2-40B4-BE49-F238E27FC236}">
                <a16:creationId xmlns:a16="http://schemas.microsoft.com/office/drawing/2014/main" id="{01E42784-EE84-4936-9650-C8064A42A3AF}"/>
              </a:ext>
            </a:extLst>
          </p:cNvPr>
          <p:cNvPicPr>
            <a:picLocks noChangeAspect="1"/>
          </p:cNvPicPr>
          <p:nvPr/>
        </p:nvPicPr>
        <p:blipFill>
          <a:blip r:embed="rId4"/>
          <a:stretch>
            <a:fillRect/>
          </a:stretch>
        </p:blipFill>
        <p:spPr>
          <a:xfrm>
            <a:off x="830527" y="2767778"/>
            <a:ext cx="8171845" cy="2288376"/>
          </a:xfrm>
          <a:prstGeom prst="rect">
            <a:avLst/>
          </a:prstGeom>
        </p:spPr>
      </p:pic>
    </p:spTree>
    <p:extLst>
      <p:ext uri="{BB962C8B-B14F-4D97-AF65-F5344CB8AC3E}">
        <p14:creationId xmlns:p14="http://schemas.microsoft.com/office/powerpoint/2010/main" val="307670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p:cNvSpPr txBox="1"/>
              <p:nvPr/>
            </p:nvSpPr>
            <p:spPr>
              <a:xfrm>
                <a:off x="830527" y="859065"/>
                <a:ext cx="10962525" cy="6797758"/>
              </a:xfrm>
              <a:prstGeom prst="rect">
                <a:avLst/>
              </a:prstGeom>
              <a:noFill/>
            </p:spPr>
            <p:txBody>
              <a:bodyPr wrap="square" rtlCol="0">
                <a:spAutoFit/>
              </a:bodyPr>
              <a:lstStyle/>
              <a:p>
                <a:pPr>
                  <a:lnSpc>
                    <a:spcPct val="150000"/>
                  </a:lnSpc>
                </a:pPr>
                <a:r>
                  <a:rPr lang="zh-CN" altLang="en-US" sz="3200" b="1" dirty="0">
                    <a:latin typeface="+mn-ea"/>
                  </a:rPr>
                  <a:t>优化：等价模式 </a:t>
                </a:r>
                <a:r>
                  <a:rPr lang="en-US" altLang="zh-CN" sz="3200" b="1" dirty="0">
                    <a:latin typeface="+mn-ea"/>
                  </a:rPr>
                  <a:t>LBP</a:t>
                </a:r>
              </a:p>
              <a:p>
                <a:pPr>
                  <a:lnSpc>
                    <a:spcPct val="100000"/>
                  </a:lnSpc>
                </a:pPr>
                <a:endParaRPr lang="en-US" altLang="zh-CN" sz="2800" dirty="0"/>
              </a:p>
              <a:p>
                <a:pPr>
                  <a:lnSpc>
                    <a:spcPct val="100000"/>
                  </a:lnSpc>
                </a:pPr>
                <a:r>
                  <a:rPr lang="en-US" altLang="zh-CN" sz="2800" dirty="0"/>
                  <a:t>LBP</a:t>
                </a:r>
                <a:r>
                  <a:rPr lang="zh-CN" altLang="en-US" sz="2800" dirty="0"/>
                  <a:t>所对应的循环二进制数出现不超过两次从</a:t>
                </a:r>
                <a:r>
                  <a:rPr lang="en-US" altLang="zh-CN" sz="2800" dirty="0"/>
                  <a:t>0</a:t>
                </a:r>
                <a:r>
                  <a:rPr lang="zh-CN" altLang="en-US" sz="2800" dirty="0"/>
                  <a:t>到</a:t>
                </a:r>
                <a:r>
                  <a:rPr lang="en-US" altLang="zh-CN" sz="2800" dirty="0"/>
                  <a:t>1</a:t>
                </a:r>
                <a:r>
                  <a:rPr lang="zh-CN" altLang="en-US" sz="2800" dirty="0"/>
                  <a:t>或从</a:t>
                </a:r>
                <a:r>
                  <a:rPr lang="en-US" altLang="zh-CN" sz="2800" dirty="0"/>
                  <a:t>1</a:t>
                </a:r>
                <a:r>
                  <a:rPr lang="zh-CN" altLang="en-US" sz="2800" dirty="0"/>
                  <a:t>到</a:t>
                </a:r>
                <a:r>
                  <a:rPr lang="en-US" altLang="zh-CN" sz="2800" dirty="0"/>
                  <a:t>0</a:t>
                </a:r>
                <a:r>
                  <a:rPr lang="zh-CN" altLang="en-US" sz="2800" dirty="0"/>
                  <a:t>的跳变时称为</a:t>
                </a:r>
                <a:r>
                  <a:rPr lang="zh-CN" altLang="en-US" sz="2800" b="1" u="sng" dirty="0"/>
                  <a:t>等价模式类</a:t>
                </a:r>
                <a:r>
                  <a:rPr lang="zh-CN" altLang="en-US" sz="2800" dirty="0"/>
                  <a:t>；除等价模式类以外的模式统一归为一类，称为混合模式类。</a:t>
                </a:r>
                <a:endParaRPr lang="en-US" altLang="zh-CN" sz="2800" dirty="0"/>
              </a:p>
              <a:p>
                <a:pPr>
                  <a:lnSpc>
                    <a:spcPct val="100000"/>
                  </a:lnSpc>
                </a:pPr>
                <a:endParaRPr lang="en-US" altLang="zh-CN" sz="2800" dirty="0"/>
              </a:p>
              <a:p>
                <a:pPr marL="914400" lvl="1" indent="-457200">
                  <a:lnSpc>
                    <a:spcPct val="150000"/>
                  </a:lnSpc>
                  <a:buFont typeface="Arial" panose="020B0604020202020204" pitchFamily="34" charset="0"/>
                  <a:buChar char="•"/>
                </a:pPr>
                <a:r>
                  <a:rPr lang="en-US" altLang="zh-CN" sz="2800" dirty="0"/>
                  <a:t>00000000(0</a:t>
                </a:r>
                <a:r>
                  <a:rPr lang="zh-CN" altLang="en-US" sz="2800" dirty="0"/>
                  <a:t>次跳变</a:t>
                </a:r>
                <a:r>
                  <a:rPr lang="en-US" altLang="zh-CN" sz="2800" dirty="0"/>
                  <a:t>)</a:t>
                </a:r>
                <a:r>
                  <a:rPr lang="zh-CN" altLang="en-US" sz="2800" dirty="0"/>
                  <a:t>，</a:t>
                </a:r>
                <a:r>
                  <a:rPr lang="en-US" altLang="zh-CN" sz="2800" dirty="0"/>
                  <a:t>00000111(1</a:t>
                </a:r>
                <a:r>
                  <a:rPr lang="zh-CN" altLang="en-US" sz="2800" dirty="0"/>
                  <a:t>次跳变</a:t>
                </a:r>
                <a:r>
                  <a:rPr lang="en-US" altLang="zh-CN" sz="2800" dirty="0"/>
                  <a:t>)</a:t>
                </a:r>
                <a:r>
                  <a:rPr lang="zh-CN" altLang="en-US" sz="2800" dirty="0"/>
                  <a:t>为等价模式类；</a:t>
                </a:r>
                <a:endParaRPr lang="en-US" altLang="zh-CN" sz="2800" dirty="0"/>
              </a:p>
              <a:p>
                <a:pPr marL="914400" lvl="1" indent="-457200">
                  <a:lnSpc>
                    <a:spcPct val="150000"/>
                  </a:lnSpc>
                  <a:buFont typeface="Arial" panose="020B0604020202020204" pitchFamily="34" charset="0"/>
                  <a:buChar char="•"/>
                </a:pPr>
                <a:r>
                  <a:rPr lang="en-US" altLang="zh-CN" sz="2800" dirty="0"/>
                  <a:t>10010111(4</a:t>
                </a:r>
                <a:r>
                  <a:rPr lang="zh-CN" altLang="en-US" sz="2800" dirty="0"/>
                  <a:t>次跳变</a:t>
                </a:r>
                <a:r>
                  <a:rPr lang="en-US" altLang="zh-CN" sz="2800" dirty="0"/>
                  <a:t>)</a:t>
                </a:r>
                <a:r>
                  <a:rPr lang="zh-CN" altLang="en-US" sz="2800" dirty="0"/>
                  <a:t>为混合模式类。</a:t>
                </a:r>
                <a:endParaRPr lang="en-US" altLang="zh-CN" sz="2800" dirty="0"/>
              </a:p>
              <a:p>
                <a:pPr lvl="1">
                  <a:lnSpc>
                    <a:spcPct val="150000"/>
                  </a:lnSpc>
                </a:pPr>
                <a:endParaRPr lang="en-US" altLang="zh-CN" sz="2800" dirty="0"/>
              </a:p>
              <a:p>
                <a:pPr lvl="1">
                  <a:lnSpc>
                    <a:spcPct val="150000"/>
                  </a:lnSpc>
                </a:pPr>
                <a:r>
                  <a:rPr lang="zh-CN" altLang="en-US" sz="2800" dirty="0"/>
                  <a:t>模式数量从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2</m:t>
                        </m:r>
                      </m:e>
                      <m:sup>
                        <m:r>
                          <m:rPr>
                            <m:sty m:val="p"/>
                          </m:rPr>
                          <a:rPr lang="en-US" altLang="zh-CN" sz="2800" i="1">
                            <a:latin typeface="Cambria Math" panose="02040503050406030204" pitchFamily="18" charset="0"/>
                          </a:rPr>
                          <m:t>p</m:t>
                        </m:r>
                      </m:sup>
                    </m:sSup>
                  </m:oMath>
                </a14:m>
                <a:r>
                  <a:rPr lang="en-US" altLang="zh-CN" sz="2800" dirty="0"/>
                  <a:t> </a:t>
                </a:r>
                <a:r>
                  <a:rPr lang="zh-CN" altLang="en-US" sz="2800" dirty="0"/>
                  <a:t>减少为 </a:t>
                </a:r>
                <a14:m>
                  <m:oMath xmlns:m="http://schemas.openxmlformats.org/officeDocument/2006/math">
                    <m:r>
                      <a:rPr lang="en-US" altLang="zh-CN" sz="2800" i="1" dirty="0" smtClean="0">
                        <a:latin typeface="Cambria Math" panose="02040503050406030204" pitchFamily="18" charset="0"/>
                      </a:rPr>
                      <m:t>𝑝</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𝑝</m:t>
                    </m:r>
                    <m:r>
                      <a:rPr lang="en-US" altLang="zh-CN" sz="2800" i="1" dirty="0" smtClean="0">
                        <a:latin typeface="Cambria Math" panose="02040503050406030204" pitchFamily="18" charset="0"/>
                      </a:rPr>
                      <m:t>−1)+3 </m:t>
                    </m:r>
                  </m:oMath>
                </a14:m>
                <a:r>
                  <a:rPr lang="zh-CN" altLang="en-US" sz="2800" dirty="0"/>
                  <a:t>种</a:t>
                </a:r>
              </a:p>
              <a:p>
                <a:pPr lvl="1">
                  <a:lnSpc>
                    <a:spcPct val="150000"/>
                  </a:lnSpc>
                </a:pPr>
                <a:endParaRPr lang="en-US" altLang="zh-CN" sz="2800" dirty="0"/>
              </a:p>
              <a:p>
                <a:pPr lvl="1">
                  <a:lnSpc>
                    <a:spcPct val="150000"/>
                  </a:lnSpc>
                </a:pPr>
                <a:endParaRPr lang="en-US" altLang="zh-CN" sz="2800" dirty="0"/>
              </a:p>
            </p:txBody>
          </p:sp>
        </mc:Choice>
        <mc:Fallback>
          <p:sp>
            <p:nvSpPr>
              <p:cNvPr id="2" name="文本框 1"/>
              <p:cNvSpPr txBox="1">
                <a:spLocks noRot="1" noChangeAspect="1" noMove="1" noResize="1" noEditPoints="1" noAdjustHandles="1" noChangeArrowheads="1" noChangeShapeType="1" noTextEdit="1"/>
              </p:cNvSpPr>
              <p:nvPr/>
            </p:nvSpPr>
            <p:spPr>
              <a:xfrm>
                <a:off x="830527" y="859065"/>
                <a:ext cx="10962525" cy="6797758"/>
              </a:xfrm>
              <a:prstGeom prst="rect">
                <a:avLst/>
              </a:prstGeom>
              <a:blipFill>
                <a:blip r:embed="rId3"/>
                <a:stretch>
                  <a:fillRect l="-139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8BA78AA7-8B91-4A31-A642-18CF86F2BC28}"/>
              </a:ext>
            </a:extLst>
          </p:cNvPr>
          <p:cNvPicPr>
            <a:picLocks noChangeAspect="1"/>
          </p:cNvPicPr>
          <p:nvPr/>
        </p:nvPicPr>
        <p:blipFill>
          <a:blip r:embed="rId4"/>
          <a:stretch>
            <a:fillRect/>
          </a:stretch>
        </p:blipFill>
        <p:spPr>
          <a:xfrm>
            <a:off x="868876" y="1775317"/>
            <a:ext cx="8144962" cy="18290"/>
          </a:xfrm>
          <a:prstGeom prst="rect">
            <a:avLst/>
          </a:prstGeom>
        </p:spPr>
      </p:pic>
    </p:spTree>
    <p:extLst>
      <p:ext uri="{BB962C8B-B14F-4D97-AF65-F5344CB8AC3E}">
        <p14:creationId xmlns:p14="http://schemas.microsoft.com/office/powerpoint/2010/main" val="223757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236510" cy="584775"/>
          </a:xfrm>
          <a:prstGeom prst="rect">
            <a:avLst/>
          </a:prstGeom>
        </p:spPr>
        <p:txBody>
          <a:bodyPr wrap="none">
            <a:spAutoFit/>
          </a:bodyPr>
          <a:lstStyle/>
          <a:p>
            <a:r>
              <a:rPr lang="zh-CN" altLang="en-US" sz="3200" b="1" dirty="0">
                <a:solidFill>
                  <a:schemeClr val="tx1">
                    <a:lumMod val="75000"/>
                    <a:lumOff val="25000"/>
                  </a:schemeClr>
                </a:solidFill>
              </a:rPr>
              <a:t>特征描述符</a:t>
            </a:r>
          </a:p>
        </p:txBody>
      </p:sp>
      <mc:AlternateContent xmlns:mc="http://schemas.openxmlformats.org/markup-compatibility/2006">
        <mc:Choice xmlns:a14="http://schemas.microsoft.com/office/drawing/2010/main" Requires="a14">
          <p:sp>
            <p:nvSpPr>
              <p:cNvPr id="2" name="文本框 1"/>
              <p:cNvSpPr txBox="1"/>
              <p:nvPr/>
            </p:nvSpPr>
            <p:spPr>
              <a:xfrm>
                <a:off x="688369" y="1613043"/>
                <a:ext cx="10962525" cy="3937938"/>
              </a:xfrm>
              <a:prstGeom prst="rect">
                <a:avLst/>
              </a:prstGeom>
              <a:noFill/>
            </p:spPr>
            <p:txBody>
              <a:bodyPr wrap="square" rtlCol="0">
                <a:spAutoFit/>
              </a:bodyPr>
              <a:lstStyle/>
              <a:p>
                <a:pPr>
                  <a:lnSpc>
                    <a:spcPct val="150000"/>
                  </a:lnSpc>
                </a:pPr>
                <a:r>
                  <a:rPr lang="en-US" altLang="zh-CN" sz="2800" b="1" dirty="0">
                    <a:latin typeface="等线" panose="02010600030101010101" pitchFamily="2" charset="-122"/>
                    <a:ea typeface="等线" panose="02010600030101010101" pitchFamily="2" charset="-122"/>
                  </a:rPr>
                  <a:t>2. </a:t>
                </a:r>
                <a:r>
                  <a:rPr lang="en-US" altLang="zh-CN" sz="2800" b="1" dirty="0">
                    <a:latin typeface="等线" panose="02010600030101010101" pitchFamily="2" charset="-122"/>
                  </a:rPr>
                  <a:t>SD_FIC ( Standard Deviation of Face Intensity Change )</a:t>
                </a:r>
                <a:r>
                  <a:rPr lang="zh-CN" altLang="en-US" sz="2800" b="1" dirty="0">
                    <a:latin typeface="等线" panose="02010600030101010101" pitchFamily="2" charset="-122"/>
                  </a:rPr>
                  <a:t>：</a:t>
                </a: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r>
                  <a:rPr lang="zh-CN" altLang="en-US" sz="2800" dirty="0">
                    <a:latin typeface="等线" panose="02010600030101010101" pitchFamily="2" charset="-122"/>
                    <a:ea typeface="等线" panose="02010600030101010101" pitchFamily="2" charset="-122"/>
                  </a:rPr>
                  <a:t>人脸亮度变化的标准差：</a:t>
                </a: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342900" indent="-342900">
                  <a:lnSpc>
                    <a:spcPct val="150000"/>
                  </a:lnSpc>
                  <a:buFont typeface="Arial" panose="020B0604020202020204" pitchFamily="34" charset="0"/>
                  <a:buChar char="•"/>
                </a:pP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𝑁</m:t>
                    </m:r>
                  </m:oMath>
                </a14:m>
                <a:r>
                  <a:rPr lang="zh-CN" altLang="en-US" sz="2400" dirty="0">
                    <a:ea typeface="宋体" panose="02010600030101010101" pitchFamily="2" charset="-122"/>
                  </a:rPr>
                  <a:t>是该区域的像素数量，</a:t>
                </a:r>
                <a14:m>
                  <m:oMath xmlns:m="http://schemas.openxmlformats.org/officeDocument/2006/math">
                    <m:sSup>
                      <m:sSupPr>
                        <m:ctrlPr>
                          <a:rPr lang="en-US" altLang="zh-CN" sz="2400" i="1" smtClean="0">
                            <a:latin typeface="Cambria Math" panose="02040503050406030204" pitchFamily="18" charset="0"/>
                            <a:ea typeface="宋体" panose="02010600030101010101" pitchFamily="2" charset="-122"/>
                          </a:rPr>
                        </m:ctrlPr>
                      </m:sSupPr>
                      <m:e>
                        <m:r>
                          <a:rPr lang="en-US" altLang="zh-CN" sz="2400" b="0" i="1" smtClean="0">
                            <a:latin typeface="Cambria Math" panose="02040503050406030204" pitchFamily="18" charset="0"/>
                            <a:ea typeface="宋体" panose="02010600030101010101" pitchFamily="2" charset="-122"/>
                          </a:rPr>
                          <m:t>𝐷</m:t>
                        </m:r>
                      </m:e>
                      <m:sup>
                        <m:r>
                          <a:rPr lang="en-US" altLang="zh-CN" sz="2400" b="0" i="1" smtClean="0">
                            <a:latin typeface="Cambria Math" panose="02040503050406030204" pitchFamily="18" charset="0"/>
                            <a:ea typeface="宋体" panose="02010600030101010101" pitchFamily="2" charset="-122"/>
                          </a:rPr>
                          <m:t>𝐹</m:t>
                        </m:r>
                      </m:sup>
                    </m:sSup>
                    <m:d>
                      <m:dPr>
                        <m:ctrlPr>
                          <a:rPr lang="en-US" altLang="zh-CN" sz="2400" b="0" i="1" smtClean="0">
                            <a:latin typeface="Cambria Math" panose="02040503050406030204" pitchFamily="18" charset="0"/>
                            <a:ea typeface="宋体" panose="02010600030101010101" pitchFamily="2" charset="-122"/>
                          </a:rPr>
                        </m:ctrlPr>
                      </m:dPr>
                      <m:e>
                        <m:r>
                          <a:rPr lang="en-US" altLang="zh-CN" sz="2400" b="0" i="1" smtClean="0">
                            <a:latin typeface="Cambria Math" panose="02040503050406030204" pitchFamily="18" charset="0"/>
                            <a:ea typeface="宋体" panose="02010600030101010101" pitchFamily="2" charset="-122"/>
                          </a:rPr>
                          <m:t>𝑥</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𝑦</m:t>
                        </m:r>
                      </m:e>
                    </m:d>
                    <m:r>
                      <a:rPr lang="en-US" altLang="zh-CN" sz="2400" b="0" i="1" smtClean="0">
                        <a:latin typeface="Cambria Math" panose="02040503050406030204" pitchFamily="18" charset="0"/>
                        <a:ea typeface="宋体" panose="02010600030101010101" pitchFamily="2" charset="-122"/>
                      </a:rPr>
                      <m:t>= </m:t>
                    </m:r>
                    <m:sSubSup>
                      <m:sSubSupPr>
                        <m:ctrlPr>
                          <a:rPr lang="en-US" altLang="zh-CN" sz="2400" b="0" i="1" smtClean="0">
                            <a:latin typeface="Cambria Math" panose="02040503050406030204" pitchFamily="18" charset="0"/>
                            <a:ea typeface="宋体" panose="02010600030101010101" pitchFamily="2" charset="-122"/>
                          </a:rPr>
                        </m:ctrlPr>
                      </m:sSubSupPr>
                      <m:e>
                        <m:r>
                          <a:rPr lang="en-US" altLang="zh-CN" sz="2400" b="0" i="1" smtClean="0">
                            <a:latin typeface="Cambria Math" panose="02040503050406030204" pitchFamily="18" charset="0"/>
                            <a:ea typeface="宋体" panose="02010600030101010101" pitchFamily="2" charset="-122"/>
                          </a:rPr>
                          <m:t>𝐼</m:t>
                        </m:r>
                      </m:e>
                      <m:sub>
                        <m:r>
                          <a:rPr lang="en-US" altLang="zh-CN" sz="2400" b="0" i="1" smtClean="0">
                            <a:latin typeface="Cambria Math" panose="02040503050406030204" pitchFamily="18" charset="0"/>
                            <a:ea typeface="宋体" panose="02010600030101010101" pitchFamily="2" charset="-122"/>
                          </a:rPr>
                          <m:t>𝑓</m:t>
                        </m:r>
                      </m:sub>
                      <m:sup>
                        <m:r>
                          <a:rPr lang="en-US" altLang="zh-CN" sz="2400" b="0" i="1" smtClean="0">
                            <a:latin typeface="Cambria Math" panose="02040503050406030204" pitchFamily="18" charset="0"/>
                            <a:ea typeface="宋体" panose="02010600030101010101" pitchFamily="2" charset="-122"/>
                          </a:rPr>
                          <m:t>𝐹</m:t>
                        </m:r>
                      </m:sup>
                    </m:sSubSup>
                    <m:d>
                      <m:dPr>
                        <m:ctrlPr>
                          <a:rPr lang="en-US" altLang="zh-CN" sz="2400" b="0" i="1" smtClean="0">
                            <a:latin typeface="Cambria Math" panose="02040503050406030204" pitchFamily="18" charset="0"/>
                            <a:ea typeface="宋体" panose="02010600030101010101" pitchFamily="2" charset="-122"/>
                          </a:rPr>
                        </m:ctrlPr>
                      </m:dPr>
                      <m:e>
                        <m:r>
                          <a:rPr lang="en-US" altLang="zh-CN" sz="2400" b="0" i="1" smtClean="0">
                            <a:latin typeface="Cambria Math" panose="02040503050406030204" pitchFamily="18" charset="0"/>
                            <a:ea typeface="宋体" panose="02010600030101010101" pitchFamily="2" charset="-122"/>
                          </a:rPr>
                          <m:t>𝑥</m:t>
                        </m:r>
                        <m:r>
                          <a:rPr lang="en-US" altLang="zh-CN" sz="2400" b="0" i="1" smtClean="0">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𝑦</m:t>
                        </m:r>
                      </m:e>
                    </m:d>
                    <m:r>
                      <a:rPr lang="en-US" altLang="zh-CN" sz="2400" b="0" i="1" smtClean="0">
                        <a:latin typeface="Cambria Math" panose="02040503050406030204" pitchFamily="18" charset="0"/>
                        <a:ea typeface="宋体" panose="02010600030101010101" pitchFamily="2" charset="-122"/>
                      </a:rPr>
                      <m:t>−</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b="0" i="1" smtClean="0">
                            <a:latin typeface="Cambria Math" panose="02040503050406030204" pitchFamily="18" charset="0"/>
                            <a:ea typeface="宋体" panose="02010600030101010101" pitchFamily="2" charset="-122"/>
                          </a:rPr>
                          <m:t>𝑛</m:t>
                        </m:r>
                      </m:sub>
                      <m:sup>
                        <m:r>
                          <a:rPr lang="en-US" altLang="zh-CN" sz="2400" i="1">
                            <a:latin typeface="Cambria Math" panose="02040503050406030204" pitchFamily="18" charset="0"/>
                            <a:ea typeface="宋体" panose="02010600030101010101" pitchFamily="2" charset="-122"/>
                          </a:rPr>
                          <m:t>𝐹</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r>
                      <a:rPr lang="zh-CN" altLang="en-US" sz="2400" i="1">
                        <a:latin typeface="Cambria Math" panose="02040503050406030204" pitchFamily="18" charset="0"/>
                        <a:ea typeface="宋体" panose="02010600030101010101" pitchFamily="2" charset="-122"/>
                      </a:rPr>
                      <m:t>。</m:t>
                    </m:r>
                  </m:oMath>
                </a14:m>
                <a:endParaRPr lang="zh-CN" altLang="en-US" sz="2400" dirty="0">
                  <a:ea typeface="等线"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688369" y="1613043"/>
                <a:ext cx="10962525" cy="3937938"/>
              </a:xfrm>
              <a:prstGeom prst="rect">
                <a:avLst/>
              </a:prstGeom>
              <a:blipFill>
                <a:blip r:embed="rId3"/>
                <a:stretch>
                  <a:fillRect l="-1168" b="-31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6FEC400-8646-477A-9880-C66F738A7023}"/>
              </a:ext>
            </a:extLst>
          </p:cNvPr>
          <p:cNvPicPr>
            <a:picLocks noChangeAspect="1"/>
          </p:cNvPicPr>
          <p:nvPr/>
        </p:nvPicPr>
        <p:blipFill>
          <a:blip r:embed="rId4"/>
          <a:stretch>
            <a:fillRect/>
          </a:stretch>
        </p:blipFill>
        <p:spPr>
          <a:xfrm>
            <a:off x="3783419" y="3429000"/>
            <a:ext cx="4625162" cy="930630"/>
          </a:xfrm>
          <a:prstGeom prst="rect">
            <a:avLst/>
          </a:prstGeom>
        </p:spPr>
      </p:pic>
    </p:spTree>
    <p:extLst>
      <p:ext uri="{BB962C8B-B14F-4D97-AF65-F5344CB8AC3E}">
        <p14:creationId xmlns:p14="http://schemas.microsoft.com/office/powerpoint/2010/main" val="1015666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566454" cy="584775"/>
          </a:xfrm>
          <a:prstGeom prst="rect">
            <a:avLst/>
          </a:prstGeom>
        </p:spPr>
        <p:txBody>
          <a:bodyPr wrap="none">
            <a:spAutoFit/>
          </a:bodyPr>
          <a:lstStyle/>
          <a:p>
            <a:r>
              <a:rPr lang="en-US" altLang="zh-CN" sz="3200" b="1" dirty="0">
                <a:solidFill>
                  <a:schemeClr val="tx1">
                    <a:lumMod val="75000"/>
                    <a:lumOff val="25000"/>
                  </a:schemeClr>
                </a:solidFill>
              </a:rPr>
              <a:t>SD_FIC </a:t>
            </a:r>
            <a:endParaRPr lang="zh-CN" altLang="en-US" sz="3200" b="1" dirty="0">
              <a:solidFill>
                <a:schemeClr val="tx1">
                  <a:lumMod val="75000"/>
                  <a:lumOff val="25000"/>
                </a:schemeClr>
              </a:solidFill>
            </a:endParaRPr>
          </a:p>
        </p:txBody>
      </p:sp>
      <p:sp>
        <p:nvSpPr>
          <p:cNvPr id="2" name="文本框 1"/>
          <p:cNvSpPr txBox="1"/>
          <p:nvPr/>
        </p:nvSpPr>
        <p:spPr>
          <a:xfrm>
            <a:off x="614737" y="1106723"/>
            <a:ext cx="10962525" cy="4550989"/>
          </a:xfrm>
          <a:prstGeom prst="rect">
            <a:avLst/>
          </a:prstGeom>
          <a:noFill/>
        </p:spPr>
        <p:txBody>
          <a:bodyPr wrap="square" rtlCol="0">
            <a:spAutoFit/>
          </a:bodyPr>
          <a:lstStyle/>
          <a:p>
            <a:pPr marL="457200" indent="-457200">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buFont typeface="Arial" panose="020B0604020202020204" pitchFamily="34" charset="0"/>
              <a:buChar char="•"/>
            </a:pPr>
            <a:r>
              <a:rPr lang="en-US" altLang="zh-CN" sz="2800" dirty="0">
                <a:latin typeface="等线" panose="02010600030101010101" pitchFamily="2" charset="-122"/>
                <a:ea typeface="等线" panose="02010600030101010101" pitchFamily="2" charset="-122"/>
              </a:rPr>
              <a:t>SD_FIC</a:t>
            </a:r>
            <a:r>
              <a:rPr lang="zh-CN" altLang="en-US" sz="2800" dirty="0">
                <a:latin typeface="等线" panose="02010600030101010101" pitchFamily="2" charset="-122"/>
                <a:ea typeface="等线" panose="02010600030101010101" pitchFamily="2" charset="-122"/>
              </a:rPr>
              <a:t>测量由闪光灯引起的人脸区域灰度强度变化。由于二维欺骗攻击往往是一个平面图像，相比真实人脸的反射光会更加均匀。因此，真实人脸的强度偏差会大于二维欺骗攻击的强度偏差，所以利用标准差来捕捉模型中灰度强度的变化。</a:t>
            </a:r>
            <a:endParaRPr lang="en-US" altLang="zh-CN" sz="2800" dirty="0">
              <a:latin typeface="等线" panose="02010600030101010101" pitchFamily="2" charset="-122"/>
              <a:ea typeface="等线" panose="02010600030101010101" pitchFamily="2" charset="-122"/>
            </a:endParaRPr>
          </a:p>
          <a:p>
            <a:pPr marL="457200" indent="-457200">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buFont typeface="Arial" panose="020B0604020202020204" pitchFamily="34" charset="0"/>
              <a:buChar char="•"/>
            </a:pPr>
            <a:r>
              <a:rPr lang="zh-CN" altLang="en-US" sz="2800" dirty="0">
                <a:latin typeface="等线" panose="02010600030101010101" pitchFamily="2" charset="-122"/>
                <a:ea typeface="等线" panose="02010600030101010101" pitchFamily="2" charset="-122"/>
              </a:rPr>
              <a:t>由于三维物体上的强度变化明显区别与二维，真实人脸的</a:t>
            </a:r>
            <a:r>
              <a:rPr lang="en-US" altLang="zh-CN" sz="2800" dirty="0">
                <a:latin typeface="等线" panose="02010600030101010101" pitchFamily="2" charset="-122"/>
                <a:ea typeface="等线" panose="02010600030101010101" pitchFamily="2" charset="-122"/>
              </a:rPr>
              <a:t>SD_FIC</a:t>
            </a:r>
            <a:r>
              <a:rPr lang="zh-CN" altLang="en-US" sz="2800" dirty="0">
                <a:latin typeface="等线" panose="02010600030101010101" pitchFamily="2" charset="-122"/>
                <a:ea typeface="等线" panose="02010600030101010101" pitchFamily="2" charset="-122"/>
              </a:rPr>
              <a:t>值在所有情况中会是最大的。照片攻击、面具攻击由于会在人脸区域出现明亮的条带，因此比其他类型的攻击具有更大的</a:t>
            </a:r>
            <a:r>
              <a:rPr lang="en-US" altLang="zh-CN" sz="2800" dirty="0">
                <a:latin typeface="等线" panose="02010600030101010101" pitchFamily="2" charset="-122"/>
                <a:ea typeface="等线" panose="02010600030101010101" pitchFamily="2" charset="-122"/>
              </a:rPr>
              <a:t>SD_FIC</a:t>
            </a:r>
            <a:r>
              <a:rPr lang="zh-CN" altLang="en-US" sz="2800" dirty="0">
                <a:latin typeface="等线" panose="02010600030101010101" pitchFamily="2" charset="-122"/>
                <a:ea typeface="等线" panose="02010600030101010101" pitchFamily="2" charset="-122"/>
              </a:rPr>
              <a:t>。</a:t>
            </a:r>
          </a:p>
          <a:p>
            <a:pPr marL="457200" indent="-457200">
              <a:lnSpc>
                <a:spcPct val="150000"/>
              </a:lnSpc>
              <a:buFont typeface="Arial" panose="020B0604020202020204" pitchFamily="34" charset="0"/>
              <a:buChar char="•"/>
            </a:pPr>
            <a:endParaRPr lang="zh-CN" altLang="en-US" sz="28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5506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236510" cy="584775"/>
          </a:xfrm>
          <a:prstGeom prst="rect">
            <a:avLst/>
          </a:prstGeom>
        </p:spPr>
        <p:txBody>
          <a:bodyPr wrap="none">
            <a:spAutoFit/>
          </a:bodyPr>
          <a:lstStyle/>
          <a:p>
            <a:r>
              <a:rPr lang="zh-CN" altLang="en-US" sz="3200" b="1" dirty="0">
                <a:solidFill>
                  <a:schemeClr val="tx1">
                    <a:lumMod val="75000"/>
                    <a:lumOff val="25000"/>
                  </a:schemeClr>
                </a:solidFill>
              </a:rPr>
              <a:t>特征描述符</a:t>
            </a:r>
          </a:p>
        </p:txBody>
      </p:sp>
      <mc:AlternateContent xmlns:mc="http://schemas.openxmlformats.org/markup-compatibility/2006">
        <mc:Choice xmlns:a14="http://schemas.microsoft.com/office/drawing/2010/main" Requires="a14">
          <p:sp>
            <p:nvSpPr>
              <p:cNvPr id="2" name="文本框 1"/>
              <p:cNvSpPr txBox="1"/>
              <p:nvPr/>
            </p:nvSpPr>
            <p:spPr>
              <a:xfrm>
                <a:off x="688369" y="1613043"/>
                <a:ext cx="10962525" cy="4579843"/>
              </a:xfrm>
              <a:prstGeom prst="rect">
                <a:avLst/>
              </a:prstGeom>
              <a:noFill/>
            </p:spPr>
            <p:txBody>
              <a:bodyPr wrap="square" rtlCol="0">
                <a:spAutoFit/>
              </a:bodyPr>
              <a:lstStyle/>
              <a:p>
                <a:pPr>
                  <a:lnSpc>
                    <a:spcPct val="150000"/>
                  </a:lnSpc>
                </a:pPr>
                <a:r>
                  <a:rPr lang="en-US" altLang="zh-CN" sz="2800" b="1" dirty="0">
                    <a:latin typeface="等线" panose="02010600030101010101" pitchFamily="2" charset="-122"/>
                    <a:ea typeface="等线" panose="02010600030101010101" pitchFamily="2" charset="-122"/>
                  </a:rPr>
                  <a:t>3. </a:t>
                </a:r>
                <a:r>
                  <a:rPr lang="en-US" altLang="zh-CN" sz="2800" b="1" dirty="0">
                    <a:latin typeface="等线" panose="02010600030101010101" pitchFamily="2" charset="-122"/>
                  </a:rPr>
                  <a:t>M_BIC ( Mean of Background Intensity Change )</a:t>
                </a:r>
                <a:r>
                  <a:rPr lang="zh-CN" altLang="en-US" sz="2800" b="1" dirty="0">
                    <a:latin typeface="等线" panose="02010600030101010101" pitchFamily="2" charset="-122"/>
                  </a:rPr>
                  <a:t>：</a:t>
                </a:r>
                <a:endParaRPr lang="en-US" altLang="zh-CN" sz="2800" b="1" dirty="0">
                  <a:latin typeface="等线" panose="02010600030101010101" pitchFamily="2" charset="-122"/>
                </a:endParaRPr>
              </a:p>
              <a:p>
                <a:pPr marL="457200" indent="-457200">
                  <a:lnSpc>
                    <a:spcPct val="150000"/>
                  </a:lnSpc>
                  <a:buFont typeface="Arial" panose="020B0604020202020204" pitchFamily="34" charset="0"/>
                  <a:buChar char="•"/>
                </a:pPr>
                <a:r>
                  <a:rPr lang="zh-CN" altLang="en-US" sz="2800" dirty="0">
                    <a:latin typeface="等线" panose="02010600030101010101" pitchFamily="2" charset="-122"/>
                    <a:ea typeface="等线" panose="02010600030101010101" pitchFamily="2" charset="-122"/>
                  </a:rPr>
                  <a:t>背景强度变化平均值</a:t>
                </a: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342900" indent="-342900">
                  <a:lnSpc>
                    <a:spcPct val="150000"/>
                  </a:lnSpc>
                  <a:buFont typeface="Arial" panose="020B0604020202020204" pitchFamily="34" charset="0"/>
                  <a:buChar char="•"/>
                </a:pP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𝑁</m:t>
                    </m:r>
                  </m:oMath>
                </a14:m>
                <a:r>
                  <a:rPr lang="zh-CN" altLang="en-US" sz="2400" dirty="0">
                    <a:ea typeface="宋体" panose="02010600030101010101" pitchFamily="2" charset="-122"/>
                  </a:rPr>
                  <a:t>是该区域的像素数量，</a:t>
                </a:r>
                <a14:m>
                  <m:oMath xmlns:m="http://schemas.openxmlformats.org/officeDocument/2006/math">
                    <m:sSup>
                      <m:sSupPr>
                        <m:ctrlPr>
                          <a:rPr lang="en-US" altLang="zh-CN" sz="2400" i="1">
                            <a:latin typeface="Cambria Math" panose="02040503050406030204" pitchFamily="18" charset="0"/>
                            <a:ea typeface="宋体" panose="02010600030101010101" pitchFamily="2" charset="-122"/>
                          </a:rPr>
                        </m:ctrlPr>
                      </m:sSupPr>
                      <m:e>
                        <m:r>
                          <a:rPr lang="en-US" altLang="zh-CN" sz="2400" i="1">
                            <a:latin typeface="Cambria Math" panose="02040503050406030204" pitchFamily="18" charset="0"/>
                            <a:ea typeface="宋体" panose="02010600030101010101" pitchFamily="2" charset="-122"/>
                          </a:rPr>
                          <m:t>𝐷</m:t>
                        </m:r>
                      </m:e>
                      <m:sup>
                        <m:r>
                          <a:rPr lang="en-US" altLang="zh-CN" sz="2400" b="0" i="1" smtClean="0">
                            <a:latin typeface="Cambria Math" panose="02040503050406030204" pitchFamily="18" charset="0"/>
                            <a:ea typeface="宋体" panose="02010600030101010101" pitchFamily="2" charset="-122"/>
                          </a:rPr>
                          <m:t>𝐵𝐺</m:t>
                        </m:r>
                      </m:sup>
                    </m:s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r>
                      <a:rPr lang="en-US" altLang="zh-CN" sz="2400" i="1">
                        <a:latin typeface="Cambria Math" panose="02040503050406030204" pitchFamily="18" charset="0"/>
                        <a:ea typeface="宋体" panose="02010600030101010101" pitchFamily="2" charset="-122"/>
                      </a:rPr>
                      <m:t>= </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i="1">
                            <a:latin typeface="Cambria Math" panose="02040503050406030204" pitchFamily="18" charset="0"/>
                            <a:ea typeface="宋体" panose="02010600030101010101" pitchFamily="2" charset="-122"/>
                          </a:rPr>
                          <m:t>𝑓</m:t>
                        </m:r>
                      </m:sub>
                      <m:sup>
                        <m:r>
                          <a:rPr lang="en-US" altLang="zh-CN" sz="2400" b="0" i="1" smtClean="0">
                            <a:latin typeface="Cambria Math" panose="02040503050406030204" pitchFamily="18" charset="0"/>
                            <a:ea typeface="宋体" panose="02010600030101010101" pitchFamily="2" charset="-122"/>
                          </a:rPr>
                          <m:t>𝐵𝐺</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r>
                      <a:rPr lang="en-US" altLang="zh-CN" sz="2400" i="1">
                        <a:latin typeface="Cambria Math" panose="02040503050406030204" pitchFamily="18" charset="0"/>
                        <a:ea typeface="宋体" panose="02010600030101010101" pitchFamily="2" charset="-122"/>
                      </a:rPr>
                      <m:t>−</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i="1">
                            <a:latin typeface="Cambria Math" panose="02040503050406030204" pitchFamily="18" charset="0"/>
                            <a:ea typeface="宋体" panose="02010600030101010101" pitchFamily="2" charset="-122"/>
                          </a:rPr>
                          <m:t>𝑛</m:t>
                        </m:r>
                      </m:sub>
                      <m:sup>
                        <m:r>
                          <a:rPr lang="en-US" altLang="zh-CN" sz="2400" b="0" i="1" smtClean="0">
                            <a:latin typeface="Cambria Math" panose="02040503050406030204" pitchFamily="18" charset="0"/>
                            <a:ea typeface="宋体" panose="02010600030101010101" pitchFamily="2" charset="-122"/>
                          </a:rPr>
                          <m:t>𝐵𝐺</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oMath>
                </a14:m>
                <a:r>
                  <a:rPr lang="zh-CN" altLang="en-US" sz="2400" dirty="0">
                    <a:ea typeface="宋体" panose="02010600030101010101" pitchFamily="2" charset="-122"/>
                  </a:rPr>
                  <a:t>。</a:t>
                </a:r>
                <a:endParaRPr lang="zh-CN" altLang="en-US" sz="2400" dirty="0">
                  <a:ea typeface="等线" panose="02010600030101010101" pitchFamily="2" charset="-122"/>
                </a:endParaRPr>
              </a:p>
              <a:p>
                <a:pPr>
                  <a:lnSpc>
                    <a:spcPct val="150000"/>
                  </a:lnSpc>
                </a:pPr>
                <a:endParaRPr lang="zh-CN" altLang="en-US" sz="2800" dirty="0">
                  <a:latin typeface="等线" panose="02010600030101010101" pitchFamily="2" charset="-122"/>
                  <a:ea typeface="等线"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688369" y="1613043"/>
                <a:ext cx="10962525" cy="4579843"/>
              </a:xfrm>
              <a:prstGeom prst="rect">
                <a:avLst/>
              </a:prstGeom>
              <a:blipFill>
                <a:blip r:embed="rId3"/>
                <a:stretch>
                  <a:fillRect l="-116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5EE7BFD-D36C-48E4-980F-8D4C113A410E}"/>
              </a:ext>
            </a:extLst>
          </p:cNvPr>
          <p:cNvPicPr>
            <a:picLocks noChangeAspect="1"/>
          </p:cNvPicPr>
          <p:nvPr/>
        </p:nvPicPr>
        <p:blipFill>
          <a:blip r:embed="rId4"/>
          <a:stretch>
            <a:fillRect/>
          </a:stretch>
        </p:blipFill>
        <p:spPr>
          <a:xfrm>
            <a:off x="4166191" y="3429000"/>
            <a:ext cx="3859618" cy="896937"/>
          </a:xfrm>
          <a:prstGeom prst="rect">
            <a:avLst/>
          </a:prstGeom>
        </p:spPr>
      </p:pic>
    </p:spTree>
    <p:extLst>
      <p:ext uri="{BB962C8B-B14F-4D97-AF65-F5344CB8AC3E}">
        <p14:creationId xmlns:p14="http://schemas.microsoft.com/office/powerpoint/2010/main" val="271777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470274" cy="584775"/>
          </a:xfrm>
          <a:prstGeom prst="rect">
            <a:avLst/>
          </a:prstGeom>
        </p:spPr>
        <p:txBody>
          <a:bodyPr wrap="none">
            <a:spAutoFit/>
          </a:bodyPr>
          <a:lstStyle/>
          <a:p>
            <a:r>
              <a:rPr lang="en-US" altLang="zh-CN" sz="3200" b="1" dirty="0">
                <a:solidFill>
                  <a:schemeClr val="tx1">
                    <a:lumMod val="75000"/>
                    <a:lumOff val="25000"/>
                  </a:schemeClr>
                </a:solidFill>
              </a:rPr>
              <a:t>M_BIC </a:t>
            </a:r>
            <a:endParaRPr lang="zh-CN" altLang="en-US" sz="3200" b="1" dirty="0">
              <a:solidFill>
                <a:schemeClr val="tx1">
                  <a:lumMod val="75000"/>
                  <a:lumOff val="25000"/>
                </a:schemeClr>
              </a:solidFill>
            </a:endParaRPr>
          </a:p>
        </p:txBody>
      </p:sp>
      <p:sp>
        <p:nvSpPr>
          <p:cNvPr id="2" name="文本框 1"/>
          <p:cNvSpPr txBox="1"/>
          <p:nvPr/>
        </p:nvSpPr>
        <p:spPr>
          <a:xfrm>
            <a:off x="614737" y="1106723"/>
            <a:ext cx="10962525" cy="3539430"/>
          </a:xfrm>
          <a:prstGeom prst="rect">
            <a:avLst/>
          </a:prstGeom>
          <a:noFill/>
        </p:spPr>
        <p:txBody>
          <a:bodyPr wrap="square" rtlCol="0">
            <a:spAutoFit/>
          </a:bodyPr>
          <a:lstStyle/>
          <a:p>
            <a:pPr marL="457200" indent="-457200">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buFont typeface="Arial" panose="020B0604020202020204" pitchFamily="34" charset="0"/>
              <a:buChar char="•"/>
            </a:pPr>
            <a:r>
              <a:rPr lang="zh-CN" altLang="en-US" sz="2800" dirty="0">
                <a:latin typeface="等线" panose="02010600030101010101" pitchFamily="2" charset="-122"/>
                <a:ea typeface="等线" panose="02010600030101010101" pitchFamily="2" charset="-122"/>
              </a:rPr>
              <a:t>实际背景在图片攻击和视频攻击中会被遮盖。由于从视频设备上捕获的背景往往比实际的背景离摄像头更近，因此会反射出更高强度的光。所以利用</a:t>
            </a:r>
            <a:r>
              <a:rPr lang="en-US" altLang="zh-CN" sz="2800" dirty="0">
                <a:latin typeface="等线" panose="02010600030101010101" pitchFamily="2" charset="-122"/>
                <a:ea typeface="等线" panose="02010600030101010101" pitchFamily="2" charset="-122"/>
              </a:rPr>
              <a:t>M_BIC</a:t>
            </a:r>
            <a:r>
              <a:rPr lang="zh-CN" altLang="en-US" sz="2800" dirty="0">
                <a:latin typeface="等线" panose="02010600030101010101" pitchFamily="2" charset="-122"/>
                <a:ea typeface="等线" panose="02010600030101010101" pitchFamily="2" charset="-122"/>
              </a:rPr>
              <a:t>来捕捉这些信息。</a:t>
            </a:r>
          </a:p>
          <a:p>
            <a:pPr marL="457200" indent="-457200">
              <a:buFont typeface="Arial" panose="020B0604020202020204" pitchFamily="34" charset="0"/>
              <a:buChar char="•"/>
            </a:pPr>
            <a:endParaRPr lang="zh-CN" altLang="en-US" sz="2800" dirty="0">
              <a:latin typeface="等线" panose="02010600030101010101" pitchFamily="2" charset="-122"/>
              <a:ea typeface="等线" panose="02010600030101010101" pitchFamily="2" charset="-122"/>
            </a:endParaRPr>
          </a:p>
          <a:p>
            <a:pPr marL="457200" indent="-457200">
              <a:buFont typeface="Arial" panose="020B0604020202020204" pitchFamily="34" charset="0"/>
              <a:buChar char="•"/>
            </a:pPr>
            <a:r>
              <a:rPr lang="zh-CN" altLang="en-US" sz="2800" dirty="0">
                <a:latin typeface="等线" panose="02010600030101010101" pitchFamily="2" charset="-122"/>
                <a:ea typeface="等线" panose="02010600030101010101" pitchFamily="2" charset="-122"/>
              </a:rPr>
              <a:t>由于真实人脸和面具攻击都不会遮盖真实背景，而真实背景在使用了闪光灯的图像中会被闪光灯遮挡，这就导致它们相比照片和视频攻击的</a:t>
            </a:r>
            <a:r>
              <a:rPr lang="en-US" altLang="zh-CN" sz="2800" dirty="0">
                <a:latin typeface="等线" panose="02010600030101010101" pitchFamily="2" charset="-122"/>
                <a:ea typeface="等线" panose="02010600030101010101" pitchFamily="2" charset="-122"/>
              </a:rPr>
              <a:t>M_BIC</a:t>
            </a:r>
            <a:r>
              <a:rPr lang="zh-CN" altLang="en-US" sz="2800" dirty="0">
                <a:latin typeface="等线" panose="02010600030101010101" pitchFamily="2" charset="-122"/>
                <a:ea typeface="等线" panose="02010600030101010101" pitchFamily="2" charset="-122"/>
              </a:rPr>
              <a:t>值要小得多；</a:t>
            </a:r>
            <a:endParaRPr lang="en-US" altLang="zh-CN" sz="28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7033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2236510" cy="584775"/>
          </a:xfrm>
          <a:prstGeom prst="rect">
            <a:avLst/>
          </a:prstGeom>
        </p:spPr>
        <p:txBody>
          <a:bodyPr wrap="none">
            <a:spAutoFit/>
          </a:bodyPr>
          <a:lstStyle/>
          <a:p>
            <a:r>
              <a:rPr lang="zh-CN" altLang="en-US" sz="3200" b="1" dirty="0">
                <a:solidFill>
                  <a:schemeClr val="tx1">
                    <a:lumMod val="75000"/>
                    <a:lumOff val="25000"/>
                  </a:schemeClr>
                </a:solidFill>
              </a:rPr>
              <a:t>特征描述符</a:t>
            </a:r>
          </a:p>
        </p:txBody>
      </p:sp>
      <mc:AlternateContent xmlns:mc="http://schemas.openxmlformats.org/markup-compatibility/2006">
        <mc:Choice xmlns:a14="http://schemas.microsoft.com/office/drawing/2010/main" Requires="a14">
          <p:sp>
            <p:nvSpPr>
              <p:cNvPr id="2" name="文本框 1"/>
              <p:cNvSpPr txBox="1"/>
              <p:nvPr/>
            </p:nvSpPr>
            <p:spPr>
              <a:xfrm>
                <a:off x="688369" y="1613043"/>
                <a:ext cx="10962525" cy="3942939"/>
              </a:xfrm>
              <a:prstGeom prst="rect">
                <a:avLst/>
              </a:prstGeom>
              <a:noFill/>
            </p:spPr>
            <p:txBody>
              <a:bodyPr wrap="square" rtlCol="0">
                <a:spAutoFit/>
              </a:bodyPr>
              <a:lstStyle/>
              <a:p>
                <a:pPr>
                  <a:lnSpc>
                    <a:spcPct val="150000"/>
                  </a:lnSpc>
                </a:pPr>
                <a:r>
                  <a:rPr lang="en-US" altLang="zh-CN" sz="2800" b="1" dirty="0">
                    <a:latin typeface="等线" panose="02010600030101010101" pitchFamily="2" charset="-122"/>
                    <a:ea typeface="等线" panose="02010600030101010101" pitchFamily="2" charset="-122"/>
                  </a:rPr>
                  <a:t>4. </a:t>
                </a:r>
                <a:r>
                  <a:rPr lang="en-US" altLang="zh-CN" sz="2800" b="1" dirty="0">
                    <a:latin typeface="等线" panose="02010600030101010101" pitchFamily="2" charset="-122"/>
                  </a:rPr>
                  <a:t>SD_BIC ( Standard Deviation of Background Intensity Change )</a:t>
                </a:r>
                <a:r>
                  <a:rPr lang="zh-CN" altLang="en-US" sz="2800" b="1" dirty="0">
                    <a:latin typeface="等线" panose="02010600030101010101" pitchFamily="2" charset="-122"/>
                  </a:rPr>
                  <a:t>：</a:t>
                </a:r>
                <a:endParaRPr lang="en-US" altLang="zh-CN" sz="2800" b="1" dirty="0">
                  <a:latin typeface="等线" panose="02010600030101010101" pitchFamily="2" charset="-122"/>
                </a:endParaRPr>
              </a:p>
              <a:p>
                <a:pPr marL="457200" indent="-457200">
                  <a:lnSpc>
                    <a:spcPct val="150000"/>
                  </a:lnSpc>
                  <a:buFont typeface="Arial" panose="020B0604020202020204" pitchFamily="34" charset="0"/>
                  <a:buChar char="•"/>
                </a:pPr>
                <a:r>
                  <a:rPr lang="zh-CN" altLang="en-US" sz="2800" dirty="0">
                    <a:ea typeface="等线" panose="02010600030101010101" pitchFamily="2" charset="-122"/>
                  </a:rPr>
                  <a:t>背景强度变化标准差</a:t>
                </a:r>
                <a:endParaRPr lang="en-US" altLang="zh-CN" sz="2800" dirty="0">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ea typeface="等线" panose="02010600030101010101" pitchFamily="2" charset="-122"/>
                </a:endParaRPr>
              </a:p>
              <a:p>
                <a:pPr marL="457200" indent="-457200">
                  <a:lnSpc>
                    <a:spcPct val="150000"/>
                  </a:lnSpc>
                  <a:buFont typeface="Arial" panose="020B0604020202020204" pitchFamily="34" charset="0"/>
                  <a:buChar char="•"/>
                </a:pPr>
                <a:endParaRPr lang="en-US" altLang="zh-CN" sz="2800" dirty="0">
                  <a:ea typeface="等线" panose="02010600030101010101" pitchFamily="2" charset="-122"/>
                </a:endParaRPr>
              </a:p>
              <a:p>
                <a:pPr marL="342900" indent="-342900">
                  <a:lnSpc>
                    <a:spcPct val="150000"/>
                  </a:lnSpc>
                  <a:buFont typeface="Arial" panose="020B0604020202020204" pitchFamily="34" charset="0"/>
                  <a:buChar char="•"/>
                </a:pPr>
                <a14:m>
                  <m:oMath xmlns:m="http://schemas.openxmlformats.org/officeDocument/2006/math">
                    <m:r>
                      <a:rPr lang="en-US" altLang="zh-CN" sz="2400" i="1" dirty="0" smtClean="0">
                        <a:latin typeface="Cambria Math" panose="02040503050406030204" pitchFamily="18" charset="0"/>
                        <a:ea typeface="宋体" panose="02010600030101010101" pitchFamily="2" charset="-122"/>
                      </a:rPr>
                      <m:t>𝑁</m:t>
                    </m:r>
                  </m:oMath>
                </a14:m>
                <a:r>
                  <a:rPr lang="zh-CN" altLang="en-US" sz="2400" dirty="0">
                    <a:ea typeface="宋体" panose="02010600030101010101" pitchFamily="2" charset="-122"/>
                  </a:rPr>
                  <a:t>是该区域的像素数量，</a:t>
                </a:r>
                <a14:m>
                  <m:oMath xmlns:m="http://schemas.openxmlformats.org/officeDocument/2006/math">
                    <m:sSup>
                      <m:sSupPr>
                        <m:ctrlPr>
                          <a:rPr lang="en-US" altLang="zh-CN" sz="2400" i="1">
                            <a:latin typeface="Cambria Math" panose="02040503050406030204" pitchFamily="18" charset="0"/>
                            <a:ea typeface="宋体" panose="02010600030101010101" pitchFamily="2" charset="-122"/>
                          </a:rPr>
                        </m:ctrlPr>
                      </m:sSupPr>
                      <m:e>
                        <m:r>
                          <a:rPr lang="en-US" altLang="zh-CN" sz="2400" i="1">
                            <a:latin typeface="Cambria Math" panose="02040503050406030204" pitchFamily="18" charset="0"/>
                            <a:ea typeface="宋体" panose="02010600030101010101" pitchFamily="2" charset="-122"/>
                          </a:rPr>
                          <m:t>𝐷</m:t>
                        </m:r>
                      </m:e>
                      <m:sup>
                        <m:r>
                          <a:rPr lang="en-US" altLang="zh-CN" sz="2400" b="0" i="1" smtClean="0">
                            <a:latin typeface="Cambria Math" panose="02040503050406030204" pitchFamily="18" charset="0"/>
                            <a:ea typeface="宋体" panose="02010600030101010101" pitchFamily="2" charset="-122"/>
                          </a:rPr>
                          <m:t>𝐵𝐺</m:t>
                        </m:r>
                      </m:sup>
                    </m:s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r>
                      <a:rPr lang="en-US" altLang="zh-CN" sz="2400" i="1">
                        <a:latin typeface="Cambria Math" panose="02040503050406030204" pitchFamily="18" charset="0"/>
                        <a:ea typeface="宋体" panose="02010600030101010101" pitchFamily="2" charset="-122"/>
                      </a:rPr>
                      <m:t>= </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i="1">
                            <a:latin typeface="Cambria Math" panose="02040503050406030204" pitchFamily="18" charset="0"/>
                            <a:ea typeface="宋体" panose="02010600030101010101" pitchFamily="2" charset="-122"/>
                          </a:rPr>
                          <m:t>𝑓</m:t>
                        </m:r>
                      </m:sub>
                      <m:sup>
                        <m:r>
                          <a:rPr lang="en-US" altLang="zh-CN" sz="2400" b="0" i="1" smtClean="0">
                            <a:latin typeface="Cambria Math" panose="02040503050406030204" pitchFamily="18" charset="0"/>
                            <a:ea typeface="宋体" panose="02010600030101010101" pitchFamily="2" charset="-122"/>
                          </a:rPr>
                          <m:t>𝐵𝐺</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r>
                      <a:rPr lang="en-US" altLang="zh-CN" sz="2400" i="1">
                        <a:latin typeface="Cambria Math" panose="02040503050406030204" pitchFamily="18" charset="0"/>
                        <a:ea typeface="宋体" panose="02010600030101010101" pitchFamily="2" charset="-122"/>
                      </a:rPr>
                      <m:t>−</m:t>
                    </m:r>
                    <m:sSubSup>
                      <m:sSubSupPr>
                        <m:ctrlPr>
                          <a:rPr lang="en-US" altLang="zh-CN" sz="2400" i="1">
                            <a:latin typeface="Cambria Math" panose="02040503050406030204" pitchFamily="18" charset="0"/>
                            <a:ea typeface="宋体" panose="02010600030101010101" pitchFamily="2" charset="-122"/>
                          </a:rPr>
                        </m:ctrlPr>
                      </m:sSubSupPr>
                      <m:e>
                        <m:r>
                          <a:rPr lang="en-US" altLang="zh-CN" sz="2400" i="1">
                            <a:latin typeface="Cambria Math" panose="02040503050406030204" pitchFamily="18" charset="0"/>
                            <a:ea typeface="宋体" panose="02010600030101010101" pitchFamily="2" charset="-122"/>
                          </a:rPr>
                          <m:t>𝐼</m:t>
                        </m:r>
                      </m:e>
                      <m:sub>
                        <m:r>
                          <a:rPr lang="en-US" altLang="zh-CN" sz="2400" i="1">
                            <a:latin typeface="Cambria Math" panose="02040503050406030204" pitchFamily="18" charset="0"/>
                            <a:ea typeface="宋体" panose="02010600030101010101" pitchFamily="2" charset="-122"/>
                          </a:rPr>
                          <m:t>𝑛</m:t>
                        </m:r>
                      </m:sub>
                      <m:sup>
                        <m:r>
                          <a:rPr lang="en-US" altLang="zh-CN" sz="2400" b="0" i="1" smtClean="0">
                            <a:latin typeface="Cambria Math" panose="02040503050406030204" pitchFamily="18" charset="0"/>
                            <a:ea typeface="宋体" panose="02010600030101010101" pitchFamily="2" charset="-122"/>
                          </a:rPr>
                          <m:t>𝐵𝐺</m:t>
                        </m:r>
                      </m:sup>
                    </m:sSubSup>
                    <m:d>
                      <m:dPr>
                        <m:ctrlPr>
                          <a:rPr lang="en-US" altLang="zh-CN" sz="2400" i="1">
                            <a:latin typeface="Cambria Math" panose="02040503050406030204" pitchFamily="18" charset="0"/>
                            <a:ea typeface="宋体" panose="02010600030101010101" pitchFamily="2" charset="-122"/>
                          </a:rPr>
                        </m:ctrlPr>
                      </m:dPr>
                      <m:e>
                        <m:r>
                          <a:rPr lang="en-US" altLang="zh-CN" sz="2400" i="1">
                            <a:latin typeface="Cambria Math" panose="02040503050406030204" pitchFamily="18" charset="0"/>
                            <a:ea typeface="宋体" panose="02010600030101010101" pitchFamily="2" charset="-122"/>
                          </a:rPr>
                          <m:t>𝑥</m:t>
                        </m:r>
                        <m:r>
                          <a:rPr lang="en-US" altLang="zh-CN" sz="2400" i="1">
                            <a:latin typeface="Cambria Math" panose="02040503050406030204" pitchFamily="18" charset="0"/>
                            <a:ea typeface="宋体" panose="02010600030101010101" pitchFamily="2" charset="-122"/>
                          </a:rPr>
                          <m:t>,</m:t>
                        </m:r>
                        <m:r>
                          <a:rPr lang="en-US" altLang="zh-CN" sz="2400" i="1">
                            <a:latin typeface="Cambria Math" panose="02040503050406030204" pitchFamily="18" charset="0"/>
                            <a:ea typeface="宋体" panose="02010600030101010101" pitchFamily="2" charset="-122"/>
                          </a:rPr>
                          <m:t>𝑦</m:t>
                        </m:r>
                      </m:e>
                    </m:d>
                  </m:oMath>
                </a14:m>
                <a:r>
                  <a:rPr lang="zh-CN" altLang="en-US" sz="2400" dirty="0">
                    <a:ea typeface="宋体" panose="02010600030101010101" pitchFamily="2" charset="-122"/>
                  </a:rPr>
                  <a:t>。</a:t>
                </a:r>
                <a:endParaRPr lang="zh-CN" altLang="en-US" sz="2400" dirty="0">
                  <a:ea typeface="等线"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688369" y="1613043"/>
                <a:ext cx="10962525" cy="3942939"/>
              </a:xfrm>
              <a:prstGeom prst="rect">
                <a:avLst/>
              </a:prstGeom>
              <a:blipFill>
                <a:blip r:embed="rId3"/>
                <a:stretch>
                  <a:fillRect l="-1168" r="-1335" b="-46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C3335F08-1F6C-4D40-84A6-E87BF235CC0A}"/>
              </a:ext>
            </a:extLst>
          </p:cNvPr>
          <p:cNvPicPr>
            <a:picLocks noChangeAspect="1"/>
          </p:cNvPicPr>
          <p:nvPr/>
        </p:nvPicPr>
        <p:blipFill rotWithShape="1">
          <a:blip r:embed="rId4"/>
          <a:srcRect l="5591"/>
          <a:stretch/>
        </p:blipFill>
        <p:spPr>
          <a:xfrm>
            <a:off x="3782483" y="3429000"/>
            <a:ext cx="4627033" cy="1053488"/>
          </a:xfrm>
          <a:prstGeom prst="rect">
            <a:avLst/>
          </a:prstGeom>
        </p:spPr>
      </p:pic>
    </p:spTree>
    <p:extLst>
      <p:ext uri="{BB962C8B-B14F-4D97-AF65-F5344CB8AC3E}">
        <p14:creationId xmlns:p14="http://schemas.microsoft.com/office/powerpoint/2010/main" val="282456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a:xfrm>
            <a:off x="4758074" y="753893"/>
            <a:ext cx="713428" cy="71342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033993"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3340100" y="3425976"/>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441839" y="3517505"/>
            <a:ext cx="771365" cy="769441"/>
          </a:xfrm>
          <a:prstGeom prst="rect">
            <a:avLst/>
          </a:prstGeom>
          <a:noFill/>
        </p:spPr>
        <p:txBody>
          <a:bodyPr wrap="none" rtlCol="0">
            <a:spAutoFit/>
          </a:bodyPr>
          <a:lstStyle/>
          <a:p>
            <a:pPr algn="ctr"/>
            <a:r>
              <a:rPr lang="en-US" altLang="zh-CN" sz="4400" b="1" dirty="0">
                <a:solidFill>
                  <a:schemeClr val="bg1"/>
                </a:solidFill>
              </a:rPr>
              <a:t>01</a:t>
            </a:r>
            <a:endParaRPr lang="zh-CN" altLang="en-US" sz="4400" b="1" dirty="0">
              <a:solidFill>
                <a:schemeClr val="bg1"/>
              </a:solidFill>
            </a:endParaRPr>
          </a:p>
        </p:txBody>
      </p:sp>
      <p:sp>
        <p:nvSpPr>
          <p:cNvPr id="6" name="文本框 5"/>
          <p:cNvSpPr txBox="1"/>
          <p:nvPr/>
        </p:nvSpPr>
        <p:spPr>
          <a:xfrm>
            <a:off x="3170240" y="4470005"/>
            <a:ext cx="1210588" cy="400110"/>
          </a:xfrm>
          <a:prstGeom prst="rect">
            <a:avLst/>
          </a:prstGeom>
          <a:noFill/>
        </p:spPr>
        <p:txBody>
          <a:bodyPr wrap="none" rtlCol="0">
            <a:spAutoFit/>
          </a:bodyPr>
          <a:lstStyle/>
          <a:p>
            <a:pPr algn="ctr"/>
            <a:r>
              <a:rPr lang="zh-CN" altLang="en-US" sz="2000" b="1" dirty="0">
                <a:latin typeface="+mj-lt"/>
              </a:rPr>
              <a:t>问题陈述</a:t>
            </a:r>
          </a:p>
        </p:txBody>
      </p:sp>
      <p:sp>
        <p:nvSpPr>
          <p:cNvPr id="11" name="文本框 10"/>
          <p:cNvSpPr txBox="1"/>
          <p:nvPr/>
        </p:nvSpPr>
        <p:spPr>
          <a:xfrm>
            <a:off x="5526535" y="4451270"/>
            <a:ext cx="1210588" cy="400110"/>
          </a:xfrm>
          <a:prstGeom prst="rect">
            <a:avLst/>
          </a:prstGeom>
          <a:noFill/>
        </p:spPr>
        <p:txBody>
          <a:bodyPr wrap="none" rtlCol="0">
            <a:spAutoFit/>
          </a:bodyPr>
          <a:lstStyle/>
          <a:p>
            <a:pPr algn="ctr"/>
            <a:r>
              <a:rPr lang="zh-CN" altLang="en-US" sz="2000" b="1" dirty="0">
                <a:latin typeface="+mj-lt"/>
              </a:rPr>
              <a:t>研究方法</a:t>
            </a:r>
          </a:p>
        </p:txBody>
      </p:sp>
      <p:sp>
        <p:nvSpPr>
          <p:cNvPr id="16" name="文本框 15"/>
          <p:cNvSpPr txBox="1"/>
          <p:nvPr/>
        </p:nvSpPr>
        <p:spPr>
          <a:xfrm>
            <a:off x="8078694" y="4465287"/>
            <a:ext cx="697627" cy="400110"/>
          </a:xfrm>
          <a:prstGeom prst="rect">
            <a:avLst/>
          </a:prstGeom>
          <a:noFill/>
        </p:spPr>
        <p:txBody>
          <a:bodyPr wrap="none" rtlCol="0">
            <a:spAutoFit/>
          </a:bodyPr>
          <a:lstStyle/>
          <a:p>
            <a:pPr algn="ctr"/>
            <a:r>
              <a:rPr lang="zh-CN" altLang="en-US" sz="2000" b="1" dirty="0">
                <a:latin typeface="+mj-lt"/>
              </a:rPr>
              <a:t>总结</a:t>
            </a:r>
          </a:p>
        </p:txBody>
      </p:sp>
      <p:sp>
        <p:nvSpPr>
          <p:cNvPr id="23" name="椭圆 22"/>
          <p:cNvSpPr/>
          <p:nvPr/>
        </p:nvSpPr>
        <p:spPr>
          <a:xfrm>
            <a:off x="4869180" y="686969"/>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MH_Others_1"/>
          <p:cNvSpPr txBox="1"/>
          <p:nvPr>
            <p:custDataLst>
              <p:tags r:id="rId1"/>
            </p:custDataLst>
          </p:nvPr>
        </p:nvSpPr>
        <p:spPr>
          <a:xfrm>
            <a:off x="4160902" y="1467321"/>
            <a:ext cx="3955467" cy="847938"/>
          </a:xfrm>
          <a:prstGeom prst="rect">
            <a:avLst/>
          </a:prstGeom>
          <a:noFill/>
        </p:spPr>
        <p:txBody>
          <a:bodyPr wrap="square" rtlCol="0">
            <a:noAutofit/>
          </a:bodyPr>
          <a:lstStyle/>
          <a:p>
            <a:pPr algn="ctr"/>
            <a:r>
              <a:rPr lang="zh-CN" altLang="en-US" sz="4400" b="1" dirty="0">
                <a:solidFill>
                  <a:schemeClr val="bg1"/>
                </a:solidFill>
                <a:latin typeface="+mj-lt"/>
                <a:cs typeface="Arial" pitchFamily="34" charset="0"/>
              </a:rPr>
              <a:t>目录</a:t>
            </a:r>
          </a:p>
        </p:txBody>
      </p:sp>
      <p:sp>
        <p:nvSpPr>
          <p:cNvPr id="9" name="椭圆 8"/>
          <p:cNvSpPr/>
          <p:nvPr/>
        </p:nvSpPr>
        <p:spPr>
          <a:xfrm>
            <a:off x="5619750" y="3444711"/>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710317" y="3536240"/>
            <a:ext cx="771365" cy="769441"/>
          </a:xfrm>
          <a:prstGeom prst="rect">
            <a:avLst/>
          </a:prstGeom>
          <a:noFill/>
        </p:spPr>
        <p:txBody>
          <a:bodyPr wrap="none" rtlCol="0">
            <a:spAutoFit/>
          </a:bodyPr>
          <a:lstStyle/>
          <a:p>
            <a:pPr algn="ctr"/>
            <a:r>
              <a:rPr lang="en-US" altLang="zh-CN" sz="4400" b="1" dirty="0">
                <a:solidFill>
                  <a:schemeClr val="bg1"/>
                </a:solidFill>
              </a:rPr>
              <a:t>02</a:t>
            </a:r>
            <a:endParaRPr lang="zh-CN" altLang="en-US" sz="4400" b="1" dirty="0">
              <a:solidFill>
                <a:schemeClr val="bg1"/>
              </a:solidFill>
            </a:endParaRPr>
          </a:p>
        </p:txBody>
      </p:sp>
      <p:sp>
        <p:nvSpPr>
          <p:cNvPr id="33" name="椭圆 32"/>
          <p:cNvSpPr/>
          <p:nvPr/>
        </p:nvSpPr>
        <p:spPr>
          <a:xfrm>
            <a:off x="6327790" y="4151758"/>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899400" y="3444711"/>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961144" y="3536240"/>
            <a:ext cx="771365" cy="769441"/>
          </a:xfrm>
          <a:prstGeom prst="rect">
            <a:avLst/>
          </a:prstGeom>
          <a:noFill/>
        </p:spPr>
        <p:txBody>
          <a:bodyPr wrap="none" rtlCol="0">
            <a:spAutoFit/>
          </a:bodyPr>
          <a:lstStyle/>
          <a:p>
            <a:pPr algn="ctr"/>
            <a:r>
              <a:rPr lang="en-US" altLang="zh-CN" sz="4400" b="1" dirty="0">
                <a:solidFill>
                  <a:schemeClr val="bg1"/>
                </a:solidFill>
              </a:rPr>
              <a:t>03</a:t>
            </a:r>
            <a:endParaRPr lang="zh-CN" altLang="en-US" sz="4400" b="1" dirty="0">
              <a:solidFill>
                <a:schemeClr val="bg1"/>
              </a:solidFill>
            </a:endParaRPr>
          </a:p>
        </p:txBody>
      </p:sp>
      <p:sp>
        <p:nvSpPr>
          <p:cNvPr id="34" name="椭圆 33"/>
          <p:cNvSpPr/>
          <p:nvPr/>
        </p:nvSpPr>
        <p:spPr>
          <a:xfrm>
            <a:off x="8640622" y="4151758"/>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26879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608133" cy="584775"/>
          </a:xfrm>
          <a:prstGeom prst="rect">
            <a:avLst/>
          </a:prstGeom>
        </p:spPr>
        <p:txBody>
          <a:bodyPr wrap="none">
            <a:spAutoFit/>
          </a:bodyPr>
          <a:lstStyle/>
          <a:p>
            <a:r>
              <a:rPr lang="en-US" altLang="zh-CN" sz="3200" b="1" dirty="0">
                <a:solidFill>
                  <a:schemeClr val="tx1">
                    <a:lumMod val="75000"/>
                    <a:lumOff val="25000"/>
                  </a:schemeClr>
                </a:solidFill>
              </a:rPr>
              <a:t>SD_BIC </a:t>
            </a:r>
            <a:endParaRPr lang="zh-CN" altLang="en-US" sz="3200" b="1" dirty="0">
              <a:solidFill>
                <a:schemeClr val="tx1">
                  <a:lumMod val="75000"/>
                  <a:lumOff val="25000"/>
                </a:schemeClr>
              </a:solidFill>
            </a:endParaRPr>
          </a:p>
        </p:txBody>
      </p:sp>
      <p:sp>
        <p:nvSpPr>
          <p:cNvPr id="2" name="文本框 1"/>
          <p:cNvSpPr txBox="1"/>
          <p:nvPr/>
        </p:nvSpPr>
        <p:spPr>
          <a:xfrm>
            <a:off x="614737" y="1106723"/>
            <a:ext cx="10962525" cy="4981877"/>
          </a:xfrm>
          <a:prstGeom prst="rect">
            <a:avLst/>
          </a:prstGeom>
          <a:noFill/>
        </p:spPr>
        <p:txBody>
          <a:bodyPr wrap="square" rtlCol="0">
            <a:spAutoFit/>
          </a:bodyPr>
          <a:lstStyle/>
          <a:p>
            <a:pPr marL="457200" indent="-457200">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buFont typeface="Arial" panose="020B0604020202020204" pitchFamily="34" charset="0"/>
              <a:buChar char="•"/>
            </a:pPr>
            <a:r>
              <a:rPr lang="zh-CN" altLang="en-US" sz="2800" dirty="0">
                <a:latin typeface="等线" panose="02010600030101010101" pitchFamily="2" charset="-122"/>
                <a:ea typeface="等线" panose="02010600030101010101" pitchFamily="2" charset="-122"/>
              </a:rPr>
              <a:t>虽然面具攻击和真实人脸都不会遮盖实际背景，但由于纹理和形状不同，面具的光扩散效果会不同于真实的脸。</a:t>
            </a:r>
          </a:p>
          <a:p>
            <a:pPr marL="457200" indent="-457200">
              <a:buFont typeface="Arial" panose="020B0604020202020204" pitchFamily="34" charset="0"/>
              <a:buChar char="•"/>
            </a:pPr>
            <a:endParaRPr lang="zh-CN" altLang="en-US" sz="2800" dirty="0">
              <a:latin typeface="等线" panose="02010600030101010101" pitchFamily="2" charset="-122"/>
              <a:ea typeface="等线" panose="02010600030101010101" pitchFamily="2" charset="-122"/>
            </a:endParaRPr>
          </a:p>
          <a:p>
            <a:pPr marL="457200" indent="-457200">
              <a:buFont typeface="Arial" panose="020B0604020202020204" pitchFamily="34" charset="0"/>
              <a:buChar char="•"/>
            </a:pPr>
            <a:r>
              <a:rPr lang="zh-CN" altLang="en-US" sz="2800" dirty="0">
                <a:latin typeface="等线" panose="02010600030101010101" pitchFamily="2" charset="-122"/>
                <a:ea typeface="等线" panose="02010600030101010101" pitchFamily="2" charset="-122"/>
              </a:rPr>
              <a:t>真实人脸的</a:t>
            </a:r>
            <a:r>
              <a:rPr lang="en-US" altLang="zh-CN" sz="2800" dirty="0">
                <a:latin typeface="等线" panose="02010600030101010101" pitchFamily="2" charset="-122"/>
                <a:ea typeface="等线" panose="02010600030101010101" pitchFamily="2" charset="-122"/>
              </a:rPr>
              <a:t>SD_BIC</a:t>
            </a:r>
            <a:r>
              <a:rPr lang="zh-CN" altLang="en-US" sz="2800" dirty="0">
                <a:latin typeface="等线" panose="02010600030101010101" pitchFamily="2" charset="-122"/>
                <a:ea typeface="等线" panose="02010600030101010101" pitchFamily="2" charset="-122"/>
              </a:rPr>
              <a:t>值会小于面具攻击的</a:t>
            </a:r>
            <a:r>
              <a:rPr lang="en-US" altLang="zh-CN" sz="2800" dirty="0">
                <a:latin typeface="等线" panose="02010600030101010101" pitchFamily="2" charset="-122"/>
                <a:ea typeface="等线" panose="02010600030101010101" pitchFamily="2" charset="-122"/>
              </a:rPr>
              <a:t>SD_BIC</a:t>
            </a:r>
            <a:r>
              <a:rPr lang="zh-CN" altLang="en-US" sz="2800" dirty="0">
                <a:latin typeface="等线" panose="02010600030101010101" pitchFamily="2" charset="-122"/>
                <a:ea typeface="等线" panose="02010600030101010101" pitchFamily="2" charset="-122"/>
              </a:rPr>
              <a:t>值，因为面具的光扩散要比人脸的光扩散大。</a:t>
            </a:r>
            <a:endParaRPr lang="en-US" altLang="zh-CN" sz="2800" dirty="0">
              <a:latin typeface="等线" panose="02010600030101010101" pitchFamily="2" charset="-122"/>
              <a:ea typeface="等线" panose="02010600030101010101" pitchFamily="2" charset="-122"/>
            </a:endParaRPr>
          </a:p>
          <a:p>
            <a:pPr marL="457200" indent="-457200">
              <a:buFont typeface="Arial" panose="020B0604020202020204" pitchFamily="34" charset="0"/>
              <a:buChar char="•"/>
            </a:pPr>
            <a:endParaRPr lang="en-US" altLang="zh-CN" sz="2800" dirty="0">
              <a:latin typeface="等线" panose="02010600030101010101" pitchFamily="2" charset="-122"/>
              <a:ea typeface="等线" panose="02010600030101010101" pitchFamily="2" charset="-122"/>
            </a:endParaRPr>
          </a:p>
          <a:p>
            <a:pPr marL="457200" indent="-457200">
              <a:buFont typeface="Arial" panose="020B0604020202020204" pitchFamily="34" charset="0"/>
              <a:buChar char="•"/>
            </a:pPr>
            <a:r>
              <a:rPr lang="zh-CN" altLang="en-US" sz="2800" dirty="0">
                <a:latin typeface="等线" panose="02010600030101010101" pitchFamily="2" charset="-122"/>
                <a:ea typeface="等线" panose="02010600030101010101" pitchFamily="2" charset="-122"/>
              </a:rPr>
              <a:t>由于视频和照片的二维平面结构，闪光灯会让视频攻击和纸质照片攻击中背景区域</a:t>
            </a:r>
            <a:r>
              <a:rPr lang="zh-CN" altLang="en-US" sz="2800" dirty="0">
                <a:latin typeface="等线" panose="02010600030101010101" pitchFamily="2" charset="-122"/>
              </a:rPr>
              <a:t>的强度增加。</a:t>
            </a:r>
            <a:r>
              <a:rPr lang="zh-CN" altLang="en-US" sz="2800" dirty="0">
                <a:latin typeface="等线" panose="02010600030101010101" pitchFamily="2" charset="-122"/>
                <a:ea typeface="等线" panose="02010600030101010101" pitchFamily="2" charset="-122"/>
              </a:rPr>
              <a:t>这些攻击的</a:t>
            </a:r>
            <a:r>
              <a:rPr lang="en-US" altLang="zh-CN" sz="2800" dirty="0">
                <a:latin typeface="等线" panose="02010600030101010101" pitchFamily="2" charset="-122"/>
                <a:ea typeface="等线" panose="02010600030101010101" pitchFamily="2" charset="-122"/>
              </a:rPr>
              <a:t>SD_BIC</a:t>
            </a:r>
            <a:r>
              <a:rPr lang="zh-CN" altLang="en-US" sz="2800" dirty="0">
                <a:latin typeface="等线" panose="02010600030101010101" pitchFamily="2" charset="-122"/>
                <a:ea typeface="等线" panose="02010600030101010101" pitchFamily="2" charset="-122"/>
              </a:rPr>
              <a:t>会比不覆盖真实背景的攻击要小。</a:t>
            </a:r>
          </a:p>
          <a:p>
            <a:pPr marL="457200" indent="-457200">
              <a:lnSpc>
                <a:spcPct val="150000"/>
              </a:lnSpc>
              <a:buFont typeface="Arial" panose="020B0604020202020204" pitchFamily="34" charset="0"/>
              <a:buChar char="•"/>
            </a:pPr>
            <a:endParaRPr lang="zh-CN" altLang="en-US" sz="280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0253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结论</a:t>
            </a:r>
          </a:p>
        </p:txBody>
      </p:sp>
      <p:sp>
        <p:nvSpPr>
          <p:cNvPr id="2" name="文本框 1"/>
          <p:cNvSpPr txBox="1"/>
          <p:nvPr/>
        </p:nvSpPr>
        <p:spPr>
          <a:xfrm>
            <a:off x="699002" y="1106723"/>
            <a:ext cx="10962525" cy="4550989"/>
          </a:xfrm>
          <a:prstGeom prst="rect">
            <a:avLst/>
          </a:prstGeom>
          <a:noFill/>
        </p:spPr>
        <p:txBody>
          <a:bodyPr wrap="square" rtlCol="0">
            <a:spAutoFit/>
          </a:bodyPr>
          <a:lstStyle/>
          <a:p>
            <a:pPr lvl="1">
              <a:lnSpc>
                <a:spcPct val="150000"/>
              </a:lnSpc>
            </a:pPr>
            <a:endParaRPr lang="en-US" altLang="zh-CN" sz="2800" dirty="0">
              <a:latin typeface="+mn-ea"/>
            </a:endParaRPr>
          </a:p>
          <a:p>
            <a:pPr marL="971550" lvl="1" indent="-514350">
              <a:lnSpc>
                <a:spcPct val="150000"/>
              </a:lnSpc>
              <a:buFont typeface="+mj-lt"/>
              <a:buAutoNum type="arabicPeriod"/>
            </a:pPr>
            <a:r>
              <a:rPr lang="zh-CN" altLang="en-US" sz="2800" dirty="0">
                <a:latin typeface="+mn-ea"/>
              </a:rPr>
              <a:t>二维攻击比真实人脸的</a:t>
            </a:r>
            <a:r>
              <a:rPr lang="en-US" altLang="zh-CN" sz="2800" dirty="0">
                <a:latin typeface="+mn-ea"/>
              </a:rPr>
              <a:t>SD_FIC</a:t>
            </a:r>
            <a:r>
              <a:rPr lang="zh-CN" altLang="en-US" sz="2800" dirty="0">
                <a:latin typeface="+mn-ea"/>
              </a:rPr>
              <a:t>要小很多；</a:t>
            </a:r>
            <a:endParaRPr lang="en-US" altLang="zh-CN" sz="2800" dirty="0">
              <a:latin typeface="+mn-ea"/>
            </a:endParaRPr>
          </a:p>
          <a:p>
            <a:pPr marL="971550" lvl="1" indent="-514350">
              <a:lnSpc>
                <a:spcPct val="150000"/>
              </a:lnSpc>
              <a:buFont typeface="+mj-lt"/>
              <a:buAutoNum type="arabicPeriod"/>
            </a:pPr>
            <a:r>
              <a:rPr lang="zh-CN" altLang="en-US" sz="2800" dirty="0">
                <a:latin typeface="+mn-ea"/>
              </a:rPr>
              <a:t>照片和视频比真实人脸的</a:t>
            </a:r>
            <a:r>
              <a:rPr lang="en-US" altLang="zh-CN" sz="2800" dirty="0">
                <a:latin typeface="+mn-ea"/>
              </a:rPr>
              <a:t>M_BIC</a:t>
            </a:r>
            <a:r>
              <a:rPr lang="zh-CN" altLang="en-US" sz="2800" dirty="0">
                <a:latin typeface="+mn-ea"/>
              </a:rPr>
              <a:t>要大很多；</a:t>
            </a:r>
            <a:endParaRPr lang="en-US" altLang="zh-CN" sz="2800" dirty="0">
              <a:latin typeface="+mn-ea"/>
            </a:endParaRPr>
          </a:p>
          <a:p>
            <a:pPr marL="971550" lvl="1" indent="-514350">
              <a:lnSpc>
                <a:spcPct val="150000"/>
              </a:lnSpc>
              <a:buFont typeface="+mj-lt"/>
              <a:buAutoNum type="arabicPeriod"/>
            </a:pPr>
            <a:r>
              <a:rPr lang="zh-CN" altLang="en-US" sz="2800" dirty="0">
                <a:latin typeface="+mn-ea"/>
              </a:rPr>
              <a:t>面具与真实人脸的</a:t>
            </a:r>
            <a:r>
              <a:rPr lang="en-US" altLang="zh-CN" sz="2800" dirty="0">
                <a:latin typeface="+mn-ea"/>
              </a:rPr>
              <a:t>M_BIC</a:t>
            </a:r>
            <a:r>
              <a:rPr lang="zh-CN" altLang="en-US" sz="2800" dirty="0">
                <a:latin typeface="+mn-ea"/>
              </a:rPr>
              <a:t>相差不大；</a:t>
            </a:r>
            <a:endParaRPr lang="en-US" altLang="zh-CN" sz="2800" dirty="0">
              <a:latin typeface="+mn-ea"/>
            </a:endParaRPr>
          </a:p>
          <a:p>
            <a:pPr marL="971550" lvl="1" indent="-514350">
              <a:lnSpc>
                <a:spcPct val="150000"/>
              </a:lnSpc>
              <a:buFont typeface="+mj-lt"/>
              <a:buAutoNum type="arabicPeriod"/>
            </a:pPr>
            <a:r>
              <a:rPr lang="zh-CN" altLang="en-US" sz="2800" dirty="0">
                <a:latin typeface="+mn-ea"/>
              </a:rPr>
              <a:t>照片和视频比真实人脸的</a:t>
            </a:r>
            <a:r>
              <a:rPr lang="en-US" altLang="zh-CN" sz="2800" dirty="0">
                <a:latin typeface="+mn-ea"/>
              </a:rPr>
              <a:t>SD_BIC</a:t>
            </a:r>
            <a:r>
              <a:rPr lang="zh-CN" altLang="en-US" sz="2800" dirty="0">
                <a:latin typeface="+mn-ea"/>
              </a:rPr>
              <a:t>要小；</a:t>
            </a:r>
            <a:endParaRPr lang="en-US" altLang="zh-CN" sz="2800" dirty="0">
              <a:latin typeface="+mn-ea"/>
            </a:endParaRPr>
          </a:p>
          <a:p>
            <a:pPr marL="971550" lvl="1" indent="-514350">
              <a:lnSpc>
                <a:spcPct val="150000"/>
              </a:lnSpc>
              <a:buFont typeface="+mj-lt"/>
              <a:buAutoNum type="arabicPeriod"/>
            </a:pPr>
            <a:r>
              <a:rPr lang="zh-CN" altLang="en-US" sz="2800" dirty="0">
                <a:latin typeface="+mn-ea"/>
              </a:rPr>
              <a:t>面具比真实人脸的</a:t>
            </a:r>
            <a:r>
              <a:rPr lang="en-US" altLang="zh-CN" sz="2800" dirty="0">
                <a:latin typeface="+mn-ea"/>
              </a:rPr>
              <a:t>SD_BIC</a:t>
            </a:r>
            <a:r>
              <a:rPr lang="zh-CN" altLang="en-US" sz="2800" dirty="0">
                <a:latin typeface="+mn-ea"/>
              </a:rPr>
              <a:t>要大。</a:t>
            </a:r>
          </a:p>
          <a:p>
            <a:pPr lvl="1">
              <a:lnSpc>
                <a:spcPct val="150000"/>
              </a:lnSpc>
            </a:pPr>
            <a:endParaRPr lang="en-US" altLang="zh-CN" sz="2800" dirty="0">
              <a:latin typeface="+mn-ea"/>
            </a:endParaRPr>
          </a:p>
        </p:txBody>
      </p:sp>
    </p:spTree>
    <p:extLst>
      <p:ext uri="{BB962C8B-B14F-4D97-AF65-F5344CB8AC3E}">
        <p14:creationId xmlns:p14="http://schemas.microsoft.com/office/powerpoint/2010/main" val="387043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826141" cy="584775"/>
          </a:xfrm>
          <a:prstGeom prst="rect">
            <a:avLst/>
          </a:prstGeom>
        </p:spPr>
        <p:txBody>
          <a:bodyPr wrap="none">
            <a:spAutoFit/>
          </a:bodyPr>
          <a:lstStyle/>
          <a:p>
            <a:r>
              <a:rPr lang="zh-CN" altLang="en-US" sz="3200" b="1" dirty="0">
                <a:solidFill>
                  <a:schemeClr val="tx1">
                    <a:lumMod val="75000"/>
                    <a:lumOff val="25000"/>
                  </a:schemeClr>
                </a:solidFill>
              </a:rPr>
              <a:t>评价函数</a:t>
            </a:r>
          </a:p>
        </p:txBody>
      </p:sp>
      <mc:AlternateContent xmlns:mc="http://schemas.openxmlformats.org/markup-compatibility/2006">
        <mc:Choice xmlns:a14="http://schemas.microsoft.com/office/drawing/2010/main" Requires="a14">
          <p:sp>
            <p:nvSpPr>
              <p:cNvPr id="2" name="文本框 1"/>
              <p:cNvSpPr txBox="1"/>
              <p:nvPr/>
            </p:nvSpPr>
            <p:spPr>
              <a:xfrm>
                <a:off x="614737" y="1106723"/>
                <a:ext cx="10962525" cy="4291431"/>
              </a:xfrm>
              <a:prstGeom prst="rect">
                <a:avLst/>
              </a:prstGeom>
              <a:noFill/>
            </p:spPr>
            <p:txBody>
              <a:bodyPr wrap="square" rtlCol="0">
                <a:spAutoFit/>
              </a:bodyPr>
              <a:lstStyle/>
              <a:p>
                <a:pPr lvl="1">
                  <a:lnSpc>
                    <a:spcPct val="150000"/>
                  </a:lnSpc>
                </a:pPr>
                <a:endParaRPr lang="en-US" altLang="zh-CN" sz="2800" b="0" dirty="0">
                  <a:latin typeface="Cambria Math" panose="02040503050406030204" pitchFamily="18" charset="0"/>
                  <a:ea typeface="Cambria Math" panose="02040503050406030204" pitchFamily="18" charset="0"/>
                </a:endParaRPr>
              </a:p>
              <a:p>
                <a:pPr lvl="1">
                  <a:lnSpc>
                    <a:spcPct val="150000"/>
                  </a:lnSpc>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ea typeface="Cambria Math" panose="02040503050406030204" pitchFamily="18" charset="0"/>
                        </a:rPr>
                        <m:t>𝐶</m:t>
                      </m:r>
                      <m:r>
                        <a:rPr lang="en-US" altLang="zh-CN" sz="2800" i="1" smtClean="0">
                          <a:latin typeface="Cambria Math" panose="02040503050406030204" pitchFamily="18" charset="0"/>
                          <a:ea typeface="Cambria Math" panose="02040503050406030204" pitchFamily="18" charset="0"/>
                        </a:rPr>
                        <m:t>=</m:t>
                      </m:r>
                      <m:sSup>
                        <m:sSupPr>
                          <m:ctrlPr>
                            <a:rPr lang="en-US" altLang="zh-CN" sz="2800" i="1" smtClean="0">
                              <a:latin typeface="Cambria Math" panose="02040503050406030204" pitchFamily="18" charset="0"/>
                            </a:rPr>
                          </m:ctrlPr>
                        </m:sSupPr>
                        <m:e>
                          <m:d>
                            <m:dPr>
                              <m:ctrlPr>
                                <a:rPr lang="en-US" altLang="zh-CN" sz="2800" i="1">
                                  <a:latin typeface="Cambria Math" panose="02040503050406030204" pitchFamily="18" charset="0"/>
                                </a:rPr>
                              </m:ctrlPr>
                            </m:dPr>
                            <m:e>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𝑆𝐷</m:t>
                                  </m:r>
                                  <m:r>
                                    <a:rPr lang="en-US" altLang="zh-CN" sz="2800" i="1">
                                      <a:latin typeface="Cambria Math" panose="02040503050406030204" pitchFamily="18" charset="0"/>
                                    </a:rPr>
                                    <m:t>_</m:t>
                                  </m:r>
                                  <m:r>
                                    <a:rPr lang="en-US" altLang="zh-CN" sz="2800" i="1">
                                      <a:latin typeface="Cambria Math" panose="02040503050406030204" pitchFamily="18" charset="0"/>
                                    </a:rPr>
                                    <m:t>𝐹𝐼𝐶</m:t>
                                  </m:r>
                                </m:num>
                                <m:den>
                                  <m:r>
                                    <a:rPr lang="en-US" altLang="zh-CN" sz="2800" i="1">
                                      <a:latin typeface="Cambria Math" panose="02040503050406030204" pitchFamily="18" charset="0"/>
                                    </a:rPr>
                                    <m:t>𝑀</m:t>
                                  </m:r>
                                  <m:r>
                                    <a:rPr lang="en-US" altLang="zh-CN" sz="2800" i="1">
                                      <a:latin typeface="Cambria Math" panose="02040503050406030204" pitchFamily="18" charset="0"/>
                                    </a:rPr>
                                    <m:t>_</m:t>
                                  </m:r>
                                  <m:r>
                                    <a:rPr lang="en-US" altLang="zh-CN" sz="2800" i="1">
                                      <a:latin typeface="Cambria Math" panose="02040503050406030204" pitchFamily="18" charset="0"/>
                                    </a:rPr>
                                    <m:t>𝐵𝐼𝐶</m:t>
                                  </m:r>
                                </m:den>
                              </m:f>
                            </m:e>
                          </m:d>
                        </m:e>
                        <m:sup>
                          <m:d>
                            <m:dPr>
                              <m:ctrlPr>
                                <a:rPr lang="en-US" altLang="zh-CN" sz="280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1+</m:t>
                              </m:r>
                              <m:d>
                                <m:dPr>
                                  <m:begChr m:val="|"/>
                                  <m:endChr m:val="|"/>
                                  <m:ctrlPr>
                                    <a:rPr lang="en-US" altLang="zh-CN" sz="2800" b="0" i="1" smtClean="0">
                                      <a:latin typeface="Cambria Math" panose="02040503050406030204" pitchFamily="18" charset="0"/>
                                      <a:ea typeface="Cambria Math" panose="02040503050406030204" pitchFamily="18" charset="0"/>
                                    </a:rPr>
                                  </m:ctrlPr>
                                </m:dPr>
                                <m:e>
                                  <m:r>
                                    <a:rPr lang="en-US" altLang="zh-CN" sz="2800" i="1">
                                      <a:latin typeface="Cambria Math" panose="02040503050406030204" pitchFamily="18" charset="0"/>
                                    </a:rPr>
                                    <m:t>𝑆𝐷</m:t>
                                  </m:r>
                                  <m:r>
                                    <a:rPr lang="en-US" altLang="zh-CN" sz="2800" i="1">
                                      <a:latin typeface="Cambria Math" panose="02040503050406030204" pitchFamily="18" charset="0"/>
                                    </a:rPr>
                                    <m:t>_</m:t>
                                  </m:r>
                                  <m:r>
                                    <a:rPr lang="en-US" altLang="zh-CN" sz="2800" i="1">
                                      <a:latin typeface="Cambria Math" panose="02040503050406030204" pitchFamily="18" charset="0"/>
                                    </a:rPr>
                                    <m:t>𝐵𝐼𝐶</m:t>
                                  </m:r>
                                  <m:r>
                                    <a:rPr lang="en-US" altLang="zh-CN" sz="2800" i="1">
                                      <a:latin typeface="Cambria Math" panose="02040503050406030204" pitchFamily="18" charset="0"/>
                                      <a:ea typeface="Cambria Math" panose="02040503050406030204" pitchFamily="18" charset="0"/>
                                    </a:rPr>
                                    <m:t>−</m:t>
                                  </m:r>
                                  <m:sSub>
                                    <m:sSubPr>
                                      <m:ctrlPr>
                                        <a:rPr lang="en-US" altLang="zh-CN" sz="2800" i="1" smtClean="0">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𝑆𝐷</m:t>
                                      </m:r>
                                      <m:r>
                                        <a:rPr lang="en-US" altLang="zh-CN" sz="2800" i="1">
                                          <a:latin typeface="Cambria Math" panose="02040503050406030204" pitchFamily="18" charset="0"/>
                                          <a:ea typeface="Cambria Math" panose="02040503050406030204" pitchFamily="18" charset="0"/>
                                        </a:rPr>
                                        <m:t>_</m:t>
                                      </m:r>
                                      <m:r>
                                        <a:rPr lang="en-US" altLang="zh-CN" sz="2800" i="1">
                                          <a:latin typeface="Cambria Math" panose="02040503050406030204" pitchFamily="18" charset="0"/>
                                          <a:ea typeface="Cambria Math" panose="02040503050406030204" pitchFamily="18" charset="0"/>
                                        </a:rPr>
                                        <m:t>𝐵𝐼𝐶</m:t>
                                      </m:r>
                                    </m:e>
                                    <m:sub>
                                      <m:r>
                                        <m:rPr>
                                          <m:sty m:val="p"/>
                                        </m:rPr>
                                        <a:rPr lang="en-US" altLang="zh-CN" sz="2800" i="1">
                                          <a:latin typeface="Cambria Math" panose="02040503050406030204" pitchFamily="18" charset="0"/>
                                          <a:ea typeface="Cambria Math" panose="02040503050406030204" pitchFamily="18" charset="0"/>
                                        </a:rPr>
                                        <m:t>n</m:t>
                                      </m:r>
                                    </m:sub>
                                  </m:sSub>
                                </m:e>
                              </m:d>
                            </m:e>
                          </m:d>
                        </m:sup>
                      </m:sSup>
                    </m:oMath>
                  </m:oMathPara>
                </a14:m>
                <a:endParaRPr lang="en-US" altLang="zh-CN" sz="2800" i="1" dirty="0">
                  <a:latin typeface="Cambria Math" panose="02040503050406030204" pitchFamily="18" charset="0"/>
                </a:endParaRPr>
              </a:p>
              <a:p>
                <a:pPr lvl="1">
                  <a:lnSpc>
                    <a:spcPct val="150000"/>
                  </a:lnSpc>
                </a:pPr>
                <a:endParaRPr lang="en-US" altLang="zh-CN" sz="2800" b="0" i="1" dirty="0">
                  <a:latin typeface="Cambria Math" panose="02040503050406030204" pitchFamily="18" charset="0"/>
                </a:endParaRPr>
              </a:p>
              <a:p>
                <a:pPr marL="914400" lvl="1" indent="-457200">
                  <a:lnSpc>
                    <a:spcPct val="150000"/>
                  </a:lnSpc>
                  <a:buFont typeface="Arial" panose="020B0604020202020204" pitchFamily="34" charset="0"/>
                  <a:buChar char="•"/>
                </a:pPr>
                <a14:m>
                  <m:oMath xmlns:m="http://schemas.openxmlformats.org/officeDocument/2006/math">
                    <m:sSub>
                      <m:sSubPr>
                        <m:ctrlPr>
                          <a:rPr lang="en-US" altLang="zh-CN" sz="2800" i="1">
                            <a:latin typeface="Cambria Math" panose="02040503050406030204" pitchFamily="18" charset="0"/>
                            <a:ea typeface="Cambria Math" panose="02040503050406030204" pitchFamily="18" charset="0"/>
                          </a:rPr>
                        </m:ctrlPr>
                      </m:sSubPr>
                      <m:e>
                        <m:r>
                          <a:rPr lang="en-US" altLang="zh-CN" sz="2800" i="1">
                            <a:latin typeface="Cambria Math" panose="02040503050406030204" pitchFamily="18" charset="0"/>
                            <a:ea typeface="Cambria Math" panose="02040503050406030204" pitchFamily="18" charset="0"/>
                          </a:rPr>
                          <m:t>𝑆𝐷</m:t>
                        </m:r>
                        <m:r>
                          <a:rPr lang="en-US" altLang="zh-CN" sz="2800" i="1">
                            <a:latin typeface="Cambria Math" panose="02040503050406030204" pitchFamily="18" charset="0"/>
                            <a:ea typeface="Cambria Math" panose="02040503050406030204" pitchFamily="18" charset="0"/>
                          </a:rPr>
                          <m:t>_</m:t>
                        </m:r>
                        <m:r>
                          <a:rPr lang="en-US" altLang="zh-CN" sz="2800" i="1">
                            <a:latin typeface="Cambria Math" panose="02040503050406030204" pitchFamily="18" charset="0"/>
                            <a:ea typeface="Cambria Math" panose="02040503050406030204" pitchFamily="18" charset="0"/>
                          </a:rPr>
                          <m:t>𝐵𝐼𝐶</m:t>
                        </m:r>
                      </m:e>
                      <m:sub>
                        <m:r>
                          <m:rPr>
                            <m:sty m:val="p"/>
                          </m:rPr>
                          <a:rPr lang="en-US" altLang="zh-CN" sz="2800" i="1">
                            <a:latin typeface="Cambria Math" panose="02040503050406030204" pitchFamily="18" charset="0"/>
                            <a:ea typeface="Cambria Math" panose="02040503050406030204" pitchFamily="18" charset="0"/>
                          </a:rPr>
                          <m:t>n</m:t>
                        </m:r>
                      </m:sub>
                    </m:sSub>
                    <m:r>
                      <m:rPr>
                        <m:nor/>
                      </m:rPr>
                      <a:rPr lang="zh-CN" altLang="en-US" sz="2800" dirty="0"/>
                      <m:t>为</m:t>
                    </m:r>
                  </m:oMath>
                </a14:m>
                <a:r>
                  <a:rPr lang="zh-CN" altLang="en-US" sz="2800" dirty="0"/>
                  <a:t>合法用户正常情况下计算得到的</a:t>
                </a:r>
                <a14:m>
                  <m:oMath xmlns:m="http://schemas.openxmlformats.org/officeDocument/2006/math">
                    <m:r>
                      <a:rPr lang="en-US" altLang="zh-CN" sz="2800" i="1" dirty="0" smtClean="0">
                        <a:latin typeface="Cambria Math" panose="02040503050406030204" pitchFamily="18" charset="0"/>
                      </a:rPr>
                      <m:t>𝑆𝐷</m:t>
                    </m:r>
                    <m:r>
                      <a:rPr lang="en-US" altLang="zh-CN" sz="2800" i="1" dirty="0" smtClean="0">
                        <a:latin typeface="Cambria Math" panose="02040503050406030204" pitchFamily="18" charset="0"/>
                      </a:rPr>
                      <m:t>_</m:t>
                    </m:r>
                    <m:r>
                      <a:rPr lang="en-US" altLang="zh-CN" sz="2800" i="1" dirty="0" smtClean="0">
                        <a:latin typeface="Cambria Math" panose="02040503050406030204" pitchFamily="18" charset="0"/>
                      </a:rPr>
                      <m:t>𝐵𝐼𝐶</m:t>
                    </m:r>
                  </m:oMath>
                </a14:m>
                <a:r>
                  <a:rPr lang="zh-CN" altLang="en-US" sz="2800" dirty="0"/>
                  <a:t>；</a:t>
                </a:r>
                <a:endParaRPr lang="en-US" altLang="zh-CN" sz="2800" dirty="0"/>
              </a:p>
              <a:p>
                <a:pPr marL="914400" lvl="1" indent="-457200">
                  <a:lnSpc>
                    <a:spcPct val="150000"/>
                  </a:lnSpc>
                  <a:buFont typeface="Arial" panose="020B0604020202020204" pitchFamily="34" charset="0"/>
                  <a:buChar char="•"/>
                </a:pPr>
                <a14:m>
                  <m:oMath xmlns:m="http://schemas.openxmlformats.org/officeDocument/2006/math">
                    <m:r>
                      <a:rPr lang="en-US" altLang="zh-CN" sz="2800" b="0" i="1" smtClean="0">
                        <a:latin typeface="Cambria Math" panose="02040503050406030204" pitchFamily="18" charset="0"/>
                      </a:rPr>
                      <m:t>𝐶</m:t>
                    </m:r>
                  </m:oMath>
                </a14:m>
                <a:r>
                  <a:rPr lang="zh-CN" altLang="en-US" sz="2800" i="0" dirty="0">
                    <a:latin typeface="+mj-lt"/>
                  </a:rPr>
                  <a:t>越大说明越可信</a:t>
                </a:r>
                <a14:m>
                  <m:oMath xmlns:m="http://schemas.openxmlformats.org/officeDocument/2006/math">
                    <m:r>
                      <a:rPr lang="zh-CN" altLang="en-US" sz="2800" i="1">
                        <a:latin typeface="Cambria Math" panose="02040503050406030204" pitchFamily="18" charset="0"/>
                      </a:rPr>
                      <m:t>。</m:t>
                    </m:r>
                  </m:oMath>
                </a14:m>
                <a:endParaRPr lang="en-US" altLang="zh-CN" sz="2800" dirty="0">
                  <a:ea typeface="Cambria Math" panose="020405030504060302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614737" y="1106723"/>
                <a:ext cx="10962525" cy="4291431"/>
              </a:xfrm>
              <a:prstGeom prst="rect">
                <a:avLst/>
              </a:prstGeom>
              <a:blipFill>
                <a:blip r:embed="rId3"/>
                <a:stretch>
                  <a:fillRect b="-17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5257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3</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1107996" cy="646331"/>
          </a:xfrm>
          <a:prstGeom prst="rect">
            <a:avLst/>
          </a:prstGeom>
        </p:spPr>
        <p:txBody>
          <a:bodyPr wrap="none">
            <a:spAutoFit/>
          </a:bodyPr>
          <a:lstStyle/>
          <a:p>
            <a:r>
              <a:rPr lang="zh-CN" altLang="en-US" sz="3600" b="1" dirty="0"/>
              <a:t>总结</a:t>
            </a:r>
          </a:p>
        </p:txBody>
      </p:sp>
    </p:spTree>
    <p:extLst>
      <p:ext uri="{BB962C8B-B14F-4D97-AF65-F5344CB8AC3E}">
        <p14:creationId xmlns:p14="http://schemas.microsoft.com/office/powerpoint/2010/main" val="2536497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44023" y="448348"/>
            <a:ext cx="1005403" cy="584775"/>
          </a:xfrm>
          <a:prstGeom prst="rect">
            <a:avLst/>
          </a:prstGeom>
        </p:spPr>
        <p:txBody>
          <a:bodyPr wrap="none">
            <a:spAutoFit/>
          </a:bodyPr>
          <a:lstStyle/>
          <a:p>
            <a:r>
              <a:rPr lang="zh-CN" altLang="en-US" sz="3200" b="1" dirty="0">
                <a:solidFill>
                  <a:schemeClr val="tx1">
                    <a:lumMod val="75000"/>
                    <a:lumOff val="25000"/>
                  </a:schemeClr>
                </a:solidFill>
              </a:rPr>
              <a:t>总结</a:t>
            </a:r>
          </a:p>
        </p:txBody>
      </p:sp>
      <p:sp>
        <p:nvSpPr>
          <p:cNvPr id="2" name="文本框 1"/>
          <p:cNvSpPr txBox="1"/>
          <p:nvPr/>
        </p:nvSpPr>
        <p:spPr>
          <a:xfrm>
            <a:off x="699002" y="1106723"/>
            <a:ext cx="10962525" cy="4550989"/>
          </a:xfrm>
          <a:prstGeom prst="rect">
            <a:avLst/>
          </a:prstGeom>
          <a:noFill/>
        </p:spPr>
        <p:txBody>
          <a:bodyPr wrap="square" rtlCol="0">
            <a:spAutoFit/>
          </a:bodyPr>
          <a:lstStyle/>
          <a:p>
            <a:pPr lvl="1">
              <a:lnSpc>
                <a:spcPct val="150000"/>
              </a:lnSpc>
            </a:pPr>
            <a:endParaRPr lang="en-US" altLang="zh-CN" sz="2800" dirty="0">
              <a:latin typeface="+mn-ea"/>
            </a:endParaRPr>
          </a:p>
          <a:p>
            <a:pPr lvl="1">
              <a:lnSpc>
                <a:spcPct val="150000"/>
              </a:lnSpc>
            </a:pPr>
            <a:r>
              <a:rPr lang="en-US" altLang="zh-CN" sz="2800" dirty="0">
                <a:latin typeface="+mn-ea"/>
              </a:rPr>
              <a:t>LBP_FI </a:t>
            </a:r>
            <a:r>
              <a:rPr lang="zh-CN" altLang="en-US" sz="2800" dirty="0">
                <a:latin typeface="+mn-ea"/>
              </a:rPr>
              <a:t>描述符捕获纹理信息，</a:t>
            </a:r>
            <a:r>
              <a:rPr lang="en-US" altLang="zh-CN" sz="2800" dirty="0">
                <a:latin typeface="+mn-ea"/>
              </a:rPr>
              <a:t>SD_FIC</a:t>
            </a:r>
            <a:r>
              <a:rPr lang="zh-CN" altLang="en-US" sz="2800" dirty="0">
                <a:latin typeface="+mn-ea"/>
              </a:rPr>
              <a:t>、</a:t>
            </a:r>
            <a:r>
              <a:rPr lang="en-US" altLang="zh-CN" sz="2800" dirty="0">
                <a:latin typeface="+mn-ea"/>
              </a:rPr>
              <a:t>M_BIC </a:t>
            </a:r>
            <a:r>
              <a:rPr lang="zh-CN" altLang="en-US" sz="2800" dirty="0">
                <a:latin typeface="+mn-ea"/>
              </a:rPr>
              <a:t>和 </a:t>
            </a:r>
            <a:r>
              <a:rPr lang="en-US" altLang="zh-CN" sz="2800" dirty="0">
                <a:latin typeface="+mn-ea"/>
              </a:rPr>
              <a:t>SD_BIC </a:t>
            </a:r>
            <a:r>
              <a:rPr lang="zh-CN" altLang="en-US" sz="2800" dirty="0">
                <a:latin typeface="+mn-ea"/>
              </a:rPr>
              <a:t>测量结构信息，四个描述符都有各自侧重的攻击领域，综合起来可以区别各种二维攻击。</a:t>
            </a:r>
            <a:endParaRPr lang="en-US" altLang="zh-CN" sz="2800" dirty="0">
              <a:latin typeface="+mn-ea"/>
            </a:endParaRPr>
          </a:p>
          <a:p>
            <a:pPr lvl="1">
              <a:lnSpc>
                <a:spcPct val="150000"/>
              </a:lnSpc>
            </a:pPr>
            <a:endParaRPr lang="en-US" altLang="zh-CN" sz="2800" dirty="0">
              <a:latin typeface="+mn-ea"/>
            </a:endParaRPr>
          </a:p>
          <a:p>
            <a:pPr lvl="1">
              <a:lnSpc>
                <a:spcPct val="150000"/>
              </a:lnSpc>
            </a:pPr>
            <a:r>
              <a:rPr lang="zh-CN" altLang="en-US" sz="2800" dirty="0">
                <a:latin typeface="+mn-ea"/>
              </a:rPr>
              <a:t>闪光灯与自然光相比具有更强的照明度，放大了真假人脸的差别且有效减少了环境因素的影响。</a:t>
            </a:r>
            <a:endParaRPr lang="en-US" altLang="zh-CN" sz="2800" dirty="0">
              <a:latin typeface="+mn-ea"/>
            </a:endParaRPr>
          </a:p>
        </p:txBody>
      </p:sp>
    </p:spTree>
    <p:extLst>
      <p:ext uri="{BB962C8B-B14F-4D97-AF65-F5344CB8AC3E}">
        <p14:creationId xmlns:p14="http://schemas.microsoft.com/office/powerpoint/2010/main" val="1651032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03251" y="-762034"/>
            <a:ext cx="15415098" cy="15415098"/>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420238" y="-2632954"/>
            <a:ext cx="7846979" cy="7846979"/>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355473" y="3416791"/>
            <a:ext cx="4654223" cy="1569660"/>
          </a:xfrm>
          <a:prstGeom prst="rect">
            <a:avLst/>
          </a:prstGeom>
          <a:noFill/>
        </p:spPr>
        <p:txBody>
          <a:bodyPr wrap="none" rtlCol="0">
            <a:spAutoFit/>
          </a:bodyPr>
          <a:lstStyle/>
          <a:p>
            <a:pPr algn="ctr"/>
            <a:r>
              <a:rPr lang="en-US" altLang="zh-CN" sz="9600" dirty="0">
                <a:solidFill>
                  <a:schemeClr val="bg1"/>
                </a:solidFill>
                <a:latin typeface="Gotham Rounded Medium" panose="02000000000000000000" pitchFamily="50" charset="0"/>
              </a:rPr>
              <a:t>THANKS!</a:t>
            </a:r>
            <a:endParaRPr lang="zh-CN" altLang="en-US" sz="9600" dirty="0">
              <a:solidFill>
                <a:schemeClr val="bg1"/>
              </a:solidFill>
              <a:latin typeface="Gotham Rounded Medium" panose="02000000000000000000" pitchFamily="50" charset="0"/>
            </a:endParaRPr>
          </a:p>
        </p:txBody>
      </p:sp>
      <p:cxnSp>
        <p:nvCxnSpPr>
          <p:cNvPr id="6" name="直接连接符 5"/>
          <p:cNvCxnSpPr>
            <a:cxnSpLocks/>
          </p:cNvCxnSpPr>
          <p:nvPr/>
        </p:nvCxnSpPr>
        <p:spPr>
          <a:xfrm>
            <a:off x="8682584" y="4876882"/>
            <a:ext cx="209851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161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1</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2031325" cy="646331"/>
          </a:xfrm>
          <a:prstGeom prst="rect">
            <a:avLst/>
          </a:prstGeom>
        </p:spPr>
        <p:txBody>
          <a:bodyPr wrap="none">
            <a:spAutoFit/>
          </a:bodyPr>
          <a:lstStyle/>
          <a:p>
            <a:r>
              <a:rPr lang="zh-CN" altLang="en-US" sz="3600" b="1" dirty="0"/>
              <a:t>问题陈述</a:t>
            </a:r>
          </a:p>
        </p:txBody>
      </p:sp>
    </p:spTree>
    <p:extLst>
      <p:ext uri="{BB962C8B-B14F-4D97-AF65-F5344CB8AC3E}">
        <p14:creationId xmlns:p14="http://schemas.microsoft.com/office/powerpoint/2010/main" val="422334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4737" y="1536174"/>
            <a:ext cx="10962525" cy="3785652"/>
          </a:xfrm>
          <a:prstGeom prst="rect">
            <a:avLst/>
          </a:prstGeom>
          <a:noFill/>
        </p:spPr>
        <p:txBody>
          <a:bodyPr wrap="square" rtlCol="0">
            <a:spAutoFit/>
          </a:bodyPr>
          <a:lstStyle/>
          <a:p>
            <a:pPr>
              <a:lnSpc>
                <a:spcPct val="100000"/>
              </a:lnSpc>
            </a:pPr>
            <a:r>
              <a:rPr lang="zh-CN" altLang="en-US" sz="2800" dirty="0"/>
              <a:t>当今社会人脸识别已经得到了广泛应用，然而传统的人脸识别系统往往没有考虑恶意攻击者的存在。攻击者可以伪装成系统授权的人，从而获得对系统的非法访问。</a:t>
            </a:r>
            <a:endParaRPr lang="en-US" altLang="zh-CN" sz="2800" dirty="0"/>
          </a:p>
          <a:p>
            <a:pPr>
              <a:lnSpc>
                <a:spcPct val="100000"/>
              </a:lnSpc>
            </a:pPr>
            <a:endParaRPr lang="en-US" altLang="zh-CN" sz="3600" dirty="0"/>
          </a:p>
          <a:p>
            <a:r>
              <a:rPr lang="zh-CN" altLang="en-US" sz="2800" dirty="0"/>
              <a:t>比较典型的例子是</a:t>
            </a:r>
            <a:r>
              <a:rPr lang="zh-CN" altLang="en-US" sz="2800" b="1" u="sng" dirty="0"/>
              <a:t>二维欺骗攻击</a:t>
            </a:r>
            <a:r>
              <a:rPr lang="zh-CN" altLang="en-US" sz="2800" dirty="0"/>
              <a:t>，它通过使用有效用户的二维面部副本来迷惑系统，是一种最常见的攻击方法，因为一个人的图像或视频是很容易获取且高度可复制的。</a:t>
            </a:r>
            <a:endParaRPr lang="en-US" altLang="zh-CN" sz="2800" dirty="0"/>
          </a:p>
          <a:p>
            <a:pPr>
              <a:lnSpc>
                <a:spcPct val="100000"/>
              </a:lnSpc>
            </a:pPr>
            <a:endParaRPr lang="en-US" altLang="zh-CN" sz="3600" dirty="0"/>
          </a:p>
        </p:txBody>
      </p:sp>
    </p:spTree>
    <p:extLst>
      <p:ext uri="{BB962C8B-B14F-4D97-AF65-F5344CB8AC3E}">
        <p14:creationId xmlns:p14="http://schemas.microsoft.com/office/powerpoint/2010/main" val="724676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88369" y="1613043"/>
            <a:ext cx="10962525" cy="3315331"/>
          </a:xfrm>
          <a:prstGeom prst="rect">
            <a:avLst/>
          </a:prstGeom>
          <a:noFill/>
        </p:spPr>
        <p:txBody>
          <a:bodyPr wrap="square" rtlCol="0">
            <a:spAutoFit/>
          </a:bodyPr>
          <a:lstStyle/>
          <a:p>
            <a:pPr>
              <a:lnSpc>
                <a:spcPct val="150000"/>
              </a:lnSpc>
            </a:pPr>
            <a:r>
              <a:rPr lang="zh-CN" altLang="en-US" sz="3200" dirty="0">
                <a:latin typeface="+mn-ea"/>
              </a:rPr>
              <a:t>二维欺骗攻击：</a:t>
            </a:r>
            <a:endParaRPr lang="en-US" altLang="zh-CN" sz="3200" dirty="0">
              <a:latin typeface="+mn-ea"/>
            </a:endParaRPr>
          </a:p>
          <a:p>
            <a:pPr marL="800100" lvl="1" indent="-342900">
              <a:lnSpc>
                <a:spcPct val="150000"/>
              </a:lnSpc>
              <a:buFont typeface="Arial" panose="020B0604020202020204" pitchFamily="34" charset="0"/>
              <a:buChar char="•"/>
            </a:pPr>
            <a:r>
              <a:rPr lang="zh-CN" altLang="en-US" sz="2800" dirty="0">
                <a:latin typeface="+mn-ea"/>
              </a:rPr>
              <a:t>照片攻击</a:t>
            </a:r>
          </a:p>
          <a:p>
            <a:pPr marL="800100" lvl="1" indent="-342900">
              <a:lnSpc>
                <a:spcPct val="150000"/>
              </a:lnSpc>
              <a:buFont typeface="Arial" panose="020B0604020202020204" pitchFamily="34" charset="0"/>
              <a:buChar char="•"/>
            </a:pPr>
            <a:r>
              <a:rPr lang="zh-CN" altLang="en-US" sz="2800" dirty="0">
                <a:latin typeface="+mn-ea"/>
              </a:rPr>
              <a:t>视频攻击</a:t>
            </a:r>
          </a:p>
          <a:p>
            <a:pPr marL="800100" lvl="1" indent="-342900">
              <a:lnSpc>
                <a:spcPct val="150000"/>
              </a:lnSpc>
              <a:buFont typeface="Arial" panose="020B0604020202020204" pitchFamily="34" charset="0"/>
              <a:buChar char="•"/>
            </a:pPr>
            <a:r>
              <a:rPr lang="zh-CN" altLang="en-US" sz="2800" dirty="0">
                <a:latin typeface="+mn-ea"/>
              </a:rPr>
              <a:t>模拟面具攻击</a:t>
            </a:r>
            <a:endParaRPr lang="en-US" altLang="zh-CN" sz="2800" dirty="0">
              <a:latin typeface="+mn-ea"/>
            </a:endParaRPr>
          </a:p>
          <a:p>
            <a:pPr marL="342900" indent="-342900">
              <a:lnSpc>
                <a:spcPct val="150000"/>
              </a:lnSpc>
              <a:buFont typeface="Arial" panose="020B0604020202020204" pitchFamily="34" charset="0"/>
              <a:buChar char="•"/>
            </a:pPr>
            <a:endParaRPr lang="zh-CN" altLang="en-US"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9071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30527" y="1496085"/>
            <a:ext cx="10962525" cy="4392549"/>
          </a:xfrm>
          <a:prstGeom prst="rect">
            <a:avLst/>
          </a:prstGeom>
          <a:noFill/>
        </p:spPr>
        <p:txBody>
          <a:bodyPr wrap="square" rtlCol="0">
            <a:spAutoFit/>
          </a:bodyPr>
          <a:lstStyle/>
          <a:p>
            <a:pPr>
              <a:lnSpc>
                <a:spcPct val="150000"/>
              </a:lnSpc>
            </a:pPr>
            <a:r>
              <a:rPr lang="zh-CN" altLang="en-US" sz="3200" b="1" dirty="0">
                <a:latin typeface="+mn-ea"/>
              </a:rPr>
              <a:t>防御措施</a:t>
            </a:r>
            <a:endParaRPr lang="en-US" altLang="zh-CN" sz="3200" b="1" dirty="0">
              <a:latin typeface="+mn-ea"/>
            </a:endParaRPr>
          </a:p>
          <a:p>
            <a:endParaRPr lang="en-US" altLang="zh-CN" sz="2800" dirty="0">
              <a:latin typeface="+mn-ea"/>
            </a:endParaRPr>
          </a:p>
          <a:p>
            <a:r>
              <a:rPr lang="zh-CN" altLang="en-US" sz="2800" dirty="0">
                <a:latin typeface="+mn-ea"/>
              </a:rPr>
              <a:t>人脸活跃度检测，又称人脸欺骗检测，是为了抵御二维欺骗攻击而设计的检测手段。</a:t>
            </a:r>
            <a:endParaRPr lang="en-US" altLang="zh-CN" sz="2800" dirty="0">
              <a:latin typeface="+mn-ea"/>
            </a:endParaRPr>
          </a:p>
          <a:p>
            <a:pPr>
              <a:lnSpc>
                <a:spcPct val="100000"/>
              </a:lnSpc>
            </a:pPr>
            <a:endParaRPr lang="en-US" altLang="zh-CN" sz="2800" dirty="0">
              <a:latin typeface="+mn-ea"/>
            </a:endParaRPr>
          </a:p>
          <a:p>
            <a:pPr>
              <a:lnSpc>
                <a:spcPct val="100000"/>
              </a:lnSpc>
            </a:pPr>
            <a:r>
              <a:rPr lang="zh-CN" altLang="en-US" sz="2800" dirty="0">
                <a:latin typeface="+mn-ea"/>
              </a:rPr>
              <a:t>人脸活跃度检测可以在人脸识别过程开始前确定图像是来自真实的还是虚假的主体。可疑图像会被过滤，而不会被传送到识别系统</a:t>
            </a:r>
            <a:r>
              <a:rPr lang="zh-CN" altLang="en-US" sz="2800" dirty="0"/>
              <a:t>。</a:t>
            </a:r>
            <a:endParaRPr lang="en-US" altLang="zh-CN" sz="2800" dirty="0"/>
          </a:p>
          <a:p>
            <a:pPr>
              <a:lnSpc>
                <a:spcPct val="100000"/>
              </a:lnSpc>
            </a:pPr>
            <a:endParaRPr lang="zh-CN" altLang="en-US" sz="2800" dirty="0"/>
          </a:p>
          <a:p>
            <a:pPr marL="342900" indent="-342900">
              <a:lnSpc>
                <a:spcPct val="150000"/>
              </a:lnSpc>
              <a:buFont typeface="Arial" panose="020B0604020202020204" pitchFamily="34" charset="0"/>
              <a:buChar char="•"/>
            </a:pPr>
            <a:endParaRPr lang="zh-CN" altLang="en-US" sz="2800" dirty="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8BA78AA7-8B91-4A31-A642-18CF86F2BC28}"/>
              </a:ext>
            </a:extLst>
          </p:cNvPr>
          <p:cNvPicPr>
            <a:picLocks noChangeAspect="1"/>
          </p:cNvPicPr>
          <p:nvPr/>
        </p:nvPicPr>
        <p:blipFill>
          <a:blip r:embed="rId3"/>
          <a:stretch>
            <a:fillRect/>
          </a:stretch>
        </p:blipFill>
        <p:spPr>
          <a:xfrm>
            <a:off x="830527" y="2392006"/>
            <a:ext cx="8144962" cy="18290"/>
          </a:xfrm>
          <a:prstGeom prst="rect">
            <a:avLst/>
          </a:prstGeom>
        </p:spPr>
      </p:pic>
    </p:spTree>
    <p:extLst>
      <p:ext uri="{BB962C8B-B14F-4D97-AF65-F5344CB8AC3E}">
        <p14:creationId xmlns:p14="http://schemas.microsoft.com/office/powerpoint/2010/main" val="314506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34235" y="1772532"/>
            <a:ext cx="10962525" cy="4278094"/>
          </a:xfrm>
          <a:prstGeom prst="rect">
            <a:avLst/>
          </a:prstGeom>
          <a:noFill/>
        </p:spPr>
        <p:txBody>
          <a:bodyPr wrap="square" rtlCol="0">
            <a:spAutoFit/>
          </a:bodyPr>
          <a:lstStyle/>
          <a:p>
            <a:pPr>
              <a:lnSpc>
                <a:spcPct val="100000"/>
              </a:lnSpc>
            </a:pPr>
            <a:r>
              <a:rPr lang="zh-CN" altLang="en-US" sz="3200" dirty="0"/>
              <a:t>人脸活度检测可分为基于</a:t>
            </a:r>
            <a:r>
              <a:rPr lang="zh-CN" altLang="en-US" sz="3200" b="1" u="sng" dirty="0"/>
              <a:t>软件</a:t>
            </a:r>
            <a:r>
              <a:rPr lang="zh-CN" altLang="en-US" sz="3200" dirty="0"/>
              <a:t>和基于</a:t>
            </a:r>
            <a:r>
              <a:rPr lang="zh-CN" altLang="en-US" sz="3200" b="1" u="sng" dirty="0"/>
              <a:t>硬件</a:t>
            </a:r>
            <a:r>
              <a:rPr lang="zh-CN" altLang="en-US" sz="3200" dirty="0"/>
              <a:t>两种方式</a:t>
            </a:r>
            <a:r>
              <a:rPr lang="zh-CN" altLang="en-US" sz="4000" dirty="0"/>
              <a:t>：</a:t>
            </a:r>
            <a:endParaRPr lang="en-US" altLang="zh-CN" sz="4000" dirty="0"/>
          </a:p>
          <a:p>
            <a:pPr marL="1371600" lvl="2" indent="-457200">
              <a:buFont typeface="Arial" panose="020B0604020202020204" pitchFamily="34" charset="0"/>
              <a:buChar char="•"/>
            </a:pPr>
            <a:endParaRPr lang="en-US" altLang="zh-CN" sz="2800" dirty="0"/>
          </a:p>
          <a:p>
            <a:pPr marL="1371600" lvl="2" indent="-457200">
              <a:buFont typeface="Arial" panose="020B0604020202020204" pitchFamily="34" charset="0"/>
              <a:buChar char="•"/>
            </a:pPr>
            <a:r>
              <a:rPr lang="zh-CN" altLang="en-US" sz="2800" dirty="0"/>
              <a:t>基于软件的方法上，通过分析被测试图像的纹理、结构信息、活度标志以及所捕获图像的质量等数据来进行判别检测。</a:t>
            </a:r>
            <a:endParaRPr lang="en-US" altLang="zh-CN" sz="2800" dirty="0"/>
          </a:p>
          <a:p>
            <a:pPr marL="457200" indent="-457200">
              <a:lnSpc>
                <a:spcPct val="100000"/>
              </a:lnSpc>
              <a:buFont typeface="Arial" panose="020B0604020202020204" pitchFamily="34" charset="0"/>
              <a:buChar char="•"/>
            </a:pPr>
            <a:endParaRPr lang="en-US" altLang="zh-CN" sz="2800" dirty="0"/>
          </a:p>
          <a:p>
            <a:pPr marL="1371600" lvl="2" indent="-457200">
              <a:buFont typeface="Arial" panose="020B0604020202020204" pitchFamily="34" charset="0"/>
              <a:buChar char="•"/>
            </a:pPr>
            <a:r>
              <a:rPr lang="zh-CN" altLang="en-US" sz="2800" dirty="0"/>
              <a:t>基于硬件的方法则是通过在识别系统中嵌入设备来获取被测试者的额外信息，例如体表温度等。</a:t>
            </a:r>
            <a:endParaRPr lang="en-US" altLang="zh-CN" sz="2800" dirty="0"/>
          </a:p>
          <a:p>
            <a:endParaRPr lang="en-US" altLang="zh-CN" sz="2800" dirty="0"/>
          </a:p>
          <a:p>
            <a:pPr>
              <a:lnSpc>
                <a:spcPct val="100000"/>
              </a:lnSpc>
            </a:pPr>
            <a:endParaRPr lang="en-US" altLang="zh-CN" sz="3600" dirty="0"/>
          </a:p>
        </p:txBody>
      </p:sp>
    </p:spTree>
    <p:extLst>
      <p:ext uri="{BB962C8B-B14F-4D97-AF65-F5344CB8AC3E}">
        <p14:creationId xmlns:p14="http://schemas.microsoft.com/office/powerpoint/2010/main" val="83227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15440" y="2057400"/>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3276495" y="3718455"/>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MH_Others_1"/>
          <p:cNvSpPr txBox="1"/>
          <p:nvPr>
            <p:custDataLst>
              <p:tags r:id="rId1"/>
            </p:custDataLst>
          </p:nvPr>
        </p:nvSpPr>
        <p:spPr>
          <a:xfrm>
            <a:off x="864526" y="2860251"/>
            <a:ext cx="3955467" cy="847938"/>
          </a:xfrm>
          <a:prstGeom prst="rect">
            <a:avLst/>
          </a:prstGeom>
          <a:noFill/>
        </p:spPr>
        <p:txBody>
          <a:bodyPr wrap="square" rtlCol="0">
            <a:noAutofit/>
          </a:bodyPr>
          <a:lstStyle/>
          <a:p>
            <a:pPr algn="ctr"/>
            <a:r>
              <a:rPr lang="en-US" altLang="zh-CN" sz="4400" dirty="0">
                <a:solidFill>
                  <a:schemeClr val="bg1"/>
                </a:solidFill>
                <a:effectLst>
                  <a:outerShdw blurRad="38100" dist="38100" dir="2700000" algn="tl">
                    <a:srgbClr val="000000">
                      <a:alpha val="43137"/>
                    </a:srgbClr>
                  </a:outerShdw>
                </a:effectLst>
                <a:latin typeface="+mj-lt"/>
                <a:cs typeface="Arial" pitchFamily="34" charset="0"/>
              </a:rPr>
              <a:t>PART 2</a:t>
            </a:r>
            <a:endParaRPr lang="zh-CN" altLang="en-US" sz="4400" dirty="0">
              <a:solidFill>
                <a:schemeClr val="bg1"/>
              </a:solidFill>
              <a:effectLst>
                <a:outerShdw blurRad="38100" dist="38100" dir="2700000" algn="tl">
                  <a:srgbClr val="000000">
                    <a:alpha val="43137"/>
                  </a:srgbClr>
                </a:outerShdw>
              </a:effectLst>
              <a:latin typeface="+mj-lt"/>
              <a:cs typeface="Arial" pitchFamily="34" charset="0"/>
            </a:endParaRPr>
          </a:p>
        </p:txBody>
      </p:sp>
      <p:sp>
        <p:nvSpPr>
          <p:cNvPr id="2" name="矩形 1"/>
          <p:cNvSpPr/>
          <p:nvPr/>
        </p:nvSpPr>
        <p:spPr>
          <a:xfrm>
            <a:off x="4819993" y="3040204"/>
            <a:ext cx="2031325" cy="646331"/>
          </a:xfrm>
          <a:prstGeom prst="rect">
            <a:avLst/>
          </a:prstGeom>
        </p:spPr>
        <p:txBody>
          <a:bodyPr wrap="none">
            <a:spAutoFit/>
          </a:bodyPr>
          <a:lstStyle/>
          <a:p>
            <a:r>
              <a:rPr lang="zh-CN" altLang="en-US" sz="3600" b="1" dirty="0"/>
              <a:t>研究方法</a:t>
            </a:r>
          </a:p>
        </p:txBody>
      </p:sp>
    </p:spTree>
    <p:extLst>
      <p:ext uri="{BB962C8B-B14F-4D97-AF65-F5344CB8AC3E}">
        <p14:creationId xmlns:p14="http://schemas.microsoft.com/office/powerpoint/2010/main" val="196771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30527" y="1561884"/>
            <a:ext cx="10962525" cy="3231654"/>
          </a:xfrm>
          <a:prstGeom prst="rect">
            <a:avLst/>
          </a:prstGeom>
          <a:noFill/>
        </p:spPr>
        <p:txBody>
          <a:bodyPr wrap="square" rtlCol="0">
            <a:spAutoFit/>
          </a:bodyPr>
          <a:lstStyle/>
          <a:p>
            <a:r>
              <a:rPr lang="zh-CN" altLang="en-US" sz="3200" b="1" dirty="0">
                <a:latin typeface="+mn-ea"/>
              </a:rPr>
              <a:t>   思路</a:t>
            </a:r>
            <a:r>
              <a:rPr lang="zh-CN" altLang="en-US" sz="3200" dirty="0">
                <a:latin typeface="+mn-ea"/>
              </a:rPr>
              <a:t>：</a:t>
            </a:r>
            <a:endParaRPr lang="en-US" altLang="zh-CN" sz="3200" dirty="0">
              <a:latin typeface="+mn-ea"/>
            </a:endParaRPr>
          </a:p>
          <a:p>
            <a:endParaRPr lang="en-US" altLang="zh-CN" sz="3200" dirty="0">
              <a:latin typeface="+mn-ea"/>
            </a:endParaRPr>
          </a:p>
          <a:p>
            <a:pPr marL="800100" lvl="1" indent="-342900">
              <a:buFont typeface="Arial" panose="020B0604020202020204" pitchFamily="34" charset="0"/>
              <a:buChar char="•"/>
            </a:pPr>
            <a:r>
              <a:rPr lang="zh-CN" altLang="en-US" sz="2800" dirty="0">
                <a:latin typeface="+mn-ea"/>
              </a:rPr>
              <a:t>对比合法用户和恶意攻击的图像差异；</a:t>
            </a:r>
            <a:endParaRPr lang="en-US" altLang="zh-CN" sz="2800" dirty="0">
              <a:latin typeface="+mn-ea"/>
            </a:endParaRPr>
          </a:p>
          <a:p>
            <a:pPr marL="800100" lvl="1" indent="-342900">
              <a:buFont typeface="Arial" panose="020B0604020202020204" pitchFamily="34" charset="0"/>
              <a:buChar char="•"/>
            </a:pPr>
            <a:endParaRPr lang="zh-CN" altLang="en-US" sz="2800" dirty="0">
              <a:latin typeface="+mn-ea"/>
            </a:endParaRPr>
          </a:p>
          <a:p>
            <a:pPr marL="800100" lvl="1" indent="-342900">
              <a:buFont typeface="Arial" panose="020B0604020202020204" pitchFamily="34" charset="0"/>
              <a:buChar char="•"/>
            </a:pPr>
            <a:r>
              <a:rPr lang="zh-CN" altLang="en-US" sz="2800" dirty="0">
                <a:latin typeface="+mn-ea"/>
              </a:rPr>
              <a:t>通过硬件（闪光灯）放大差异；</a:t>
            </a:r>
            <a:endParaRPr lang="en-US" altLang="zh-CN" sz="2800" dirty="0">
              <a:latin typeface="+mn-ea"/>
            </a:endParaRPr>
          </a:p>
          <a:p>
            <a:pPr marL="800100" lvl="1" indent="-342900">
              <a:buFont typeface="Arial" panose="020B0604020202020204" pitchFamily="34" charset="0"/>
              <a:buChar char="•"/>
            </a:pPr>
            <a:endParaRPr lang="zh-CN" altLang="en-US" sz="2800" dirty="0">
              <a:latin typeface="+mn-ea"/>
            </a:endParaRPr>
          </a:p>
          <a:p>
            <a:pPr marL="800100" lvl="1" indent="-342900">
              <a:buFont typeface="Arial" panose="020B0604020202020204" pitchFamily="34" charset="0"/>
              <a:buChar char="•"/>
            </a:pPr>
            <a:r>
              <a:rPr lang="zh-CN" altLang="en-US" sz="2800" dirty="0">
                <a:latin typeface="+mn-ea"/>
              </a:rPr>
              <a:t>针对性地设计人脸信息的描述符，提取特征值。</a:t>
            </a:r>
          </a:p>
        </p:txBody>
      </p:sp>
      <p:pic>
        <p:nvPicPr>
          <p:cNvPr id="5" name="图片 4">
            <a:extLst>
              <a:ext uri="{FF2B5EF4-FFF2-40B4-BE49-F238E27FC236}">
                <a16:creationId xmlns:a16="http://schemas.microsoft.com/office/drawing/2014/main" id="{18A9DB55-1485-42C8-A0DE-315727AF7382}"/>
              </a:ext>
            </a:extLst>
          </p:cNvPr>
          <p:cNvPicPr>
            <a:picLocks noChangeAspect="1"/>
          </p:cNvPicPr>
          <p:nvPr/>
        </p:nvPicPr>
        <p:blipFill>
          <a:blip r:embed="rId3"/>
          <a:stretch>
            <a:fillRect/>
          </a:stretch>
        </p:blipFill>
        <p:spPr>
          <a:xfrm>
            <a:off x="1226820" y="2311089"/>
            <a:ext cx="8144962" cy="18290"/>
          </a:xfrm>
          <a:prstGeom prst="rect">
            <a:avLst/>
          </a:prstGeom>
        </p:spPr>
      </p:pic>
    </p:spTree>
    <p:extLst>
      <p:ext uri="{BB962C8B-B14F-4D97-AF65-F5344CB8AC3E}">
        <p14:creationId xmlns:p14="http://schemas.microsoft.com/office/powerpoint/2010/main" val="401289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1385</Words>
  <Application>Microsoft Office PowerPoint</Application>
  <PresentationFormat>宽屏</PresentationFormat>
  <Paragraphs>154</Paragraphs>
  <Slides>25</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Gotham Rounded Medium</vt:lpstr>
      <vt:lpstr>等线</vt:lpstr>
      <vt:lpstr>等线 Light</vt:lpstr>
      <vt:lpstr>宋体</vt:lpstr>
      <vt:lpstr>Arial</vt:lpstr>
      <vt:lpstr>Calibri</vt:lpstr>
      <vt:lpstr>Cambria Math</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蓝绿简洁</dc:title>
  <dc:creator>第一PPT</dc:creator>
  <cp:keywords>www.1ppt.com</cp:keywords>
  <cp:lastModifiedBy>Sun Kyle</cp:lastModifiedBy>
  <cp:revision>182</cp:revision>
  <dcterms:created xsi:type="dcterms:W3CDTF">2016-01-19T08:46:18Z</dcterms:created>
  <dcterms:modified xsi:type="dcterms:W3CDTF">2021-06-24T06:22:10Z</dcterms:modified>
</cp:coreProperties>
</file>