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7b386c7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7b386c7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4d1173fb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4d1173fb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4d1173fb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4d1173fb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4d1173fb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4d1173fb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4d1173fb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4d1173fb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4d1173fb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4d1173fb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d1173fb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d1173fb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d1173fb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d1173fb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d1173fb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d1173fb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d1173fb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d1173fb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4d1173fb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4d1173fb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d1173fb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d1173fb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4d1173fb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4d1173fb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4d1173fb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4d1173fb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5625" y="1578400"/>
            <a:ext cx="60708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3300"/>
              <a:t>物件導向程式設計實習期末報告</a:t>
            </a:r>
            <a:endParaRPr sz="3300"/>
          </a:p>
        </p:txBody>
      </p:sp>
      <p:sp>
        <p:nvSpPr>
          <p:cNvPr id="135" name="Google Shape;135;p13"/>
          <p:cNvSpPr txBox="1"/>
          <p:nvPr>
            <p:ph idx="1" type="subTitle"/>
          </p:nvPr>
        </p:nvSpPr>
        <p:spPr>
          <a:xfrm>
            <a:off x="3112975" y="23187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資訊一乙 陳維基</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學習成果 – </a:t>
            </a:r>
            <a:r>
              <a:rPr lang="zh-TW" sz="2160">
                <a:solidFill>
                  <a:srgbClr val="F9CB9C"/>
                </a:solidFill>
              </a:rPr>
              <a:t>期末專案 – 俄羅斯方塊</a:t>
            </a:r>
            <a:endParaRPr sz="1160">
              <a:solidFill>
                <a:srgbClr val="F9CB9C"/>
              </a:solidFill>
            </a:endParaRPr>
          </a:p>
        </p:txBody>
      </p:sp>
      <p:sp>
        <p:nvSpPr>
          <p:cNvPr id="196" name="Google Shape;196;p22"/>
          <p:cNvSpPr txBox="1"/>
          <p:nvPr>
            <p:ph idx="1" type="body"/>
          </p:nvPr>
        </p:nvSpPr>
        <p:spPr>
          <a:xfrm>
            <a:off x="1354100" y="117842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1800">
                <a:solidFill>
                  <a:srgbClr val="9FC5E8"/>
                </a:solidFill>
              </a:rPr>
              <a:t>遊戲畫面所用到的技術：</a:t>
            </a:r>
            <a:endParaRPr sz="1800">
              <a:solidFill>
                <a:srgbClr val="9FC5E8"/>
              </a:solidFill>
            </a:endParaRPr>
          </a:p>
          <a:p>
            <a:pPr indent="-323850" lvl="0" marL="457200" rtl="0" algn="l">
              <a:lnSpc>
                <a:spcPct val="100000"/>
              </a:lnSpc>
              <a:spcBef>
                <a:spcPts val="1200"/>
              </a:spcBef>
              <a:spcAft>
                <a:spcPts val="0"/>
              </a:spcAft>
              <a:buSzPts val="1500"/>
              <a:buAutoNum type="arabicPeriod"/>
            </a:pPr>
            <a:r>
              <a:rPr lang="zh-TW" sz="1500"/>
              <a:t>建立Class記錄不同類型的俄羅斯方塊</a:t>
            </a:r>
            <a:endParaRPr sz="1500"/>
          </a:p>
          <a:p>
            <a:pPr indent="-323850" lvl="0" marL="457200" rtl="0" algn="l">
              <a:lnSpc>
                <a:spcPct val="100000"/>
              </a:lnSpc>
              <a:spcBef>
                <a:spcPts val="0"/>
              </a:spcBef>
              <a:spcAft>
                <a:spcPts val="0"/>
              </a:spcAft>
              <a:buSzPts val="1500"/>
              <a:buAutoNum type="arabicPeriod"/>
            </a:pPr>
            <a:r>
              <a:rPr lang="zh-TW" sz="1500"/>
              <a:t>自動生成元件，並使用List紀錄之</a:t>
            </a:r>
            <a:endParaRPr sz="1500"/>
          </a:p>
          <a:p>
            <a:pPr indent="-323850" lvl="0" marL="457200" rtl="0" algn="l">
              <a:lnSpc>
                <a:spcPct val="100000"/>
              </a:lnSpc>
              <a:spcBef>
                <a:spcPts val="0"/>
              </a:spcBef>
              <a:spcAft>
                <a:spcPts val="0"/>
              </a:spcAft>
              <a:buSzPts val="1500"/>
              <a:buAutoNum type="arabicPeriod"/>
            </a:pPr>
            <a:r>
              <a:rPr lang="zh-TW" sz="1500"/>
              <a:t>偵測鍵盤按鍵事件</a:t>
            </a:r>
            <a:endParaRPr sz="1500"/>
          </a:p>
          <a:p>
            <a:pPr indent="-323850" lvl="0" marL="457200" rtl="0" algn="l">
              <a:lnSpc>
                <a:spcPct val="100000"/>
              </a:lnSpc>
              <a:spcBef>
                <a:spcPts val="0"/>
              </a:spcBef>
              <a:spcAft>
                <a:spcPts val="0"/>
              </a:spcAft>
              <a:buSzPts val="1500"/>
              <a:buAutoNum type="arabicPeriod"/>
            </a:pPr>
            <a:r>
              <a:rPr lang="zh-TW" sz="1500"/>
              <a:t>Timer</a:t>
            </a:r>
            <a:r>
              <a:rPr lang="zh-TW" sz="1500"/>
              <a:t>做出方塊墜落的效果，改變定位點來清除方塊，及重新生成方塊</a:t>
            </a:r>
            <a:endParaRPr sz="1500"/>
          </a:p>
          <a:p>
            <a:pPr indent="-323850" lvl="0" marL="457200" rtl="0" algn="l">
              <a:lnSpc>
                <a:spcPct val="100000"/>
              </a:lnSpc>
              <a:spcBef>
                <a:spcPts val="0"/>
              </a:spcBef>
              <a:spcAft>
                <a:spcPts val="0"/>
              </a:spcAft>
              <a:buSzPts val="1500"/>
              <a:buAutoNum type="arabicPeriod"/>
            </a:pPr>
            <a:r>
              <a:rPr lang="zh-TW" sz="1500"/>
              <a:t>SoundPlayer在對方塊操作時播放指定音效</a:t>
            </a:r>
            <a:endParaRPr sz="1500"/>
          </a:p>
          <a:p>
            <a:pPr indent="-323850" lvl="0" marL="457200" rtl="0" algn="l">
              <a:lnSpc>
                <a:spcPct val="100000"/>
              </a:lnSpc>
              <a:spcBef>
                <a:spcPts val="0"/>
              </a:spcBef>
              <a:spcAft>
                <a:spcPts val="0"/>
              </a:spcAft>
              <a:buSzPts val="1500"/>
              <a:buAutoNum type="arabicPeriod"/>
            </a:pPr>
            <a:r>
              <a:rPr lang="zh-TW" sz="1500"/>
              <a:t>PictureBox的應用，來變更方塊</a:t>
            </a:r>
            <a:endParaRPr sz="1500"/>
          </a:p>
          <a:p>
            <a:pPr indent="-323850" lvl="0" marL="457200" rtl="0" algn="l">
              <a:lnSpc>
                <a:spcPct val="100000"/>
              </a:lnSpc>
              <a:spcBef>
                <a:spcPts val="0"/>
              </a:spcBef>
              <a:spcAft>
                <a:spcPts val="0"/>
              </a:spcAft>
              <a:buSzPts val="1500"/>
              <a:buAutoNum type="arabicPeriod"/>
            </a:pPr>
            <a:r>
              <a:rPr lang="zh-TW" sz="1500"/>
              <a:t>Ramdom生成下一個方塊</a:t>
            </a:r>
            <a:endParaRPr sz="1500"/>
          </a:p>
          <a:p>
            <a:pPr indent="-323850" lvl="0" marL="457200" rtl="0" algn="l">
              <a:lnSpc>
                <a:spcPct val="100000"/>
              </a:lnSpc>
              <a:spcBef>
                <a:spcPts val="0"/>
              </a:spcBef>
              <a:spcAft>
                <a:spcPts val="0"/>
              </a:spcAft>
              <a:buSzPts val="1500"/>
              <a:buAutoNum type="arabicPeriod"/>
            </a:pPr>
            <a:r>
              <a:rPr lang="zh-TW" sz="1500"/>
              <a:t>StreamWriter將成績輸出成文字檔</a:t>
            </a:r>
            <a:endParaRPr sz="1500"/>
          </a:p>
          <a:p>
            <a:pPr indent="-323850" lvl="0" marL="457200" rtl="0" algn="l">
              <a:lnSpc>
                <a:spcPct val="100000"/>
              </a:lnSpc>
              <a:spcBef>
                <a:spcPts val="0"/>
              </a:spcBef>
              <a:spcAft>
                <a:spcPts val="0"/>
              </a:spcAft>
              <a:buSzPts val="1500"/>
              <a:buAutoNum type="arabicPeriod"/>
            </a:pPr>
            <a:r>
              <a:rPr lang="zh-TW" sz="1500"/>
              <a:t>WindowsMediaPlayer播放遊戲BGM</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學習成果 – </a:t>
            </a:r>
            <a:r>
              <a:rPr lang="zh-TW" sz="2160">
                <a:solidFill>
                  <a:srgbClr val="F9CB9C"/>
                </a:solidFill>
              </a:rPr>
              <a:t>期末專案 – 俄羅斯方塊</a:t>
            </a:r>
            <a:endParaRPr sz="1160">
              <a:solidFill>
                <a:srgbClr val="F9CB9C"/>
              </a:solidFill>
            </a:endParaRPr>
          </a:p>
        </p:txBody>
      </p:sp>
      <p:pic>
        <p:nvPicPr>
          <p:cNvPr id="202" name="Google Shape;202;p23"/>
          <p:cNvPicPr preferRelativeResize="0"/>
          <p:nvPr/>
        </p:nvPicPr>
        <p:blipFill>
          <a:blip r:embed="rId3">
            <a:alphaModFix/>
          </a:blip>
          <a:stretch>
            <a:fillRect/>
          </a:stretch>
        </p:blipFill>
        <p:spPr>
          <a:xfrm>
            <a:off x="865925" y="1622412"/>
            <a:ext cx="5298549" cy="908475"/>
          </a:xfrm>
          <a:prstGeom prst="rect">
            <a:avLst/>
          </a:prstGeom>
          <a:noFill/>
          <a:ln cap="flat" cmpd="sng" w="28575">
            <a:solidFill>
              <a:schemeClr val="lt1"/>
            </a:solidFill>
            <a:prstDash val="solid"/>
            <a:round/>
            <a:headEnd len="sm" w="sm" type="none"/>
            <a:tailEnd len="sm" w="sm" type="none"/>
          </a:ln>
        </p:spPr>
      </p:pic>
      <p:sp>
        <p:nvSpPr>
          <p:cNvPr id="203" name="Google Shape;203;p23"/>
          <p:cNvSpPr txBox="1"/>
          <p:nvPr>
            <p:ph idx="1" type="body"/>
          </p:nvPr>
        </p:nvSpPr>
        <p:spPr>
          <a:xfrm>
            <a:off x="865925" y="2688475"/>
            <a:ext cx="2492700" cy="417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lang="zh-TW" sz="1900">
                <a:solidFill>
                  <a:srgbClr val="9FC5E8"/>
                </a:solidFill>
              </a:rPr>
              <a:t>俄羅斯方塊的Class</a:t>
            </a:r>
            <a:endParaRPr sz="1900">
              <a:solidFill>
                <a:srgbClr val="9FC5E8"/>
              </a:solidFill>
            </a:endParaRPr>
          </a:p>
        </p:txBody>
      </p:sp>
      <p:pic>
        <p:nvPicPr>
          <p:cNvPr id="204" name="Google Shape;204;p23"/>
          <p:cNvPicPr preferRelativeResize="0"/>
          <p:nvPr/>
        </p:nvPicPr>
        <p:blipFill>
          <a:blip r:embed="rId4">
            <a:alphaModFix/>
          </a:blip>
          <a:stretch>
            <a:fillRect/>
          </a:stretch>
        </p:blipFill>
        <p:spPr>
          <a:xfrm>
            <a:off x="6283129" y="1611400"/>
            <a:ext cx="1754850" cy="2571751"/>
          </a:xfrm>
          <a:prstGeom prst="rect">
            <a:avLst/>
          </a:prstGeom>
          <a:noFill/>
          <a:ln cap="flat" cmpd="sng" w="28575">
            <a:solidFill>
              <a:schemeClr val="lt1"/>
            </a:solidFill>
            <a:prstDash val="solid"/>
            <a:round/>
            <a:headEnd len="sm" w="sm" type="none"/>
            <a:tailEnd len="sm" w="sm" type="none"/>
          </a:ln>
        </p:spPr>
      </p:pic>
      <p:sp>
        <p:nvSpPr>
          <p:cNvPr id="205" name="Google Shape;205;p23"/>
          <p:cNvSpPr txBox="1"/>
          <p:nvPr>
            <p:ph idx="1" type="body"/>
          </p:nvPr>
        </p:nvSpPr>
        <p:spPr>
          <a:xfrm>
            <a:off x="5914200" y="4350400"/>
            <a:ext cx="2492700" cy="417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lang="zh-TW" sz="1900">
                <a:solidFill>
                  <a:srgbClr val="9FC5E8"/>
                </a:solidFill>
              </a:rPr>
              <a:t>利用Class函式設定值</a:t>
            </a:r>
            <a:endParaRPr sz="1900">
              <a:solidFill>
                <a:srgbClr val="9FC5E8"/>
              </a:solidFill>
            </a:endParaRPr>
          </a:p>
        </p:txBody>
      </p:sp>
      <p:sp>
        <p:nvSpPr>
          <p:cNvPr id="206" name="Google Shape;206;p23"/>
          <p:cNvSpPr txBox="1"/>
          <p:nvPr>
            <p:ph idx="1" type="body"/>
          </p:nvPr>
        </p:nvSpPr>
        <p:spPr>
          <a:xfrm>
            <a:off x="865925" y="3286675"/>
            <a:ext cx="3424800" cy="1376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zh-TW" sz="1900">
                <a:solidFill>
                  <a:srgbClr val="9FC5E8"/>
                </a:solidFill>
              </a:rPr>
              <a:t>blockPoint為方塊的相對座標</a:t>
            </a:r>
            <a:endParaRPr sz="1900">
              <a:solidFill>
                <a:srgbClr val="9FC5E8"/>
              </a:solidFill>
            </a:endParaRPr>
          </a:p>
          <a:p>
            <a:pPr indent="0" lvl="0" marL="0" rtl="0" algn="l">
              <a:lnSpc>
                <a:spcPct val="80000"/>
              </a:lnSpc>
              <a:spcBef>
                <a:spcPts val="1200"/>
              </a:spcBef>
              <a:spcAft>
                <a:spcPts val="0"/>
              </a:spcAft>
              <a:buNone/>
            </a:pPr>
            <a:r>
              <a:rPr lang="zh-TW" sz="1900">
                <a:solidFill>
                  <a:srgbClr val="9FC5E8"/>
                </a:solidFill>
              </a:rPr>
              <a:t>blocktype為方塊類型</a:t>
            </a:r>
            <a:endParaRPr sz="1900">
              <a:solidFill>
                <a:srgbClr val="9FC5E8"/>
              </a:solidFill>
            </a:endParaRPr>
          </a:p>
          <a:p>
            <a:pPr indent="0" lvl="0" marL="0" rtl="0" algn="l">
              <a:lnSpc>
                <a:spcPct val="80000"/>
              </a:lnSpc>
              <a:spcBef>
                <a:spcPts val="1200"/>
              </a:spcBef>
              <a:spcAft>
                <a:spcPts val="1200"/>
              </a:spcAft>
              <a:buNone/>
            </a:pPr>
            <a:r>
              <a:rPr lang="zh-TW" sz="1900">
                <a:solidFill>
                  <a:srgbClr val="9FC5E8"/>
                </a:solidFill>
              </a:rPr>
              <a:t>blockstyle為方塊方向</a:t>
            </a:r>
            <a:endParaRPr sz="1900">
              <a:solidFill>
                <a:srgbClr val="9FC5E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學習成果 – </a:t>
            </a:r>
            <a:r>
              <a:rPr lang="zh-TW" sz="2160">
                <a:solidFill>
                  <a:srgbClr val="F9CB9C"/>
                </a:solidFill>
              </a:rPr>
              <a:t>期末專案 – 俄羅斯方塊</a:t>
            </a:r>
            <a:endParaRPr sz="1160">
              <a:solidFill>
                <a:srgbClr val="F9CB9C"/>
              </a:solidFill>
            </a:endParaRPr>
          </a:p>
        </p:txBody>
      </p:sp>
      <p:sp>
        <p:nvSpPr>
          <p:cNvPr id="212" name="Google Shape;212;p24"/>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1800">
                <a:solidFill>
                  <a:srgbClr val="9FC5E8"/>
                </a:solidFill>
              </a:rPr>
              <a:t>排行榜</a:t>
            </a:r>
            <a:r>
              <a:rPr lang="zh-TW" sz="1800">
                <a:solidFill>
                  <a:srgbClr val="9FC5E8"/>
                </a:solidFill>
              </a:rPr>
              <a:t>畫面所用到的技術：</a:t>
            </a:r>
            <a:endParaRPr sz="1800">
              <a:solidFill>
                <a:srgbClr val="9FC5E8"/>
              </a:solidFill>
            </a:endParaRPr>
          </a:p>
          <a:p>
            <a:pPr indent="-323850" lvl="0" marL="457200" rtl="0" algn="l">
              <a:lnSpc>
                <a:spcPct val="100000"/>
              </a:lnSpc>
              <a:spcBef>
                <a:spcPts val="1200"/>
              </a:spcBef>
              <a:spcAft>
                <a:spcPts val="0"/>
              </a:spcAft>
              <a:buSzPts val="1500"/>
              <a:buAutoNum type="arabicPeriod"/>
            </a:pPr>
            <a:r>
              <a:rPr lang="zh-TW" sz="1500"/>
              <a:t>StreamReader讀取文字檔</a:t>
            </a:r>
            <a:endParaRPr sz="1500"/>
          </a:p>
          <a:p>
            <a:pPr indent="-323850" lvl="0" marL="457200" rtl="0" algn="l">
              <a:lnSpc>
                <a:spcPct val="100000"/>
              </a:lnSpc>
              <a:spcBef>
                <a:spcPts val="0"/>
              </a:spcBef>
              <a:spcAft>
                <a:spcPts val="0"/>
              </a:spcAft>
              <a:buSzPts val="1500"/>
              <a:buAutoNum type="arabicPeriod"/>
            </a:pPr>
            <a:r>
              <a:rPr lang="zh-TW" sz="1500"/>
              <a:t>自動生成元件</a:t>
            </a:r>
            <a:endParaRPr sz="1500"/>
          </a:p>
        </p:txBody>
      </p:sp>
      <p:pic>
        <p:nvPicPr>
          <p:cNvPr id="213" name="Google Shape;213;p24"/>
          <p:cNvPicPr preferRelativeResize="0"/>
          <p:nvPr/>
        </p:nvPicPr>
        <p:blipFill>
          <a:blip r:embed="rId3">
            <a:alphaModFix/>
          </a:blip>
          <a:stretch>
            <a:fillRect/>
          </a:stretch>
        </p:blipFill>
        <p:spPr>
          <a:xfrm>
            <a:off x="4195448" y="1192575"/>
            <a:ext cx="2961324" cy="3779651"/>
          </a:xfrm>
          <a:prstGeom prst="rect">
            <a:avLst/>
          </a:prstGeom>
          <a:noFill/>
          <a:ln cap="flat" cmpd="sng" w="28575">
            <a:solidFill>
              <a:schemeClr val="lt1"/>
            </a:solidFill>
            <a:prstDash val="solid"/>
            <a:round/>
            <a:headEnd len="sm" w="sm" type="none"/>
            <a:tailEnd len="sm" w="sm" type="none"/>
          </a:ln>
        </p:spPr>
      </p:pic>
      <p:sp>
        <p:nvSpPr>
          <p:cNvPr id="214" name="Google Shape;214;p24"/>
          <p:cNvSpPr txBox="1"/>
          <p:nvPr>
            <p:ph idx="1" type="body"/>
          </p:nvPr>
        </p:nvSpPr>
        <p:spPr>
          <a:xfrm>
            <a:off x="7219175" y="4597075"/>
            <a:ext cx="2492700" cy="417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1200"/>
              </a:spcAft>
              <a:buNone/>
            </a:pPr>
            <a:r>
              <a:rPr lang="zh-TW" sz="1800">
                <a:solidFill>
                  <a:srgbClr val="9FC5E8"/>
                </a:solidFill>
              </a:rPr>
              <a:t>自動生成元件</a:t>
            </a:r>
            <a:endParaRPr sz="1800">
              <a:solidFill>
                <a:srgbClr val="9FC5E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學習成果 – </a:t>
            </a:r>
            <a:r>
              <a:rPr lang="zh-TW" sz="2160">
                <a:solidFill>
                  <a:srgbClr val="F9CB9C"/>
                </a:solidFill>
              </a:rPr>
              <a:t>期末專案 – 俄羅斯方塊</a:t>
            </a:r>
            <a:endParaRPr sz="1160">
              <a:solidFill>
                <a:srgbClr val="F9CB9C"/>
              </a:solidFill>
            </a:endParaRPr>
          </a:p>
        </p:txBody>
      </p:sp>
      <p:sp>
        <p:nvSpPr>
          <p:cNvPr id="220" name="Google Shape;220;p25"/>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zh-TW" sz="1800">
                <a:solidFill>
                  <a:srgbClr val="9FC5E8"/>
                </a:solidFill>
              </a:rPr>
              <a:t>這次在寫這個專案的時候，花最多時間的是想如何去移動方塊，最後的解法是：移動一個基準點，再從它周圍生成方塊。</a:t>
            </a:r>
            <a:br>
              <a:rPr lang="zh-TW" sz="1800">
                <a:solidFill>
                  <a:srgbClr val="9FC5E8"/>
                </a:solidFill>
              </a:rPr>
            </a:br>
            <a:br>
              <a:rPr lang="zh-TW" sz="1800">
                <a:solidFill>
                  <a:srgbClr val="9FC5E8"/>
                </a:solidFill>
              </a:rPr>
            </a:br>
            <a:r>
              <a:rPr lang="zh-TW" sz="1800">
                <a:solidFill>
                  <a:srgbClr val="9FC5E8"/>
                </a:solidFill>
              </a:rPr>
              <a:t>檢查每一行是用PictureBox的屬性Tag去做的，判斷List內，所有的PictureBox的Tag值來除清除方塊並移動其他方塊。</a:t>
            </a:r>
            <a:br>
              <a:rPr lang="zh-TW" sz="1800">
                <a:solidFill>
                  <a:srgbClr val="9FC5E8"/>
                </a:solidFill>
              </a:rPr>
            </a:br>
            <a:endParaRPr sz="1800">
              <a:solidFill>
                <a:srgbClr val="9FC5E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心得</a:t>
            </a:r>
            <a:endParaRPr sz="1160">
              <a:solidFill>
                <a:srgbClr val="F9CB9C"/>
              </a:solidFill>
            </a:endParaRPr>
          </a:p>
        </p:txBody>
      </p:sp>
      <p:sp>
        <p:nvSpPr>
          <p:cNvPr id="226" name="Google Shape;226;p26"/>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zh-TW" sz="1800">
                <a:solidFill>
                  <a:srgbClr val="9FC5E8"/>
                </a:solidFill>
              </a:rPr>
              <a:t>這</a:t>
            </a:r>
            <a:r>
              <a:rPr lang="zh-TW" sz="1800">
                <a:solidFill>
                  <a:srgbClr val="9FC5E8"/>
                </a:solidFill>
              </a:rPr>
              <a:t>學期真的學了很多之前沒接觸的東西，原本C++是沒有畫面的，這學期透過Visual Studio來做出畫面的呈現，讓專案跟上學期相比有了更多的發揮空間，雖然在適應編譯環境花了些時間，也接觸了許多沒碰過或不熟悉的領域，包括：Class、物件、元件、建文字檔、資料庫...等。之後也會想嘗試做出不同的專案來精進自己的程式撰寫能力及熟悉度。</a:t>
            </a:r>
            <a:br>
              <a:rPr lang="zh-TW" sz="1800">
                <a:solidFill>
                  <a:srgbClr val="9FC5E8"/>
                </a:solidFill>
              </a:rPr>
            </a:br>
            <a:endParaRPr sz="1800">
              <a:solidFill>
                <a:srgbClr val="9FC5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目錄 :</a:t>
            </a:r>
            <a:endParaRPr sz="3160">
              <a:solidFill>
                <a:srgbClr val="F9CB9C"/>
              </a:solidFill>
            </a:endParaRPr>
          </a:p>
        </p:txBody>
      </p:sp>
      <p:sp>
        <p:nvSpPr>
          <p:cNvPr id="141" name="Google Shape;141;p14"/>
          <p:cNvSpPr txBox="1"/>
          <p:nvPr>
            <p:ph idx="1" type="body"/>
          </p:nvPr>
        </p:nvSpPr>
        <p:spPr>
          <a:xfrm>
            <a:off x="1297500" y="12421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solidFill>
                  <a:srgbClr val="9FC5E8"/>
                </a:solidFill>
              </a:rPr>
              <a:t>一   學習內容 :</a:t>
            </a:r>
            <a:endParaRPr sz="1800">
              <a:solidFill>
                <a:srgbClr val="9FC5E8"/>
              </a:solidFill>
            </a:endParaRPr>
          </a:p>
          <a:p>
            <a:pPr indent="-311150" lvl="0" marL="457200" rtl="0" algn="l">
              <a:lnSpc>
                <a:spcPct val="100000"/>
              </a:lnSpc>
              <a:spcBef>
                <a:spcPts val="1200"/>
              </a:spcBef>
              <a:spcAft>
                <a:spcPts val="0"/>
              </a:spcAft>
              <a:buSzPts val="1300"/>
              <a:buAutoNum type="arabicPeriod"/>
            </a:pPr>
            <a:r>
              <a:rPr lang="zh-TW"/>
              <a:t>C#基本語法 與 Visual Studio</a:t>
            </a:r>
            <a:endParaRPr/>
          </a:p>
          <a:p>
            <a:pPr indent="-311150" lvl="0" marL="457200" rtl="0" algn="l">
              <a:lnSpc>
                <a:spcPct val="100000"/>
              </a:lnSpc>
              <a:spcBef>
                <a:spcPts val="0"/>
              </a:spcBef>
              <a:spcAft>
                <a:spcPts val="0"/>
              </a:spcAft>
              <a:buSzPts val="1300"/>
              <a:buAutoNum type="arabicPeriod"/>
            </a:pPr>
            <a:r>
              <a:rPr lang="zh-TW"/>
              <a:t>Visual Studio 元件</a:t>
            </a:r>
            <a:endParaRPr/>
          </a:p>
          <a:p>
            <a:pPr indent="-311150" lvl="0" marL="457200" rtl="0" algn="l">
              <a:lnSpc>
                <a:spcPct val="100000"/>
              </a:lnSpc>
              <a:spcBef>
                <a:spcPts val="0"/>
              </a:spcBef>
              <a:spcAft>
                <a:spcPts val="0"/>
              </a:spcAft>
              <a:buSzPts val="1300"/>
              <a:buAutoNum type="arabicPeriod"/>
            </a:pPr>
            <a:r>
              <a:rPr lang="zh-TW"/>
              <a:t>Class、物件建立</a:t>
            </a:r>
            <a:endParaRPr/>
          </a:p>
          <a:p>
            <a:pPr indent="-311150" lvl="0" marL="457200" rtl="0" algn="l">
              <a:lnSpc>
                <a:spcPct val="100000"/>
              </a:lnSpc>
              <a:spcBef>
                <a:spcPts val="0"/>
              </a:spcBef>
              <a:spcAft>
                <a:spcPts val="0"/>
              </a:spcAft>
              <a:buSzPts val="1300"/>
              <a:buAutoNum type="arabicPeriod"/>
            </a:pPr>
            <a:r>
              <a:rPr lang="zh-TW"/>
              <a:t>連接資料庫</a:t>
            </a:r>
            <a:endParaRPr/>
          </a:p>
          <a:p>
            <a:pPr indent="-311150" lvl="0" marL="457200" rtl="0" algn="l">
              <a:lnSpc>
                <a:spcPct val="100000"/>
              </a:lnSpc>
              <a:spcBef>
                <a:spcPts val="0"/>
              </a:spcBef>
              <a:spcAft>
                <a:spcPts val="0"/>
              </a:spcAft>
              <a:buSzPts val="1300"/>
              <a:buAutoNum type="arabicPeriod"/>
            </a:pPr>
            <a:r>
              <a:rPr lang="zh-TW"/>
              <a:t>資料庫的增刪查改</a:t>
            </a:r>
            <a:endParaRPr/>
          </a:p>
          <a:p>
            <a:pPr indent="0" lvl="0" marL="0" rtl="0" algn="l">
              <a:lnSpc>
                <a:spcPct val="100000"/>
              </a:lnSpc>
              <a:spcBef>
                <a:spcPts val="1200"/>
              </a:spcBef>
              <a:spcAft>
                <a:spcPts val="0"/>
              </a:spcAft>
              <a:buNone/>
            </a:pPr>
            <a:r>
              <a:rPr lang="zh-TW" sz="1800">
                <a:solidFill>
                  <a:srgbClr val="9FC5E8"/>
                </a:solidFill>
              </a:rPr>
              <a:t>二   學習成果 : </a:t>
            </a:r>
            <a:endParaRPr sz="1800">
              <a:solidFill>
                <a:srgbClr val="9FC5E8"/>
              </a:solidFill>
            </a:endParaRPr>
          </a:p>
          <a:p>
            <a:pPr indent="-311150" lvl="0" marL="457200" rtl="0" algn="l">
              <a:lnSpc>
                <a:spcPct val="100000"/>
              </a:lnSpc>
              <a:spcBef>
                <a:spcPts val="1200"/>
              </a:spcBef>
              <a:spcAft>
                <a:spcPts val="0"/>
              </a:spcAft>
              <a:buSzPts val="1300"/>
              <a:buAutoNum type="arabicPeriod"/>
            </a:pPr>
            <a:r>
              <a:rPr lang="zh-TW"/>
              <a:t>期末專案 – 俄羅斯方塊</a:t>
            </a:r>
            <a:endParaRPr/>
          </a:p>
          <a:p>
            <a:pPr indent="0" lvl="0" marL="0" rtl="0" algn="l">
              <a:lnSpc>
                <a:spcPct val="100000"/>
              </a:lnSpc>
              <a:spcBef>
                <a:spcPts val="1200"/>
              </a:spcBef>
              <a:spcAft>
                <a:spcPts val="1200"/>
              </a:spcAft>
              <a:buNone/>
            </a:pPr>
            <a:r>
              <a:rPr lang="zh-TW" sz="1800">
                <a:solidFill>
                  <a:srgbClr val="9FC5E8"/>
                </a:solidFill>
              </a:rPr>
              <a:t>三   心得</a:t>
            </a:r>
            <a:endParaRPr sz="1800">
              <a:solidFill>
                <a:srgbClr val="9FC5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學習內容 – </a:t>
            </a:r>
            <a:r>
              <a:rPr lang="zh-TW" sz="2160">
                <a:solidFill>
                  <a:srgbClr val="F9CB9C"/>
                </a:solidFill>
              </a:rPr>
              <a:t>C#基本語法 與 Visual Studio </a:t>
            </a:r>
            <a:endParaRPr sz="2160">
              <a:solidFill>
                <a:srgbClr val="F9CB9C"/>
              </a:solidFill>
            </a:endParaRPr>
          </a:p>
        </p:txBody>
      </p:sp>
      <p:sp>
        <p:nvSpPr>
          <p:cNvPr id="147" name="Google Shape;147;p15"/>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zh-TW" sz="1800">
                <a:solidFill>
                  <a:srgbClr val="9FC5E8"/>
                </a:solidFill>
              </a:rPr>
              <a:t>C#的語法與上學期所學的C++差不多，所以在程式撰寫上並沒有遇到太大的問題。不過在撰寫時有發現一些很方便的內建的函式，是原先C++內沒有用過的，例如 : List.Contains()、int.Parse()...等。</a:t>
            </a:r>
            <a:br>
              <a:rPr lang="zh-TW" sz="1800">
                <a:solidFill>
                  <a:srgbClr val="9FC5E8"/>
                </a:solidFill>
              </a:rPr>
            </a:br>
            <a:br>
              <a:rPr lang="zh-TW" sz="1800">
                <a:solidFill>
                  <a:srgbClr val="9FC5E8"/>
                </a:solidFill>
              </a:rPr>
            </a:br>
            <a:r>
              <a:rPr lang="zh-TW" sz="1800">
                <a:solidFill>
                  <a:srgbClr val="9FC5E8"/>
                </a:solidFill>
              </a:rPr>
              <a:t>最需要了解的是Visual Studio的環境，這學期主要是學習Windows Forms App的專案類型，要理解各個視窗的作用，了解除錯的方法。</a:t>
            </a:r>
            <a:br>
              <a:rPr lang="zh-TW" sz="1800">
                <a:solidFill>
                  <a:srgbClr val="9FC5E8"/>
                </a:solidFill>
              </a:rPr>
            </a:br>
            <a:br>
              <a:rPr lang="zh-TW" sz="1800">
                <a:solidFill>
                  <a:srgbClr val="9FC5E8"/>
                </a:solidFill>
              </a:rPr>
            </a:br>
            <a:r>
              <a:rPr lang="zh-TW" sz="1800">
                <a:solidFill>
                  <a:srgbClr val="9FC5E8"/>
                </a:solidFill>
              </a:rPr>
              <a:t>這學期學這個跟上學期最大的差別 – 介面，這學期所學的是有介面的，畫面上的編排，也是這次學到比較不一樣的東西。</a:t>
            </a:r>
            <a:endParaRPr sz="1800">
              <a:solidFill>
                <a:srgbClr val="9FC5E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學習內容 – </a:t>
            </a:r>
            <a:r>
              <a:rPr lang="zh-TW" sz="2160">
                <a:solidFill>
                  <a:srgbClr val="F9CB9C"/>
                </a:solidFill>
              </a:rPr>
              <a:t>Visual Studio </a:t>
            </a:r>
            <a:r>
              <a:rPr lang="zh-TW" sz="2160">
                <a:solidFill>
                  <a:srgbClr val="F9CB9C"/>
                </a:solidFill>
              </a:rPr>
              <a:t>元件</a:t>
            </a:r>
            <a:endParaRPr sz="2160">
              <a:solidFill>
                <a:srgbClr val="F9CB9C"/>
              </a:solidFill>
            </a:endParaRPr>
          </a:p>
        </p:txBody>
      </p:sp>
      <p:sp>
        <p:nvSpPr>
          <p:cNvPr id="153" name="Google Shape;153;p16"/>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zh-TW" sz="1800">
                <a:solidFill>
                  <a:srgbClr val="9FC5E8"/>
                </a:solidFill>
              </a:rPr>
              <a:t>而比較新的東西大概就是Visual Studio內的元件了吧！要認識每種元件的性質即使用方法，在了解不同的元件上就花了不少時間。</a:t>
            </a:r>
            <a:br>
              <a:rPr lang="zh-TW" sz="1800">
                <a:solidFill>
                  <a:srgbClr val="9FC5E8"/>
                </a:solidFill>
              </a:rPr>
            </a:br>
            <a:br>
              <a:rPr lang="zh-TW" sz="1800">
                <a:solidFill>
                  <a:srgbClr val="9FC5E8"/>
                </a:solidFill>
              </a:rPr>
            </a:br>
            <a:r>
              <a:rPr lang="zh-TW" sz="1800">
                <a:solidFill>
                  <a:srgbClr val="9FC5E8"/>
                </a:solidFill>
              </a:rPr>
              <a:t>各元件呼叫的方法已有很大的學問，包括：事件、屬性...等等，新增不同的事件，</a:t>
            </a:r>
            <a:r>
              <a:rPr lang="zh-TW" sz="1800">
                <a:solidFill>
                  <a:srgbClr val="9FC5E8"/>
                </a:solidFill>
              </a:rPr>
              <a:t>事件的種類也是不枚勝舉</a:t>
            </a:r>
            <a:r>
              <a:rPr lang="zh-TW" sz="1800">
                <a:solidFill>
                  <a:srgbClr val="9FC5E8"/>
                </a:solidFill>
              </a:rPr>
              <a:t>，</a:t>
            </a:r>
            <a:r>
              <a:rPr lang="zh-TW" sz="1800">
                <a:solidFill>
                  <a:srgbClr val="9FC5E8"/>
                </a:solidFill>
              </a:rPr>
              <a:t>因此</a:t>
            </a:r>
            <a:r>
              <a:rPr lang="zh-TW" sz="1800">
                <a:solidFill>
                  <a:srgbClr val="9FC5E8"/>
                </a:solidFill>
              </a:rPr>
              <a:t>了解事件的用法也是費盡了心思。</a:t>
            </a:r>
            <a:br>
              <a:rPr lang="zh-TW" sz="1800">
                <a:solidFill>
                  <a:srgbClr val="9FC5E8"/>
                </a:solidFill>
              </a:rPr>
            </a:br>
            <a:br>
              <a:rPr lang="zh-TW" sz="1800">
                <a:solidFill>
                  <a:srgbClr val="9FC5E8"/>
                </a:solidFill>
              </a:rPr>
            </a:br>
            <a:r>
              <a:rPr lang="zh-TW" sz="1800">
                <a:solidFill>
                  <a:srgbClr val="9FC5E8"/>
                </a:solidFill>
              </a:rPr>
              <a:t>之後又花了時間研究自動生成元件的方法，包括將生成出來的元件新增事件、定位...等。</a:t>
            </a:r>
            <a:endParaRPr sz="1800">
              <a:solidFill>
                <a:srgbClr val="9FC5E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學習內容 – </a:t>
            </a:r>
            <a:r>
              <a:rPr lang="zh-TW" sz="2160">
                <a:solidFill>
                  <a:srgbClr val="F9CB9C"/>
                </a:solidFill>
              </a:rPr>
              <a:t>Class、物件建立</a:t>
            </a:r>
            <a:endParaRPr sz="1160">
              <a:solidFill>
                <a:srgbClr val="F9CB9C"/>
              </a:solidFill>
            </a:endParaRPr>
          </a:p>
        </p:txBody>
      </p:sp>
      <p:sp>
        <p:nvSpPr>
          <p:cNvPr id="159" name="Google Shape;159;p17"/>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zh-TW" sz="1800">
                <a:solidFill>
                  <a:srgbClr val="9FC5E8"/>
                </a:solidFill>
              </a:rPr>
              <a:t>Class的部分學C++時我並不常用到，所以對這部分的掌握度並不高，不過在這學期Class的使用機會大大的提升，讓我學習到了Class的建構子、函式...等等。</a:t>
            </a:r>
            <a:br>
              <a:rPr lang="zh-TW" sz="1800">
                <a:solidFill>
                  <a:srgbClr val="9FC5E8"/>
                </a:solidFill>
              </a:rPr>
            </a:br>
            <a:br>
              <a:rPr lang="zh-TW" sz="1800">
                <a:solidFill>
                  <a:srgbClr val="9FC5E8"/>
                </a:solidFill>
              </a:rPr>
            </a:br>
            <a:r>
              <a:rPr lang="zh-TW" sz="1800">
                <a:solidFill>
                  <a:srgbClr val="9FC5E8"/>
                </a:solidFill>
              </a:rPr>
              <a:t>在紀錄資料時Class就很方便，還可以儲存在Array或List裡，再搭配前面所講的一些函式就可達到許多效果，例如：判斷資料是否重複、排序資料...等。</a:t>
            </a:r>
            <a:endParaRPr sz="1800">
              <a:solidFill>
                <a:srgbClr val="9FC5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學習內容 – </a:t>
            </a:r>
            <a:r>
              <a:rPr lang="zh-TW" sz="2160">
                <a:solidFill>
                  <a:srgbClr val="F9CB9C"/>
                </a:solidFill>
              </a:rPr>
              <a:t>連接資料庫</a:t>
            </a:r>
            <a:endParaRPr sz="1160">
              <a:solidFill>
                <a:srgbClr val="F9CB9C"/>
              </a:solidFill>
            </a:endParaRPr>
          </a:p>
        </p:txBody>
      </p:sp>
      <p:sp>
        <p:nvSpPr>
          <p:cNvPr id="165" name="Google Shape;165;p18"/>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1200"/>
              </a:spcAft>
              <a:buNone/>
            </a:pPr>
            <a:r>
              <a:rPr lang="zh-TW" sz="1800">
                <a:solidFill>
                  <a:srgbClr val="9FC5E8"/>
                </a:solidFill>
              </a:rPr>
              <a:t>SQL資料庫，是這學期主要學習的資料庫，包括：建立資料庫、資料表...等。這學期所學的連接資料庫的方法有兩種：( 1 ) SQL語法 ( 2 ) 建立Entity使用Lambda語法連接，這兩種。</a:t>
            </a:r>
            <a:br>
              <a:rPr lang="zh-TW" sz="1800">
                <a:solidFill>
                  <a:srgbClr val="9FC5E8"/>
                </a:solidFill>
              </a:rPr>
            </a:br>
            <a:br>
              <a:rPr lang="zh-TW" sz="1800">
                <a:solidFill>
                  <a:srgbClr val="9FC5E8"/>
                </a:solidFill>
              </a:rPr>
            </a:br>
            <a:r>
              <a:rPr lang="zh-TW" sz="1800">
                <a:solidFill>
                  <a:srgbClr val="9FC5E8"/>
                </a:solidFill>
              </a:rPr>
              <a:t>其中在寫SQL語法時寫起來都會很卡，主要是因為他都是字串，所以在撰寫時都要慢慢打，而且又很難記，常常都要重新看怎麼寫。</a:t>
            </a:r>
            <a:br>
              <a:rPr lang="zh-TW" sz="1800">
                <a:solidFill>
                  <a:srgbClr val="9FC5E8"/>
                </a:solidFill>
              </a:rPr>
            </a:br>
            <a:br>
              <a:rPr lang="zh-TW" sz="1800">
                <a:solidFill>
                  <a:srgbClr val="9FC5E8"/>
                </a:solidFill>
              </a:rPr>
            </a:br>
            <a:r>
              <a:rPr lang="zh-TW" sz="1800">
                <a:solidFill>
                  <a:srgbClr val="9FC5E8"/>
                </a:solidFill>
              </a:rPr>
              <a:t>而建立Entity的方法，有個優點 – 他有提示字，意味著不需要記整個字串怎麼打，在撰寫程式時也比較快速，雖然在執行時SQL語法相對比較快，不過在使用體驗上並沒有遇過執行很久的情況。</a:t>
            </a:r>
            <a:endParaRPr sz="1800">
              <a:solidFill>
                <a:srgbClr val="9FC5E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學習內容 – </a:t>
            </a:r>
            <a:r>
              <a:rPr lang="zh-TW" sz="2160">
                <a:solidFill>
                  <a:srgbClr val="F9CB9C"/>
                </a:solidFill>
              </a:rPr>
              <a:t>資料庫</a:t>
            </a:r>
            <a:r>
              <a:rPr lang="zh-TW" sz="2160">
                <a:solidFill>
                  <a:srgbClr val="F9CB9C"/>
                </a:solidFill>
              </a:rPr>
              <a:t>的增刪查改</a:t>
            </a:r>
            <a:endParaRPr sz="1160">
              <a:solidFill>
                <a:srgbClr val="F9CB9C"/>
              </a:solidFill>
            </a:endParaRPr>
          </a:p>
        </p:txBody>
      </p:sp>
      <p:sp>
        <p:nvSpPr>
          <p:cNvPr id="171" name="Google Shape;171;p19"/>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1200"/>
              </a:spcAft>
              <a:buNone/>
            </a:pPr>
            <a:r>
              <a:rPr lang="zh-TW" sz="1800">
                <a:solidFill>
                  <a:srgbClr val="9FC5E8"/>
                </a:solidFill>
              </a:rPr>
              <a:t>我主要是使用Entity來做增刪查改，在建Entity時有發現，每一張資料表的架構都是Class，所以每一張表都可以當作Class來使用，可以建立先的物件。</a:t>
            </a:r>
            <a:br>
              <a:rPr lang="zh-TW" sz="1800">
                <a:solidFill>
                  <a:srgbClr val="9FC5E8"/>
                </a:solidFill>
              </a:rPr>
            </a:br>
            <a:br>
              <a:rPr lang="zh-TW" sz="1800">
                <a:solidFill>
                  <a:srgbClr val="9FC5E8"/>
                </a:solidFill>
              </a:rPr>
            </a:br>
            <a:r>
              <a:rPr lang="zh-TW" sz="1800">
                <a:solidFill>
                  <a:srgbClr val="9FC5E8"/>
                </a:solidFill>
              </a:rPr>
              <a:t>新增：建立新的物件，在把它放進資料庫。</a:t>
            </a:r>
            <a:br>
              <a:rPr lang="zh-TW" sz="1800">
                <a:solidFill>
                  <a:srgbClr val="9FC5E8"/>
                </a:solidFill>
              </a:rPr>
            </a:br>
            <a:r>
              <a:rPr lang="zh-TW" sz="1800">
                <a:solidFill>
                  <a:srgbClr val="9FC5E8"/>
                </a:solidFill>
              </a:rPr>
              <a:t>刪除：db.Remove()</a:t>
            </a:r>
            <a:br>
              <a:rPr lang="zh-TW" sz="1800">
                <a:solidFill>
                  <a:srgbClr val="9FC5E8"/>
                </a:solidFill>
              </a:rPr>
            </a:br>
            <a:r>
              <a:rPr lang="zh-TW" sz="1800">
                <a:solidFill>
                  <a:srgbClr val="9FC5E8"/>
                </a:solidFill>
              </a:rPr>
              <a:t>查詢：db.Select()</a:t>
            </a:r>
            <a:br>
              <a:rPr lang="zh-TW" sz="1800">
                <a:solidFill>
                  <a:srgbClr val="9FC5E8"/>
                </a:solidFill>
              </a:rPr>
            </a:br>
            <a:r>
              <a:rPr lang="zh-TW" sz="1800">
                <a:solidFill>
                  <a:srgbClr val="9FC5E8"/>
                </a:solidFill>
              </a:rPr>
              <a:t>更改：透過查詢出來的值，來更改底下的屬性。</a:t>
            </a:r>
            <a:br>
              <a:rPr lang="zh-TW" sz="1800">
                <a:solidFill>
                  <a:srgbClr val="9FC5E8"/>
                </a:solidFill>
              </a:rPr>
            </a:br>
            <a:br>
              <a:rPr lang="zh-TW" sz="1800">
                <a:solidFill>
                  <a:srgbClr val="9FC5E8"/>
                </a:solidFill>
              </a:rPr>
            </a:br>
            <a:r>
              <a:rPr lang="zh-TW" sz="1800">
                <a:solidFill>
                  <a:srgbClr val="9FC5E8"/>
                </a:solidFill>
              </a:rPr>
              <a:t>Lambda語法有很多很方便的方法來查詢、分類，所以可以做到很多功能。</a:t>
            </a:r>
            <a:endParaRPr sz="1800">
              <a:solidFill>
                <a:srgbClr val="9FC5E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學習成果 – </a:t>
            </a:r>
            <a:r>
              <a:rPr lang="zh-TW" sz="2160">
                <a:solidFill>
                  <a:srgbClr val="F9CB9C"/>
                </a:solidFill>
              </a:rPr>
              <a:t>期末專案 – 俄羅斯方塊</a:t>
            </a:r>
            <a:endParaRPr sz="1160">
              <a:solidFill>
                <a:srgbClr val="F9CB9C"/>
              </a:solidFill>
            </a:endParaRPr>
          </a:p>
        </p:txBody>
      </p:sp>
      <p:sp>
        <p:nvSpPr>
          <p:cNvPr id="177" name="Google Shape;177;p20"/>
          <p:cNvSpPr txBox="1"/>
          <p:nvPr>
            <p:ph idx="1" type="body"/>
          </p:nvPr>
        </p:nvSpPr>
        <p:spPr>
          <a:xfrm>
            <a:off x="681900" y="3759825"/>
            <a:ext cx="2492700" cy="417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1200"/>
              </a:spcAft>
              <a:buNone/>
            </a:pPr>
            <a:r>
              <a:rPr lang="zh-TW" sz="1800">
                <a:solidFill>
                  <a:srgbClr val="9FC5E8"/>
                </a:solidFill>
              </a:rPr>
              <a:t>主畫面</a:t>
            </a:r>
            <a:endParaRPr sz="1800">
              <a:solidFill>
                <a:srgbClr val="9FC5E8"/>
              </a:solidFill>
            </a:endParaRPr>
          </a:p>
        </p:txBody>
      </p:sp>
      <p:pic>
        <p:nvPicPr>
          <p:cNvPr id="178" name="Google Shape;178;p20"/>
          <p:cNvPicPr preferRelativeResize="0"/>
          <p:nvPr/>
        </p:nvPicPr>
        <p:blipFill rotWithShape="1">
          <a:blip r:embed="rId3">
            <a:alphaModFix/>
          </a:blip>
          <a:srcRect b="0" l="0" r="0" t="3474"/>
          <a:stretch/>
        </p:blipFill>
        <p:spPr>
          <a:xfrm>
            <a:off x="681900" y="1724384"/>
            <a:ext cx="2492775" cy="1920025"/>
          </a:xfrm>
          <a:prstGeom prst="rect">
            <a:avLst/>
          </a:prstGeom>
          <a:noFill/>
          <a:ln cap="flat" cmpd="sng" w="28575">
            <a:solidFill>
              <a:schemeClr val="lt1"/>
            </a:solidFill>
            <a:prstDash val="solid"/>
            <a:round/>
            <a:headEnd len="sm" w="sm" type="none"/>
            <a:tailEnd len="sm" w="sm" type="none"/>
          </a:ln>
        </p:spPr>
      </p:pic>
      <p:sp>
        <p:nvSpPr>
          <p:cNvPr id="179" name="Google Shape;179;p20"/>
          <p:cNvSpPr txBox="1"/>
          <p:nvPr>
            <p:ph idx="1" type="body"/>
          </p:nvPr>
        </p:nvSpPr>
        <p:spPr>
          <a:xfrm>
            <a:off x="3352425" y="3759825"/>
            <a:ext cx="2492700" cy="417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1200"/>
              </a:spcAft>
              <a:buNone/>
            </a:pPr>
            <a:r>
              <a:rPr lang="zh-TW" sz="1800">
                <a:solidFill>
                  <a:srgbClr val="9FC5E8"/>
                </a:solidFill>
              </a:rPr>
              <a:t>遊戲畫面</a:t>
            </a:r>
            <a:endParaRPr sz="1800">
              <a:solidFill>
                <a:srgbClr val="9FC5E8"/>
              </a:solidFill>
            </a:endParaRPr>
          </a:p>
        </p:txBody>
      </p:sp>
      <p:pic>
        <p:nvPicPr>
          <p:cNvPr id="180" name="Google Shape;180;p20"/>
          <p:cNvPicPr preferRelativeResize="0"/>
          <p:nvPr/>
        </p:nvPicPr>
        <p:blipFill rotWithShape="1">
          <a:blip r:embed="rId4">
            <a:alphaModFix/>
          </a:blip>
          <a:srcRect b="0" l="0" r="0" t="3334"/>
          <a:stretch/>
        </p:blipFill>
        <p:spPr>
          <a:xfrm>
            <a:off x="3352425" y="1723024"/>
            <a:ext cx="2492775" cy="1922744"/>
          </a:xfrm>
          <a:prstGeom prst="rect">
            <a:avLst/>
          </a:prstGeom>
          <a:noFill/>
          <a:ln cap="flat" cmpd="sng" w="28575">
            <a:solidFill>
              <a:schemeClr val="lt1"/>
            </a:solidFill>
            <a:prstDash val="solid"/>
            <a:round/>
            <a:headEnd len="sm" w="sm" type="none"/>
            <a:tailEnd len="sm" w="sm" type="none"/>
          </a:ln>
        </p:spPr>
      </p:pic>
      <p:pic>
        <p:nvPicPr>
          <p:cNvPr id="181" name="Google Shape;181;p20"/>
          <p:cNvPicPr preferRelativeResize="0"/>
          <p:nvPr/>
        </p:nvPicPr>
        <p:blipFill rotWithShape="1">
          <a:blip r:embed="rId5">
            <a:alphaModFix/>
          </a:blip>
          <a:srcRect b="0" l="0" r="0" t="3260"/>
          <a:stretch/>
        </p:blipFill>
        <p:spPr>
          <a:xfrm>
            <a:off x="5969325" y="1723025"/>
            <a:ext cx="2492775" cy="1924338"/>
          </a:xfrm>
          <a:prstGeom prst="rect">
            <a:avLst/>
          </a:prstGeom>
          <a:noFill/>
          <a:ln cap="flat" cmpd="sng" w="28575">
            <a:solidFill>
              <a:schemeClr val="lt1"/>
            </a:solidFill>
            <a:prstDash val="solid"/>
            <a:round/>
            <a:headEnd len="sm" w="sm" type="none"/>
            <a:tailEnd len="sm" w="sm" type="none"/>
          </a:ln>
        </p:spPr>
      </p:pic>
      <p:sp>
        <p:nvSpPr>
          <p:cNvPr id="182" name="Google Shape;182;p20"/>
          <p:cNvSpPr txBox="1"/>
          <p:nvPr>
            <p:ph idx="1" type="body"/>
          </p:nvPr>
        </p:nvSpPr>
        <p:spPr>
          <a:xfrm>
            <a:off x="5969325" y="3759825"/>
            <a:ext cx="2492700" cy="417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1200"/>
              </a:spcAft>
              <a:buNone/>
            </a:pPr>
            <a:r>
              <a:rPr lang="zh-TW" sz="1800">
                <a:solidFill>
                  <a:srgbClr val="9FC5E8"/>
                </a:solidFill>
              </a:rPr>
              <a:t>排行榜畫面</a:t>
            </a:r>
            <a:endParaRPr sz="1800">
              <a:solidFill>
                <a:srgbClr val="9FC5E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542325"/>
            <a:ext cx="7038900" cy="50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3160">
                <a:solidFill>
                  <a:srgbClr val="F9CB9C"/>
                </a:solidFill>
              </a:rPr>
              <a:t>學習成果 – </a:t>
            </a:r>
            <a:r>
              <a:rPr lang="zh-TW" sz="2160">
                <a:solidFill>
                  <a:srgbClr val="F9CB9C"/>
                </a:solidFill>
              </a:rPr>
              <a:t>期末專案 – 俄羅斯方塊</a:t>
            </a:r>
            <a:endParaRPr sz="1160">
              <a:solidFill>
                <a:srgbClr val="F9CB9C"/>
              </a:solidFill>
            </a:endParaRPr>
          </a:p>
        </p:txBody>
      </p:sp>
      <p:sp>
        <p:nvSpPr>
          <p:cNvPr id="188" name="Google Shape;188;p21"/>
          <p:cNvSpPr txBox="1"/>
          <p:nvPr>
            <p:ph idx="1" type="body"/>
          </p:nvPr>
        </p:nvSpPr>
        <p:spPr>
          <a:xfrm>
            <a:off x="1297500" y="1192575"/>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1800">
                <a:solidFill>
                  <a:srgbClr val="9FC5E8"/>
                </a:solidFill>
              </a:rPr>
              <a:t>主畫面所用到的技術：</a:t>
            </a:r>
            <a:endParaRPr sz="1800">
              <a:solidFill>
                <a:srgbClr val="9FC5E8"/>
              </a:solidFill>
            </a:endParaRPr>
          </a:p>
          <a:p>
            <a:pPr indent="-323850" lvl="0" marL="457200" rtl="0" algn="l">
              <a:lnSpc>
                <a:spcPct val="100000"/>
              </a:lnSpc>
              <a:spcBef>
                <a:spcPts val="1200"/>
              </a:spcBef>
              <a:spcAft>
                <a:spcPts val="0"/>
              </a:spcAft>
              <a:buSzPts val="1500"/>
              <a:buAutoNum type="arabicPeriod"/>
            </a:pPr>
            <a:r>
              <a:rPr lang="zh-TW" sz="1500"/>
              <a:t>使用panel切換畫面</a:t>
            </a:r>
            <a:endParaRPr sz="1500"/>
          </a:p>
          <a:p>
            <a:pPr indent="-323850" lvl="0" marL="457200" rtl="0" algn="l">
              <a:lnSpc>
                <a:spcPct val="100000"/>
              </a:lnSpc>
              <a:spcBef>
                <a:spcPts val="0"/>
              </a:spcBef>
              <a:spcAft>
                <a:spcPts val="0"/>
              </a:spcAft>
              <a:buSzPts val="1500"/>
              <a:buAutoNum type="arabicPeriod"/>
            </a:pPr>
            <a:r>
              <a:rPr lang="zh-TW" sz="1500"/>
              <a:t>將主畫面傳至其他畫面，做出可切換頁面的功能</a:t>
            </a:r>
            <a:endParaRPr sz="1500"/>
          </a:p>
          <a:p>
            <a:pPr indent="-323850" lvl="0" marL="457200" rtl="0" algn="l">
              <a:lnSpc>
                <a:spcPct val="100000"/>
              </a:lnSpc>
              <a:spcBef>
                <a:spcPts val="0"/>
              </a:spcBef>
              <a:spcAft>
                <a:spcPts val="0"/>
              </a:spcAft>
              <a:buSzPts val="1500"/>
              <a:buAutoNum type="arabicPeriod"/>
            </a:pPr>
            <a:r>
              <a:rPr lang="zh-TW" sz="1500"/>
              <a:t>SoundPlayer在按下按鈕時播放指定音效</a:t>
            </a:r>
            <a:endParaRPr sz="1500"/>
          </a:p>
        </p:txBody>
      </p:sp>
      <p:pic>
        <p:nvPicPr>
          <p:cNvPr id="189" name="Google Shape;189;p21"/>
          <p:cNvPicPr preferRelativeResize="0"/>
          <p:nvPr/>
        </p:nvPicPr>
        <p:blipFill>
          <a:blip r:embed="rId3">
            <a:alphaModFix/>
          </a:blip>
          <a:stretch>
            <a:fillRect/>
          </a:stretch>
        </p:blipFill>
        <p:spPr>
          <a:xfrm>
            <a:off x="1389473" y="2571748"/>
            <a:ext cx="3376250" cy="1905550"/>
          </a:xfrm>
          <a:prstGeom prst="rect">
            <a:avLst/>
          </a:prstGeom>
          <a:noFill/>
          <a:ln cap="flat" cmpd="sng" w="28575">
            <a:solidFill>
              <a:schemeClr val="lt1"/>
            </a:solidFill>
            <a:prstDash val="solid"/>
            <a:round/>
            <a:headEnd len="sm" w="sm" type="none"/>
            <a:tailEnd len="sm" w="sm" type="none"/>
          </a:ln>
        </p:spPr>
      </p:pic>
      <p:sp>
        <p:nvSpPr>
          <p:cNvPr id="190" name="Google Shape;190;p21"/>
          <p:cNvSpPr txBox="1"/>
          <p:nvPr>
            <p:ph idx="1" type="body"/>
          </p:nvPr>
        </p:nvSpPr>
        <p:spPr>
          <a:xfrm>
            <a:off x="1389475" y="4573450"/>
            <a:ext cx="3376200" cy="417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1200"/>
              </a:spcAft>
              <a:buNone/>
            </a:pPr>
            <a:r>
              <a:rPr lang="zh-TW" sz="1800">
                <a:solidFill>
                  <a:srgbClr val="9FC5E8"/>
                </a:solidFill>
              </a:rPr>
              <a:t>切換畫面的函式</a:t>
            </a:r>
            <a:endParaRPr sz="1800">
              <a:solidFill>
                <a:srgbClr val="9FC5E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