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5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58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4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43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58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9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7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9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79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70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8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E62BE-702D-48CB-96B2-465D2FE5FDF4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87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8284" y="5050029"/>
            <a:ext cx="9192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55242" cy="15455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9" y="1512655"/>
            <a:ext cx="2482476" cy="45845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60" y="1507637"/>
            <a:ext cx="2414377" cy="46274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94342" y="139133"/>
            <a:ext cx="53665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accent6"/>
                </a:solidFill>
              </a:rPr>
              <a:t>네이버 </a:t>
            </a:r>
            <a:r>
              <a:rPr lang="ko-KR" altLang="en-US" sz="2000" smtClean="0">
                <a:solidFill>
                  <a:schemeClr val="accent6"/>
                </a:solidFill>
              </a:rPr>
              <a:t>영화 리뷰</a:t>
            </a:r>
            <a:r>
              <a:rPr lang="en-US" altLang="ko-KR" sz="2000">
                <a:solidFill>
                  <a:schemeClr val="accent6"/>
                </a:solidFill>
              </a:rPr>
              <a:t> </a:t>
            </a:r>
            <a:r>
              <a:rPr lang="ko-KR" altLang="en-US" sz="2000" smtClean="0">
                <a:solidFill>
                  <a:schemeClr val="accent6"/>
                </a:solidFill>
              </a:rPr>
              <a:t>형태소 분석 </a:t>
            </a:r>
            <a:endParaRPr lang="en-US" altLang="ko-KR" sz="2000" dirty="0" smtClean="0">
              <a:solidFill>
                <a:schemeClr val="accent6"/>
              </a:solidFill>
            </a:endParaRPr>
          </a:p>
          <a:p>
            <a:endParaRPr lang="en-US" altLang="ko-KR" sz="2000" dirty="0">
              <a:solidFill>
                <a:schemeClr val="accent6"/>
              </a:solidFill>
            </a:endParaRPr>
          </a:p>
          <a:p>
            <a:r>
              <a:rPr lang="en-US" altLang="ko-KR" sz="2000" smtClean="0">
                <a:solidFill>
                  <a:schemeClr val="accent6"/>
                </a:solidFill>
              </a:rPr>
              <a:t>  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284" y="6281930"/>
            <a:ext cx="244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평점 </a:t>
            </a:r>
            <a:r>
              <a:rPr lang="en-US" altLang="ko-KR" smtClean="0"/>
              <a:t>1~3</a:t>
            </a:r>
            <a:r>
              <a:rPr lang="ko-KR" altLang="en-US" smtClean="0"/>
              <a:t>점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91557" y="6281303"/>
            <a:ext cx="269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평점 </a:t>
            </a:r>
            <a:r>
              <a:rPr lang="en-US" altLang="ko-KR" smtClean="0"/>
              <a:t>8~10</a:t>
            </a:r>
            <a:r>
              <a:rPr lang="ko-KR" altLang="en-US" smtClean="0"/>
              <a:t>점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969042" y="861306"/>
            <a:ext cx="7226929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00B050"/>
                </a:solidFill>
              </a:rPr>
              <a:t>-</a:t>
            </a:r>
            <a:r>
              <a:rPr lang="ko-KR" altLang="en-US" smtClean="0">
                <a:solidFill>
                  <a:srgbClr val="00B050"/>
                </a:solidFill>
              </a:rPr>
              <a:t>한국</a:t>
            </a:r>
            <a:r>
              <a:rPr lang="en-US" altLang="ko-KR" smtClean="0">
                <a:solidFill>
                  <a:srgbClr val="00B050"/>
                </a:solidFill>
              </a:rPr>
              <a:t>/</a:t>
            </a:r>
            <a:r>
              <a:rPr lang="ko-KR" altLang="en-US" smtClean="0">
                <a:solidFill>
                  <a:srgbClr val="00B050"/>
                </a:solidFill>
              </a:rPr>
              <a:t>외국 좀비영화 </a:t>
            </a:r>
            <a:r>
              <a:rPr lang="en-US" altLang="ko-KR" smtClean="0">
                <a:solidFill>
                  <a:srgbClr val="00B050"/>
                </a:solidFill>
              </a:rPr>
              <a:t>6</a:t>
            </a:r>
            <a:r>
              <a:rPr lang="ko-KR" altLang="en-US" smtClean="0">
                <a:solidFill>
                  <a:srgbClr val="00B050"/>
                </a:solidFill>
              </a:rPr>
              <a:t>건 형태소분석 및 데이터 정제 완료</a:t>
            </a:r>
            <a:endParaRPr lang="en-US" altLang="ko-KR" smtClean="0">
              <a:solidFill>
                <a:srgbClr val="00B050"/>
              </a:solidFill>
            </a:endParaRPr>
          </a:p>
          <a:p>
            <a:r>
              <a:rPr lang="en-US" altLang="ko-KR">
                <a:solidFill>
                  <a:srgbClr val="00B050"/>
                </a:solidFill>
              </a:rPr>
              <a:t> </a:t>
            </a:r>
            <a:r>
              <a:rPr lang="ko-KR" altLang="en-US" smtClean="0">
                <a:solidFill>
                  <a:srgbClr val="00B050"/>
                </a:solidFill>
              </a:rPr>
              <a:t>데이터를 바탕으로</a:t>
            </a:r>
            <a:r>
              <a:rPr lang="en-US" altLang="ko-KR" smtClean="0">
                <a:solidFill>
                  <a:srgbClr val="00B050"/>
                </a:solidFill>
              </a:rPr>
              <a:t>, </a:t>
            </a:r>
            <a:r>
              <a:rPr lang="ko-KR" altLang="en-US" smtClean="0">
                <a:solidFill>
                  <a:srgbClr val="00B050"/>
                </a:solidFill>
              </a:rPr>
              <a:t>비교대상</a:t>
            </a:r>
            <a:r>
              <a:rPr lang="en-US" altLang="ko-KR" smtClean="0">
                <a:solidFill>
                  <a:srgbClr val="00B050"/>
                </a:solidFill>
              </a:rPr>
              <a:t>, </a:t>
            </a:r>
            <a:r>
              <a:rPr lang="ko-KR" altLang="en-US" smtClean="0">
                <a:solidFill>
                  <a:srgbClr val="00B050"/>
                </a:solidFill>
              </a:rPr>
              <a:t>방향성 설정중 </a:t>
            </a:r>
            <a:r>
              <a:rPr lang="en-US" altLang="ko-KR" smtClean="0">
                <a:solidFill>
                  <a:srgbClr val="00B050"/>
                </a:solidFill>
              </a:rPr>
              <a:t>/ </a:t>
            </a:r>
            <a:r>
              <a:rPr lang="ko-KR" altLang="en-US" smtClean="0">
                <a:solidFill>
                  <a:srgbClr val="00B050"/>
                </a:solidFill>
              </a:rPr>
              <a:t>데이터 병합중 </a:t>
            </a:r>
            <a:endParaRPr lang="en-US" altLang="ko-KR" smtClean="0">
              <a:solidFill>
                <a:srgbClr val="00B050"/>
              </a:solidFill>
            </a:endParaRPr>
          </a:p>
          <a:p>
            <a:endParaRPr lang="en-US" altLang="ko-KR" smtClean="0">
              <a:solidFill>
                <a:srgbClr val="FF0000"/>
              </a:solidFill>
            </a:endParaRPr>
          </a:p>
          <a:p>
            <a:r>
              <a:rPr lang="en-US" altLang="ko-KR" smtClean="0">
                <a:solidFill>
                  <a:schemeClr val="accent4">
                    <a:lumMod val="75000"/>
                  </a:schemeClr>
                </a:solidFill>
              </a:rPr>
              <a:t>-</a:t>
            </a:r>
            <a:r>
              <a:rPr lang="ko-KR" altLang="en-US" smtClean="0">
                <a:solidFill>
                  <a:schemeClr val="accent4">
                    <a:lumMod val="75000"/>
                  </a:schemeClr>
                </a:solidFill>
              </a:rPr>
              <a:t>한국영화단일분석</a:t>
            </a:r>
            <a:r>
              <a:rPr lang="en-US" altLang="ko-KR" smtClean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ko-KR" altLang="en-US" smtClean="0">
                <a:solidFill>
                  <a:schemeClr val="accent4">
                    <a:lumMod val="75000"/>
                  </a:schemeClr>
                </a:solidFill>
              </a:rPr>
              <a:t>한국</a:t>
            </a:r>
            <a:r>
              <a:rPr lang="en-US" altLang="ko-KR" smtClean="0">
                <a:solidFill>
                  <a:schemeClr val="accent4">
                    <a:lumMod val="75000"/>
                  </a:schemeClr>
                </a:solidFill>
              </a:rPr>
              <a:t>-</a:t>
            </a:r>
            <a:r>
              <a:rPr lang="ko-KR" altLang="en-US" smtClean="0">
                <a:solidFill>
                  <a:schemeClr val="accent4">
                    <a:lumMod val="75000"/>
                  </a:schemeClr>
                </a:solidFill>
              </a:rPr>
              <a:t>외국영화 비교</a:t>
            </a:r>
            <a:r>
              <a:rPr lang="en-US" altLang="ko-KR" smtClean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ko-KR" altLang="en-US" smtClean="0">
                <a:solidFill>
                  <a:schemeClr val="accent4">
                    <a:lumMod val="75000"/>
                  </a:schemeClr>
                </a:solidFill>
              </a:rPr>
              <a:t>미래 한국형 좀비영화 방향성 제시</a:t>
            </a:r>
            <a:endParaRPr lang="en-US" altLang="ko-KR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ko-KR"/>
          </a:p>
          <a:p>
            <a:r>
              <a:rPr lang="ko-KR" altLang="en-US" b="1" smtClean="0"/>
              <a:t>부산행</a:t>
            </a:r>
            <a:endParaRPr lang="en-US" altLang="ko-KR" b="1"/>
          </a:p>
          <a:p>
            <a:endParaRPr lang="en-US" altLang="ko-KR" smtClean="0"/>
          </a:p>
          <a:p>
            <a:r>
              <a:rPr lang="ko-KR" altLang="en-US" smtClean="0"/>
              <a:t>영화 부산행 평점 </a:t>
            </a:r>
            <a:r>
              <a:rPr lang="en-US" altLang="ko-KR" smtClean="0"/>
              <a:t>(1~3</a:t>
            </a:r>
            <a:r>
              <a:rPr lang="ko-KR" altLang="en-US" smtClean="0"/>
              <a:t>점</a:t>
            </a:r>
            <a:r>
              <a:rPr lang="en-US" altLang="ko-KR" smtClean="0"/>
              <a:t>) , (8~10</a:t>
            </a:r>
            <a:r>
              <a:rPr lang="ko-KR" altLang="en-US" smtClean="0"/>
              <a:t>점</a:t>
            </a:r>
            <a:r>
              <a:rPr lang="en-US" altLang="ko-KR" smtClean="0"/>
              <a:t>) </a:t>
            </a:r>
            <a:r>
              <a:rPr lang="ko-KR" altLang="en-US" smtClean="0"/>
              <a:t>필터링</a:t>
            </a:r>
            <a:r>
              <a:rPr lang="en-US" altLang="ko-KR" smtClean="0"/>
              <a:t>, (1~10</a:t>
            </a:r>
            <a:r>
              <a:rPr lang="ko-KR" altLang="en-US" smtClean="0"/>
              <a:t>점</a:t>
            </a:r>
            <a:r>
              <a:rPr lang="en-US" altLang="ko-KR" smtClean="0"/>
              <a:t>)</a:t>
            </a:r>
            <a:r>
              <a:rPr lang="ko-KR" altLang="en-US" smtClean="0"/>
              <a:t>전체  분석결과 </a:t>
            </a:r>
            <a:r>
              <a:rPr lang="ko-KR" altLang="en-US" smtClean="0"/>
              <a:t>비교</a:t>
            </a:r>
            <a:endParaRPr lang="en-US" altLang="ko-KR"/>
          </a:p>
          <a:p>
            <a:endParaRPr lang="en-US" altLang="ko-KR"/>
          </a:p>
          <a:p>
            <a:r>
              <a:rPr lang="en-US" altLang="ko-KR" smtClean="0"/>
              <a:t>-</a:t>
            </a:r>
            <a:r>
              <a:rPr lang="ko-KR" altLang="en-US" smtClean="0"/>
              <a:t>공통적으로 배우</a:t>
            </a:r>
            <a:r>
              <a:rPr lang="en-US" altLang="ko-KR" smtClean="0"/>
              <a:t>,</a:t>
            </a:r>
            <a:r>
              <a:rPr lang="ko-KR" altLang="en-US" smtClean="0"/>
              <a:t>스토리</a:t>
            </a:r>
            <a:r>
              <a:rPr lang="en-US" altLang="ko-KR" smtClean="0"/>
              <a:t>, </a:t>
            </a:r>
            <a:r>
              <a:rPr lang="ko-KR" altLang="en-US" smtClean="0"/>
              <a:t>긴장감</a:t>
            </a:r>
            <a:r>
              <a:rPr lang="en-US" altLang="ko-KR" smtClean="0"/>
              <a:t>, </a:t>
            </a:r>
            <a:r>
              <a:rPr lang="ko-KR" altLang="en-US" smtClean="0"/>
              <a:t>감동요소가 영화흥행에 영향을 미침 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-</a:t>
            </a:r>
            <a:r>
              <a:rPr lang="ko-KR" altLang="en-US" smtClean="0"/>
              <a:t>저평가를 준 관객들이 스토리에 문제점을 제기한 것을 알 수 있음</a:t>
            </a:r>
            <a:r>
              <a:rPr lang="en-US" altLang="ko-KR"/>
              <a:t> </a:t>
            </a:r>
            <a:endParaRPr lang="en-US" altLang="ko-KR" smtClean="0"/>
          </a:p>
          <a:p>
            <a:r>
              <a:rPr lang="en-US" altLang="ko-KR" sz="1400" smtClean="0"/>
              <a:t>(</a:t>
            </a:r>
            <a:r>
              <a:rPr lang="ko-KR" altLang="en-US" sz="1400" smtClean="0"/>
              <a:t>영화에서 왜 바이러스가 퍼졌는지에 대한 설명이나 기타 스토리 전개 부분에 불만</a:t>
            </a:r>
            <a:r>
              <a:rPr lang="en-US" altLang="ko-KR" sz="1400" smtClean="0"/>
              <a:t>)</a:t>
            </a:r>
          </a:p>
          <a:p>
            <a:endParaRPr lang="en-US" altLang="ko-KR" sz="1600"/>
          </a:p>
          <a:p>
            <a:r>
              <a:rPr lang="en-US" altLang="ko-KR" smtClean="0"/>
              <a:t>-</a:t>
            </a:r>
            <a:r>
              <a:rPr lang="ko-KR" altLang="en-US" smtClean="0"/>
              <a:t>특히 공유</a:t>
            </a:r>
            <a:r>
              <a:rPr lang="en-US" altLang="ko-KR" smtClean="0"/>
              <a:t>, </a:t>
            </a:r>
            <a:r>
              <a:rPr lang="ko-KR" altLang="en-US" smtClean="0"/>
              <a:t>마동석 두 배우가 큰 역할 </a:t>
            </a:r>
            <a:endParaRPr lang="en-US" altLang="ko-KR" smtClean="0"/>
          </a:p>
          <a:p>
            <a:r>
              <a:rPr lang="en-US" altLang="ko-KR" sz="1600" smtClean="0"/>
              <a:t>(</a:t>
            </a:r>
            <a:r>
              <a:rPr lang="ko-KR" altLang="en-US" sz="1600" smtClean="0"/>
              <a:t>공유의</a:t>
            </a:r>
            <a:r>
              <a:rPr lang="ko-KR" altLang="en-US" sz="1000" i="1" strike="sngStrike" smtClean="0">
                <a:solidFill>
                  <a:srgbClr val="FF0000"/>
                </a:solidFill>
              </a:rPr>
              <a:t>얼굴</a:t>
            </a:r>
            <a:r>
              <a:rPr lang="ko-KR" altLang="en-US" sz="1600" strike="sngStrike" smtClean="0"/>
              <a:t> </a:t>
            </a:r>
            <a:r>
              <a:rPr lang="ko-KR" altLang="en-US" sz="1600" smtClean="0"/>
              <a:t>부성애</a:t>
            </a:r>
            <a:r>
              <a:rPr lang="en-US" altLang="ko-KR" sz="1600" smtClean="0"/>
              <a:t>,</a:t>
            </a:r>
            <a:r>
              <a:rPr lang="ko-KR" altLang="en-US" sz="1600"/>
              <a:t> </a:t>
            </a:r>
            <a:r>
              <a:rPr lang="ko-KR" altLang="en-US" sz="1600" smtClean="0"/>
              <a:t>마동석의 전투신 및 임신한 </a:t>
            </a:r>
            <a:r>
              <a:rPr lang="ko-KR" altLang="en-US" sz="1600" smtClean="0"/>
              <a:t>아내 사랑</a:t>
            </a:r>
            <a:r>
              <a:rPr lang="en-US" altLang="ko-KR" sz="1600" smtClean="0"/>
              <a:t>)</a:t>
            </a:r>
          </a:p>
          <a:p>
            <a:endParaRPr lang="en-US" altLang="ko-KR" smtClean="0"/>
          </a:p>
          <a:p>
            <a:r>
              <a:rPr lang="en-US" altLang="ko-KR" smtClean="0"/>
              <a:t>-</a:t>
            </a:r>
            <a:r>
              <a:rPr lang="ko-KR" altLang="en-US" smtClean="0"/>
              <a:t>오싹한 좀비물에 그친게 아닌</a:t>
            </a:r>
            <a:r>
              <a:rPr lang="en-US" altLang="ko-KR" smtClean="0"/>
              <a:t>, </a:t>
            </a:r>
            <a:r>
              <a:rPr lang="ko-KR" altLang="en-US" smtClean="0"/>
              <a:t>부성애와 같은 보편적 감성을 앞세워 관객들의 눈물샘을 자극한 것으로 보임</a:t>
            </a:r>
            <a:endParaRPr lang="en-US" altLang="ko-KR"/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12" name="TextBox 11"/>
          <p:cNvSpPr txBox="1"/>
          <p:nvPr/>
        </p:nvSpPr>
        <p:spPr>
          <a:xfrm>
            <a:off x="9962147" y="125532"/>
            <a:ext cx="21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201501046 </a:t>
            </a:r>
            <a:r>
              <a:rPr lang="ko-KR" altLang="en-US" smtClean="0"/>
              <a:t>남기윤 </a:t>
            </a:r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5005137" y="1678201"/>
            <a:ext cx="3850105" cy="1143000"/>
            <a:chOff x="5005137" y="1636295"/>
            <a:chExt cx="3850105" cy="11430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5005137" y="1636295"/>
              <a:ext cx="2033337" cy="348916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꺾인 연결선 8"/>
            <p:cNvCxnSpPr/>
            <p:nvPr/>
          </p:nvCxnSpPr>
          <p:spPr>
            <a:xfrm>
              <a:off x="6821905" y="1985211"/>
              <a:ext cx="773992" cy="5902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595897" y="2406316"/>
              <a:ext cx="1259345" cy="37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현 단계 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800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146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17</cp:revision>
  <dcterms:created xsi:type="dcterms:W3CDTF">2020-11-05T16:30:50Z</dcterms:created>
  <dcterms:modified xsi:type="dcterms:W3CDTF">2020-11-24T12:59:25Z</dcterms:modified>
</cp:coreProperties>
</file>