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5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8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4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43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58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9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7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9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79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70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8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E62BE-702D-48CB-96B2-465D2FE5FDF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87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yle950204/KOREA_ZOMBIE-FILM-ANALYSI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55242" cy="189530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0" y="2132224"/>
            <a:ext cx="68937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smtClean="0"/>
              <a:t>국내 좀비영화 분석</a:t>
            </a:r>
            <a:endParaRPr lang="en-US" altLang="ko-KR" b="1" smtClean="0"/>
          </a:p>
          <a:p>
            <a:endParaRPr lang="en-US" altLang="ko-KR" b="1"/>
          </a:p>
          <a:p>
            <a:r>
              <a:rPr lang="en-US" altLang="ko-KR" smtClean="0"/>
              <a:t>1-1</a:t>
            </a:r>
            <a:r>
              <a:rPr lang="en-US" altLang="ko-KR" smtClean="0"/>
              <a:t>. </a:t>
            </a:r>
            <a:r>
              <a:rPr lang="ko-KR" altLang="en-US" smtClean="0"/>
              <a:t>부산행</a:t>
            </a:r>
            <a:r>
              <a:rPr lang="en-US" altLang="ko-KR"/>
              <a:t>_</a:t>
            </a:r>
            <a:r>
              <a:rPr lang="ko-KR" altLang="en-US" sz="1400" smtClean="0">
                <a:solidFill>
                  <a:schemeClr val="accent2"/>
                </a:solidFill>
              </a:rPr>
              <a:t>감동코드</a:t>
            </a:r>
            <a:r>
              <a:rPr lang="en-US" altLang="ko-KR" sz="1400" smtClean="0">
                <a:solidFill>
                  <a:schemeClr val="accent2"/>
                </a:solidFill>
              </a:rPr>
              <a:t>,</a:t>
            </a:r>
            <a:r>
              <a:rPr lang="ko-KR" altLang="en-US" sz="1400" smtClean="0">
                <a:solidFill>
                  <a:schemeClr val="accent2"/>
                </a:solidFill>
              </a:rPr>
              <a:t> 공유와 마동석의 견인</a:t>
            </a:r>
            <a:endParaRPr lang="en-US" altLang="ko-KR" smtClean="0">
              <a:solidFill>
                <a:schemeClr val="accent2"/>
              </a:solidFill>
            </a:endParaRPr>
          </a:p>
          <a:p>
            <a:r>
              <a:rPr lang="en-US" altLang="ko-KR" smtClean="0"/>
              <a:t>1-2. </a:t>
            </a:r>
            <a:r>
              <a:rPr lang="ko-KR" altLang="en-US" smtClean="0"/>
              <a:t>반도</a:t>
            </a:r>
            <a:r>
              <a:rPr lang="en-US" altLang="ko-KR"/>
              <a:t>_</a:t>
            </a:r>
            <a:r>
              <a:rPr lang="ko-KR" altLang="en-US" sz="1400" smtClean="0">
                <a:solidFill>
                  <a:schemeClr val="accent2"/>
                </a:solidFill>
              </a:rPr>
              <a:t>화려한 액션과 강동원</a:t>
            </a:r>
            <a:endParaRPr lang="en-US" altLang="ko-KR" sz="1400" smtClean="0">
              <a:solidFill>
                <a:schemeClr val="accent2"/>
              </a:solidFill>
            </a:endParaRPr>
          </a:p>
          <a:p>
            <a:r>
              <a:rPr lang="en-US" altLang="ko-KR" smtClean="0"/>
              <a:t>1-3. #</a:t>
            </a:r>
            <a:r>
              <a:rPr lang="ko-KR" altLang="en-US" smtClean="0"/>
              <a:t>살아있다</a:t>
            </a:r>
            <a:r>
              <a:rPr lang="en-US" altLang="ko-KR" smtClean="0"/>
              <a:t>_</a:t>
            </a:r>
            <a:r>
              <a:rPr lang="ko-KR" altLang="en-US" sz="1400" smtClean="0">
                <a:solidFill>
                  <a:schemeClr val="accent2"/>
                </a:solidFill>
              </a:rPr>
              <a:t>유아인과 그의 연기</a:t>
            </a:r>
            <a:endParaRPr lang="en-US" altLang="ko-KR" sz="1400" smtClean="0">
              <a:solidFill>
                <a:schemeClr val="accent2"/>
              </a:solidFill>
            </a:endParaRPr>
          </a:p>
          <a:p>
            <a:r>
              <a:rPr lang="en-US" altLang="ko-KR" smtClean="0"/>
              <a:t>1-4. </a:t>
            </a:r>
            <a:r>
              <a:rPr lang="ko-KR" altLang="en-US" smtClean="0"/>
              <a:t>국내 좀비영화 비교분석과 시사점</a:t>
            </a:r>
            <a:endParaRPr lang="en-US" altLang="ko-KR" smtClean="0"/>
          </a:p>
          <a:p>
            <a:r>
              <a:rPr lang="ko-KR" altLang="en-US"/>
              <a:t> </a:t>
            </a:r>
            <a:r>
              <a:rPr lang="ko-KR" altLang="en-US" smtClean="0"/>
              <a:t>     </a:t>
            </a:r>
            <a:r>
              <a:rPr lang="en-US" altLang="ko-KR"/>
              <a:t>_</a:t>
            </a:r>
            <a:r>
              <a:rPr lang="ko-KR" altLang="en-US" sz="1400" smtClean="0">
                <a:solidFill>
                  <a:schemeClr val="accent2"/>
                </a:solidFill>
              </a:rPr>
              <a:t>마동석</a:t>
            </a:r>
            <a:r>
              <a:rPr lang="en-US" altLang="ko-KR" sz="1400" smtClean="0">
                <a:solidFill>
                  <a:schemeClr val="accent2"/>
                </a:solidFill>
              </a:rPr>
              <a:t>, </a:t>
            </a:r>
            <a:r>
              <a:rPr lang="ko-KR" altLang="en-US" sz="1400" smtClean="0">
                <a:solidFill>
                  <a:schemeClr val="accent2"/>
                </a:solidFill>
              </a:rPr>
              <a:t>연기</a:t>
            </a:r>
            <a:r>
              <a:rPr lang="en-US" altLang="ko-KR" sz="1400" smtClean="0">
                <a:solidFill>
                  <a:schemeClr val="accent2"/>
                </a:solidFill>
              </a:rPr>
              <a:t>, </a:t>
            </a:r>
            <a:r>
              <a:rPr lang="ko-KR" altLang="en-US" sz="1400" smtClean="0">
                <a:solidFill>
                  <a:schemeClr val="accent2"/>
                </a:solidFill>
              </a:rPr>
              <a:t>감동코드</a:t>
            </a:r>
            <a:endParaRPr lang="en-US" altLang="ko-KR" smtClean="0">
              <a:solidFill>
                <a:schemeClr val="accent2"/>
              </a:solidFill>
            </a:endParaRPr>
          </a:p>
          <a:p>
            <a:r>
              <a:rPr lang="en-US" altLang="ko-KR" b="1" smtClean="0"/>
              <a:t>2. </a:t>
            </a:r>
            <a:r>
              <a:rPr lang="ko-KR" altLang="en-US" b="1" smtClean="0"/>
              <a:t>해외 좀비영화 분석 </a:t>
            </a:r>
            <a:endParaRPr lang="en-US" altLang="ko-KR" b="1" smtClean="0"/>
          </a:p>
          <a:p>
            <a:endParaRPr lang="en-US" altLang="ko-KR" b="1" smtClean="0"/>
          </a:p>
          <a:p>
            <a:r>
              <a:rPr lang="en-US" altLang="ko-KR" smtClean="0"/>
              <a:t>2-1. </a:t>
            </a:r>
            <a:r>
              <a:rPr lang="ko-KR" altLang="en-US" smtClean="0"/>
              <a:t>월드워</a:t>
            </a:r>
            <a:r>
              <a:rPr lang="en-US" altLang="ko-KR" smtClean="0"/>
              <a:t>Z_ </a:t>
            </a:r>
            <a:r>
              <a:rPr lang="ko-KR" altLang="en-US" sz="1400" smtClean="0">
                <a:solidFill>
                  <a:schemeClr val="accent1"/>
                </a:solidFill>
              </a:rPr>
              <a:t>긴장감</a:t>
            </a:r>
            <a:r>
              <a:rPr lang="en-US" altLang="ko-KR" sz="1400" smtClean="0">
                <a:solidFill>
                  <a:schemeClr val="accent1"/>
                </a:solidFill>
              </a:rPr>
              <a:t>,</a:t>
            </a:r>
            <a:r>
              <a:rPr lang="ko-KR" altLang="en-US" sz="1400" smtClean="0">
                <a:solidFill>
                  <a:schemeClr val="accent1"/>
                </a:solidFill>
              </a:rPr>
              <a:t>스케일 그리고 브래드피트</a:t>
            </a:r>
            <a:endParaRPr lang="en-US" altLang="ko-KR" sz="1400">
              <a:solidFill>
                <a:schemeClr val="accent1"/>
              </a:solidFill>
            </a:endParaRPr>
          </a:p>
          <a:p>
            <a:r>
              <a:rPr lang="en-US" altLang="ko-KR" smtClean="0"/>
              <a:t>2-2</a:t>
            </a:r>
            <a:r>
              <a:rPr lang="en-US" altLang="ko-KR"/>
              <a:t>. </a:t>
            </a:r>
            <a:r>
              <a:rPr lang="en-US" altLang="ko-KR" smtClean="0"/>
              <a:t>28</a:t>
            </a:r>
            <a:r>
              <a:rPr lang="ko-KR" altLang="en-US" smtClean="0"/>
              <a:t>일</a:t>
            </a:r>
            <a:r>
              <a:rPr lang="en-US" altLang="ko-KR" smtClean="0"/>
              <a:t> </a:t>
            </a:r>
            <a:r>
              <a:rPr lang="ko-KR" altLang="en-US" smtClean="0"/>
              <a:t>후</a:t>
            </a:r>
            <a:r>
              <a:rPr lang="en-US" altLang="ko-KR" smtClean="0"/>
              <a:t>_ </a:t>
            </a:r>
            <a:r>
              <a:rPr lang="ko-KR" altLang="en-US" sz="1400" smtClean="0">
                <a:solidFill>
                  <a:schemeClr val="accent1"/>
                </a:solidFill>
              </a:rPr>
              <a:t>인간의 존엄성 </a:t>
            </a:r>
            <a:endParaRPr lang="en-US" altLang="ko-KR" sz="1400" smtClean="0">
              <a:solidFill>
                <a:schemeClr val="accent1"/>
              </a:solidFill>
            </a:endParaRPr>
          </a:p>
          <a:p>
            <a:r>
              <a:rPr lang="en-US" altLang="ko-KR" smtClean="0"/>
              <a:t>2-3</a:t>
            </a:r>
            <a:r>
              <a:rPr lang="en-US" altLang="ko-KR"/>
              <a:t>. </a:t>
            </a:r>
            <a:r>
              <a:rPr lang="ko-KR" altLang="en-US" smtClean="0"/>
              <a:t>새벽의 저주</a:t>
            </a:r>
            <a:r>
              <a:rPr lang="en-US" altLang="ko-KR" smtClean="0"/>
              <a:t>_ </a:t>
            </a:r>
            <a:r>
              <a:rPr lang="ko-KR" altLang="en-US" sz="1400" smtClean="0">
                <a:solidFill>
                  <a:schemeClr val="accent1"/>
                </a:solidFill>
              </a:rPr>
              <a:t>새벽의 저주는 새벽의 저주</a:t>
            </a:r>
            <a:endParaRPr lang="en-US" altLang="ko-KR" sz="1400">
              <a:solidFill>
                <a:schemeClr val="accent1"/>
              </a:solidFill>
            </a:endParaRPr>
          </a:p>
          <a:p>
            <a:r>
              <a:rPr lang="en-US" altLang="ko-KR" smtClean="0"/>
              <a:t>2-4</a:t>
            </a:r>
            <a:r>
              <a:rPr lang="en-US" altLang="ko-KR"/>
              <a:t>. </a:t>
            </a:r>
            <a:r>
              <a:rPr lang="ko-KR" altLang="en-US" smtClean="0"/>
              <a:t>해외 좀비영화 </a:t>
            </a:r>
            <a:r>
              <a:rPr lang="ko-KR" altLang="en-US"/>
              <a:t>비교분석과 </a:t>
            </a:r>
            <a:r>
              <a:rPr lang="ko-KR" altLang="en-US" smtClean="0"/>
              <a:t>시사점</a:t>
            </a:r>
            <a:endParaRPr lang="en-US" altLang="ko-KR" smtClean="0"/>
          </a:p>
          <a:p>
            <a:endParaRPr lang="en-US" altLang="ko-KR" b="1"/>
          </a:p>
          <a:p>
            <a:r>
              <a:rPr lang="en-US" altLang="ko-KR" b="1" smtClean="0"/>
              <a:t>3. </a:t>
            </a:r>
            <a:r>
              <a:rPr lang="ko-KR" altLang="en-US" b="1" smtClean="0"/>
              <a:t>종합분석</a:t>
            </a:r>
            <a:endParaRPr lang="en-US" altLang="ko-KR" b="1" smtClean="0"/>
          </a:p>
          <a:p>
            <a:endParaRPr lang="en-US" altLang="ko-KR" b="1" smtClean="0"/>
          </a:p>
          <a:p>
            <a:r>
              <a:rPr lang="en-US" altLang="ko-KR" b="1" smtClean="0"/>
              <a:t>4</a:t>
            </a:r>
            <a:r>
              <a:rPr lang="en-US" altLang="ko-KR" b="1" smtClean="0"/>
              <a:t>. </a:t>
            </a:r>
            <a:r>
              <a:rPr lang="ko-KR" altLang="en-US" b="1" smtClean="0"/>
              <a:t>결론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 smtClean="0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</p:txBody>
      </p:sp>
      <p:sp>
        <p:nvSpPr>
          <p:cNvPr id="13" name="TextBox 12"/>
          <p:cNvSpPr txBox="1"/>
          <p:nvPr/>
        </p:nvSpPr>
        <p:spPr>
          <a:xfrm>
            <a:off x="4823209" y="718772"/>
            <a:ext cx="53665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accent6"/>
                </a:solidFill>
              </a:rPr>
              <a:t>네이버 </a:t>
            </a:r>
            <a:r>
              <a:rPr lang="ko-KR" altLang="en-US" sz="2000" smtClean="0">
                <a:solidFill>
                  <a:schemeClr val="accent6"/>
                </a:solidFill>
              </a:rPr>
              <a:t>영화 리뷰</a:t>
            </a:r>
            <a:r>
              <a:rPr lang="en-US" altLang="ko-KR" sz="2000">
                <a:solidFill>
                  <a:schemeClr val="accent6"/>
                </a:solidFill>
              </a:rPr>
              <a:t> </a:t>
            </a:r>
            <a:r>
              <a:rPr lang="ko-KR" altLang="en-US" sz="2000" smtClean="0">
                <a:solidFill>
                  <a:schemeClr val="accent6"/>
                </a:solidFill>
              </a:rPr>
              <a:t>형태소 분석 </a:t>
            </a:r>
            <a:endParaRPr lang="en-US" altLang="ko-KR" sz="2000" dirty="0" smtClean="0">
              <a:solidFill>
                <a:schemeClr val="accent6"/>
              </a:solidFill>
            </a:endParaRPr>
          </a:p>
          <a:p>
            <a:endParaRPr lang="en-US" altLang="ko-KR" sz="2000" dirty="0">
              <a:solidFill>
                <a:schemeClr val="accent6"/>
              </a:solidFill>
            </a:endParaRPr>
          </a:p>
          <a:p>
            <a:r>
              <a:rPr lang="en-US" altLang="ko-KR" sz="2000" smtClean="0">
                <a:solidFill>
                  <a:schemeClr val="accent6"/>
                </a:solidFill>
              </a:rPr>
              <a:t>  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74442" y="-2183"/>
            <a:ext cx="21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201501046 </a:t>
            </a:r>
            <a:r>
              <a:rPr lang="ko-KR" altLang="en-US" smtClean="0"/>
              <a:t>남기윤 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8658" y="1762892"/>
            <a:ext cx="1126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*</a:t>
            </a:r>
            <a:r>
              <a:rPr lang="ko-KR" altLang="en-US" smtClean="0">
                <a:solidFill>
                  <a:srgbClr val="FF0000"/>
                </a:solidFill>
              </a:rPr>
              <a:t>모든 해석 완료</a:t>
            </a:r>
            <a:r>
              <a:rPr lang="en-US" altLang="ko-KR" smtClean="0">
                <a:solidFill>
                  <a:srgbClr val="FF0000"/>
                </a:solidFill>
              </a:rPr>
              <a:t>, </a:t>
            </a:r>
            <a:r>
              <a:rPr lang="ko-KR" altLang="en-US" smtClean="0">
                <a:solidFill>
                  <a:srgbClr val="FF0000"/>
                </a:solidFill>
              </a:rPr>
              <a:t>피드백을 바탕으로 보고서</a:t>
            </a:r>
            <a:r>
              <a:rPr lang="en-US" altLang="ko-KR" smtClean="0">
                <a:solidFill>
                  <a:srgbClr val="FF0000"/>
                </a:solidFill>
              </a:rPr>
              <a:t>(6p </a:t>
            </a:r>
            <a:r>
              <a:rPr lang="ko-KR" altLang="en-US" smtClean="0">
                <a:solidFill>
                  <a:srgbClr val="FF0000"/>
                </a:solidFill>
              </a:rPr>
              <a:t>정도 분량</a:t>
            </a:r>
            <a:r>
              <a:rPr lang="en-US" altLang="ko-KR" smtClean="0">
                <a:solidFill>
                  <a:srgbClr val="FF0000"/>
                </a:solidFill>
              </a:rPr>
              <a:t>)</a:t>
            </a:r>
            <a:r>
              <a:rPr lang="ko-KR" altLang="en-US" smtClean="0">
                <a:solidFill>
                  <a:srgbClr val="FF0000"/>
                </a:solidFill>
              </a:rPr>
              <a:t>를 보완하고</a:t>
            </a:r>
            <a:r>
              <a:rPr lang="en-US" altLang="ko-KR" smtClean="0">
                <a:solidFill>
                  <a:srgbClr val="FF0000"/>
                </a:solidFill>
              </a:rPr>
              <a:t>, </a:t>
            </a:r>
            <a:r>
              <a:rPr lang="ko-KR" altLang="en-US" smtClean="0">
                <a:solidFill>
                  <a:srgbClr val="FF0000"/>
                </a:solidFill>
              </a:rPr>
              <a:t>기말고사 과제 녹화 예정 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8432" y="2206686"/>
            <a:ext cx="7973568" cy="42780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smtClean="0"/>
              <a:t>1</a:t>
            </a:r>
            <a:r>
              <a:rPr lang="ko-KR" altLang="en-US" sz="1600" smtClean="0"/>
              <a:t>차적으로 </a:t>
            </a:r>
            <a:r>
              <a:rPr lang="en-US" altLang="ko-KR" sz="1600" smtClean="0"/>
              <a:t>6</a:t>
            </a:r>
            <a:r>
              <a:rPr lang="ko-KR" altLang="en-US" sz="1600" smtClean="0"/>
              <a:t>개의 국내</a:t>
            </a:r>
            <a:r>
              <a:rPr lang="en-US" altLang="ko-KR" sz="1600" smtClean="0"/>
              <a:t>/</a:t>
            </a:r>
            <a:r>
              <a:rPr lang="ko-KR" altLang="en-US" sz="1600" smtClean="0"/>
              <a:t>해외 좀비영화 리뷰를 분석한 것에 의의 </a:t>
            </a:r>
            <a:endParaRPr lang="en-US" altLang="ko-KR" sz="1600" smtClean="0"/>
          </a:p>
          <a:p>
            <a:endParaRPr lang="en-US" altLang="ko-KR" sz="1600" smtClean="0"/>
          </a:p>
          <a:p>
            <a:r>
              <a:rPr lang="ko-KR" altLang="ko-KR" sz="1600" smtClean="0"/>
              <a:t>한국형 </a:t>
            </a:r>
            <a:r>
              <a:rPr lang="ko-KR" altLang="ko-KR" sz="1600"/>
              <a:t>좀비영화 부산행과 반도의 분석에서 가장 큰 </a:t>
            </a:r>
            <a:r>
              <a:rPr lang="ko-KR" altLang="ko-KR" sz="1600"/>
              <a:t>시사점은 </a:t>
            </a:r>
            <a:endParaRPr lang="en-US" altLang="ko-KR" sz="1600" smtClean="0"/>
          </a:p>
          <a:p>
            <a:r>
              <a:rPr lang="ko-KR" altLang="ko-KR" sz="1600" smtClean="0"/>
              <a:t>흥행의 요인</a:t>
            </a:r>
            <a:r>
              <a:rPr lang="en-US" altLang="ko-KR" sz="1600" smtClean="0"/>
              <a:t> </a:t>
            </a:r>
            <a:r>
              <a:rPr lang="en-US" altLang="ko-KR" sz="1600" smtClean="0">
                <a:solidFill>
                  <a:schemeClr val="accent5"/>
                </a:solidFill>
              </a:rPr>
              <a:t>‘</a:t>
            </a:r>
            <a:r>
              <a:rPr lang="ko-KR" altLang="ko-KR" sz="1600">
                <a:solidFill>
                  <a:schemeClr val="accent5"/>
                </a:solidFill>
              </a:rPr>
              <a:t>감동</a:t>
            </a:r>
            <a:r>
              <a:rPr lang="en-US" altLang="ko-KR" sz="1600">
                <a:solidFill>
                  <a:schemeClr val="accent5"/>
                </a:solidFill>
              </a:rPr>
              <a:t>’ </a:t>
            </a:r>
            <a:r>
              <a:rPr lang="ko-KR" altLang="ko-KR" sz="1600"/>
              <a:t>에 있다는 것이다</a:t>
            </a:r>
            <a:r>
              <a:rPr lang="en-US" altLang="ko-KR" sz="1600"/>
              <a:t>. </a:t>
            </a:r>
            <a:r>
              <a:rPr lang="en-US" altLang="ko-KR" sz="1600" smtClean="0">
                <a:solidFill>
                  <a:srgbClr val="FF0000"/>
                </a:solidFill>
              </a:rPr>
              <a:t>(</a:t>
            </a:r>
            <a:r>
              <a:rPr lang="ko-KR" altLang="en-US" sz="1600">
                <a:solidFill>
                  <a:srgbClr val="FF0000"/>
                </a:solidFill>
              </a:rPr>
              <a:t>좀비로 인한 긴장</a:t>
            </a:r>
            <a:r>
              <a:rPr lang="en-US" altLang="ko-KR" sz="1600">
                <a:solidFill>
                  <a:srgbClr val="FF0000"/>
                </a:solidFill>
              </a:rPr>
              <a:t>, </a:t>
            </a:r>
            <a:r>
              <a:rPr lang="ko-KR" altLang="en-US" sz="1600">
                <a:solidFill>
                  <a:srgbClr val="FF0000"/>
                </a:solidFill>
              </a:rPr>
              <a:t>몰입감이 아닌</a:t>
            </a:r>
            <a:r>
              <a:rPr lang="en-US" altLang="ko-KR" sz="1600">
                <a:solidFill>
                  <a:srgbClr val="FF0000"/>
                </a:solidFill>
              </a:rPr>
              <a:t>) </a:t>
            </a:r>
          </a:p>
          <a:p>
            <a:r>
              <a:rPr lang="en-US" altLang="ko-KR" sz="1600" smtClean="0"/>
              <a:t>– </a:t>
            </a:r>
            <a:r>
              <a:rPr lang="ko-KR" altLang="en-US" sz="1600" smtClean="0"/>
              <a:t>한국형 신파</a:t>
            </a:r>
            <a:r>
              <a:rPr lang="en-US" altLang="ko-KR" sz="1600" smtClean="0"/>
              <a:t>.. </a:t>
            </a:r>
            <a:r>
              <a:rPr lang="ko-KR" altLang="en-US" sz="1600" smtClean="0"/>
              <a:t>양날의 검 </a:t>
            </a:r>
            <a:endParaRPr lang="en-US" altLang="ko-KR" sz="1600" smtClean="0"/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ko-KR" altLang="en-US" sz="1600" smtClean="0">
                <a:solidFill>
                  <a:schemeClr val="tx1"/>
                </a:solidFill>
              </a:rPr>
              <a:t>저평가를 준 관객들은 </a:t>
            </a:r>
            <a:r>
              <a:rPr lang="en-US" altLang="ko-KR" sz="1600" smtClean="0">
                <a:solidFill>
                  <a:schemeClr val="tx1"/>
                </a:solidFill>
              </a:rPr>
              <a:t>‘</a:t>
            </a:r>
            <a:r>
              <a:rPr lang="ko-KR" altLang="en-US" sz="1600" smtClean="0">
                <a:solidFill>
                  <a:schemeClr val="tx1"/>
                </a:solidFill>
              </a:rPr>
              <a:t>스토리의 개연성</a:t>
            </a:r>
            <a:r>
              <a:rPr lang="en-US" altLang="ko-KR" sz="1600" smtClean="0">
                <a:solidFill>
                  <a:schemeClr val="tx1"/>
                </a:solidFill>
              </a:rPr>
              <a:t>’ </a:t>
            </a:r>
            <a:r>
              <a:rPr lang="ko-KR" altLang="en-US" sz="1600" smtClean="0">
                <a:solidFill>
                  <a:schemeClr val="tx1"/>
                </a:solidFill>
              </a:rPr>
              <a:t>가장 큰 문제로 삼음 </a:t>
            </a:r>
            <a:r>
              <a:rPr lang="en-US" altLang="ko-KR" sz="1600" smtClean="0">
                <a:solidFill>
                  <a:schemeClr val="tx1"/>
                </a:solidFill>
              </a:rPr>
              <a:t>– </a:t>
            </a:r>
            <a:r>
              <a:rPr lang="ko-KR" altLang="en-US" sz="1600" smtClean="0">
                <a:solidFill>
                  <a:schemeClr val="tx1"/>
                </a:solidFill>
              </a:rPr>
              <a:t>보완점</a:t>
            </a:r>
            <a:endParaRPr lang="en-US" altLang="ko-KR" sz="1600" smtClean="0">
              <a:solidFill>
                <a:schemeClr val="tx1"/>
              </a:solidFill>
            </a:endParaRPr>
          </a:p>
          <a:p>
            <a:endParaRPr lang="en-US" altLang="ko-KR" sz="1600" smtClean="0"/>
          </a:p>
          <a:p>
            <a:r>
              <a:rPr lang="en-US" altLang="ko-KR" sz="1600" smtClean="0"/>
              <a:t>28</a:t>
            </a:r>
            <a:r>
              <a:rPr lang="ko-KR" altLang="ko-KR" sz="1600"/>
              <a:t>일 후의 분석에서 </a:t>
            </a:r>
            <a:r>
              <a:rPr lang="en-US" altLang="ko-KR" sz="1600"/>
              <a:t>‘</a:t>
            </a:r>
            <a:r>
              <a:rPr lang="ko-KR" altLang="ko-KR" sz="1600"/>
              <a:t>인간</a:t>
            </a:r>
            <a:r>
              <a:rPr lang="en-US" altLang="ko-KR" sz="1600"/>
              <a:t>’</a:t>
            </a:r>
            <a:r>
              <a:rPr lang="ko-KR" altLang="ko-KR" sz="1600"/>
              <a:t>이 자주언급된 것은 앞으로의 한국형 좀비영화의 방향성에 시사하는 바가 크다</a:t>
            </a:r>
            <a:r>
              <a:rPr lang="en-US" altLang="ko-KR" sz="1600"/>
              <a:t>. </a:t>
            </a:r>
            <a:r>
              <a:rPr lang="ko-KR" altLang="ko-KR" sz="1600" smtClean="0"/>
              <a:t>때문에 </a:t>
            </a:r>
            <a:r>
              <a:rPr lang="ko-KR" altLang="ko-KR" sz="1600"/>
              <a:t>이런 인간군상에 대한 묘사는 좀비영화의 필수적 요소로 앞으로의 한국형 좀비영화에서 세부적으로 다뤄줘야 하는 주제일 것이다</a:t>
            </a:r>
            <a:r>
              <a:rPr lang="en-US" altLang="ko-KR" sz="1600"/>
              <a:t>. </a:t>
            </a:r>
            <a:endParaRPr lang="en-US" altLang="ko-KR" sz="1600" smtClean="0"/>
          </a:p>
          <a:p>
            <a:endParaRPr lang="ko-KR" altLang="ko-KR" sz="1600"/>
          </a:p>
          <a:p>
            <a:r>
              <a:rPr lang="ko-KR" altLang="ko-KR" sz="1600"/>
              <a:t>앞선 분석에서 보듯이</a:t>
            </a:r>
            <a:r>
              <a:rPr lang="en-US" altLang="ko-KR" sz="1600"/>
              <a:t>, </a:t>
            </a:r>
            <a:r>
              <a:rPr lang="ko-KR" altLang="ko-KR" sz="1600"/>
              <a:t>좀비를 잘 보여주고</a:t>
            </a:r>
            <a:r>
              <a:rPr lang="en-US" altLang="ko-KR" sz="1600"/>
              <a:t>, </a:t>
            </a:r>
            <a:r>
              <a:rPr lang="ko-KR" altLang="ko-KR" sz="1600"/>
              <a:t>인간 군상을 잘 보여주고</a:t>
            </a:r>
            <a:r>
              <a:rPr lang="en-US" altLang="ko-KR" sz="1600"/>
              <a:t>, </a:t>
            </a:r>
            <a:r>
              <a:rPr lang="ko-KR" altLang="ko-KR" sz="1600"/>
              <a:t>스토리의 개연성과 배우의 연기와 같은 모든 측면이 잘 맞아 떨어질 때 가장 이상적인 한국형 좀비영화가 기대된다</a:t>
            </a:r>
            <a:r>
              <a:rPr lang="en-US" altLang="ko-KR" sz="1600"/>
              <a:t>. </a:t>
            </a:r>
            <a:r>
              <a:rPr lang="ko-KR" altLang="ko-KR" sz="1600" smtClean="0"/>
              <a:t>디테일한 </a:t>
            </a:r>
            <a:r>
              <a:rPr lang="ko-KR" altLang="ko-KR" sz="1600"/>
              <a:t>좀비의 묘사와 좀비에 의한 서스펜스를 바탕으로 감독의 좀비를 통해 말하고 싶은 내용이 영화내에서 잘 그려진다면 </a:t>
            </a:r>
            <a:r>
              <a:rPr lang="en-US" altLang="ko-KR" sz="1600"/>
              <a:t>K-zombie</a:t>
            </a:r>
            <a:r>
              <a:rPr lang="ko-KR" altLang="ko-KR" sz="1600"/>
              <a:t>의 미래는 밝을 것이다</a:t>
            </a:r>
            <a:r>
              <a:rPr lang="en-US" altLang="ko-KR" sz="1600"/>
              <a:t>. </a:t>
            </a:r>
            <a:endParaRPr lang="ko-KR" altLang="ko-KR" sz="1600"/>
          </a:p>
        </p:txBody>
      </p:sp>
      <p:sp>
        <p:nvSpPr>
          <p:cNvPr id="5" name="TextBox 4"/>
          <p:cNvSpPr txBox="1"/>
          <p:nvPr/>
        </p:nvSpPr>
        <p:spPr>
          <a:xfrm>
            <a:off x="1267968" y="230979"/>
            <a:ext cx="737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3"/>
              </a:rPr>
              <a:t>https://github.com/Kyle950204/KOREA_ZOMBIE-FILM-ANALYSIS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00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258</Words>
  <Application>Microsoft Office PowerPoint</Application>
  <PresentationFormat>와이드스크린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34</cp:revision>
  <dcterms:created xsi:type="dcterms:W3CDTF">2020-11-05T16:30:50Z</dcterms:created>
  <dcterms:modified xsi:type="dcterms:W3CDTF">2020-12-07T18:40:44Z</dcterms:modified>
</cp:coreProperties>
</file>