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90" r:id="rId5"/>
    <p:sldId id="305" r:id="rId6"/>
    <p:sldId id="325" r:id="rId7"/>
    <p:sldId id="296" r:id="rId8"/>
    <p:sldId id="323" r:id="rId9"/>
    <p:sldId id="324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03" r:id="rId19"/>
    <p:sldId id="294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5D00"/>
    <a:srgbClr val="FF6200"/>
    <a:srgbClr val="007ABF"/>
    <a:srgbClr val="00A2FF"/>
    <a:srgbClr val="FF6C00"/>
    <a:srgbClr val="6FFA82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1"/>
    <p:restoredTop sz="85145"/>
  </p:normalViewPr>
  <p:slideViewPr>
    <p:cSldViewPr snapToGrid="0" snapToObjects="1">
      <p:cViewPr varScale="1">
        <p:scale>
          <a:sx n="47" d="100"/>
          <a:sy n="47" d="100"/>
        </p:scale>
        <p:origin x="1264" y="248"/>
      </p:cViewPr>
      <p:guideLst/>
    </p:cSldViewPr>
  </p:slideViewPr>
  <p:outlineViewPr>
    <p:cViewPr>
      <p:scale>
        <a:sx n="33" d="100"/>
        <a:sy n="33" d="100"/>
      </p:scale>
      <p:origin x="0" y="-4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项目符号 拷贝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770" y="548640"/>
            <a:ext cx="4483100" cy="12954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QCon +-2.jpg" descr="QCon +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1667"/>
            <a:ext cx="24386964" cy="1371433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1667"/>
            <a:ext cx="24386964" cy="137143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mp.weixin.qq.com/s/cBXZjg_R8MLFDJyFtpjVV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填写课程标题"/>
          <p:cNvSpPr txBox="1">
            <a:spLocks noGrp="1"/>
          </p:cNvSpPr>
          <p:nvPr>
            <p:ph type="ctrTitle"/>
          </p:nvPr>
        </p:nvSpPr>
        <p:spPr>
          <a:xfrm>
            <a:off x="1778000" y="4236849"/>
            <a:ext cx="20828000" cy="26211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600"/>
            </a:lvl1pPr>
          </a:lstStyle>
          <a:p>
            <a:r>
              <a:rPr lang="en-US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API </a:t>
            </a:r>
            <a:r>
              <a:rPr lang="zh-CN" altLang="en-US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工程化</a:t>
            </a:r>
            <a:endParaRPr lang="zh-CN" altLang="en-US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25" name="副标题 / 讲师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376230"/>
            <a:ext cx="20828000" cy="15875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毛剑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/bilibili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基础架构部</a:t>
            </a: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Errors</a:t>
            </a:r>
            <a:endParaRPr lang="en-US" altLang="zh-CN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510" y="3267710"/>
            <a:ext cx="12994640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用简单的协议无关错误模型，这使我们能够在不同的 API，API 协议（如 gRPC 或 HTTP）以及错误上下文（例如，异步，批处理或工作流错误）中获得一致的体验。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使用一小组标准错误配合大量资源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服务器没有定义不同类型的“找不到”错误，而是使用一个标准 google.rpc.Code.NOT_FOUND 错误代码并告诉客户端找不到哪个特定资源。状态空间变小降低了文档的复杂性，在客户端库中提供了更好的惯用映射，并降低了客户端的逻辑复杂性，同时不限制是否包含可操作信息。</a:t>
            </a:r>
            <a:endParaRPr lang="zh-CN" altLang="en-US" sz="4400" b="0" i="1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3475" y="4157345"/>
            <a:ext cx="7884160" cy="36175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420" y="8782685"/>
            <a:ext cx="8255635" cy="2908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Errors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3267710"/>
            <a:ext cx="12994640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错误传播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 sz="44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如果您的 API 服务依赖于其他服务，则不应盲目地将这些服务的错误传播到您的客户端。在翻译错误时，我们建议执行以下操作：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571500" indent="-5715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隐藏实现详细信息和机密信息。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571500" indent="-5715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调整负责该错误的一方。例如，从另一个服务接收 INVALID_ARGUMENT 错误的服务器应该将 INTERNAL 传播给它自己的调用者。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015" y="2687955"/>
            <a:ext cx="9039225" cy="9737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45" y="10093325"/>
            <a:ext cx="10205085" cy="33712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Errors: Server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3267710"/>
            <a:ext cx="12994640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errors.proto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定义了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Business Domain Error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原型，使用最基础的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Protobuf Enum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，将生成的源码放在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biz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大目录下，例如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biz/errors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biz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目录中核心维护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Domain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，可以直接依赖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errors enum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类型定义；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data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依赖并实现了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biz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的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Reporisty/ACL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，也可以直接使用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errors enum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类型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定义；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TODO: kratos errors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需要支持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cause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保存，支持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Unwrap();</a:t>
            </a:r>
            <a:endParaRPr lang="en-US" altLang="zh-CN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0515" y="3267710"/>
            <a:ext cx="9667875" cy="96545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Errors: Client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3267710"/>
            <a:ext cx="10436225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从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Client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消费端只能看到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api.proto 和 errors.proto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文件，相应的生成的代码，就是调用测的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api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以及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errors enum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定义。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使用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kratos errors.As()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拿到具体类型，然后通过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Reason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字段进行判定；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使用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kratos errors.Reason() helper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方法（内部依赖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errors.As)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快速判定；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1440" y="3909695"/>
            <a:ext cx="12402820" cy="76466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525597" y="3890034"/>
            <a:ext cx="11669764" cy="796925"/>
          </a:xfrm>
          <a:prstGeom prst="rect">
            <a:avLst/>
          </a:prstGeom>
          <a:noFill/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en-US" altLang="zh-CN" sz="40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Proto IDL Management</a:t>
            </a:r>
            <a:endParaRPr lang="en-US" altLang="zh-CN" sz="40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25868" y="3806502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endParaRPr lang="en-US" altLang="zh-CN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125868" y="5565961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25868" y="726223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25597" y="732709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IDL Errors</a:t>
            </a:r>
            <a:endParaRPr lang="zh-CN" altLang="en-US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在此输入一级标题"/>
          <p:cNvSpPr txBox="1"/>
          <p:nvPr/>
        </p:nvSpPr>
        <p:spPr>
          <a:xfrm>
            <a:off x="1594066" y="1137780"/>
            <a:ext cx="5063604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lang="zh-CN" altLang="en-US" sz="66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Microsoft YaHei"/>
              </a:rPr>
              <a:t>目录</a:t>
            </a:r>
            <a:endParaRPr lang="zh-CN" altLang="en-US" sz="66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597" y="5660917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IDL Project Layout</a:t>
            </a:r>
            <a:endParaRPr lang="zh-CN" altLang="en-US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125868" y="899324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dirty="0">
                <a:solidFill>
                  <a:srgbClr val="FF93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</a:t>
            </a:r>
            <a:endParaRPr lang="en-US" altLang="zh-CN" sz="4000" dirty="0">
              <a:solidFill>
                <a:srgbClr val="FF93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25597" y="905810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IDL </a:t>
            </a:r>
            <a:r>
              <a:rPr lang="en-US" altLang="zh-CN" sz="4000" b="0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Docs</a:t>
            </a:r>
            <a:endParaRPr lang="en-US" altLang="zh-CN" sz="4000" b="0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Errors: Client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3267710"/>
            <a:ext cx="10436225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基于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openapi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插件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 + IDL Protobuf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注释（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IDL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即定义，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IDL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即代码，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IDL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即文档），最终可以在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Makefile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中使用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make api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生成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openapi.yaml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，可以在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gitlab/vscode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插件直接查看。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API Metadata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元信息用于微服务治理、调试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、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测试等； 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6910" y="1706245"/>
            <a:ext cx="10436860" cy="4892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575" y="6795135"/>
            <a:ext cx="6409690" cy="6720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" y="9451975"/>
            <a:ext cx="14669135" cy="4064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在此输入一级标题"/>
          <p:cNvSpPr txBox="1"/>
          <p:nvPr/>
        </p:nvSpPr>
        <p:spPr>
          <a:xfrm>
            <a:off x="1285953" y="1316046"/>
            <a:ext cx="5063604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lang="en-US" altLang="zh-CN" sz="66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Microsoft YaHei"/>
              </a:rPr>
              <a:t>References</a:t>
            </a:r>
            <a:endParaRPr lang="en-US" altLang="zh-CN" sz="66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240" y="3267710"/>
            <a:ext cx="21941790" cy="5721350"/>
          </a:xfrm>
          <a:prstGeom prst="rect">
            <a:avLst/>
          </a:prstGeom>
          <a:noFill/>
        </p:spPr>
        <p:txBody>
          <a:bodyPr wrap="square" lIns="0" tIns="91419" rIns="182837" bIns="91419">
            <a:spAutoFit/>
          </a:bodyPr>
          <a:p>
            <a:pPr algn="l">
              <a:lnSpc>
                <a:spcPct val="200000"/>
              </a:lnSpc>
              <a:buFont typeface="Wingdings" panose="05000000000000000000" pitchFamily="2" charset="2"/>
            </a:pPr>
            <a:r>
              <a:rPr lang="en-US" altLang="zh-CN" sz="36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[1] https://github.com/go-kratos/kratos</a:t>
            </a:r>
            <a:endParaRPr lang="en-US" altLang="zh-CN" sz="36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</a:pPr>
            <a:r>
              <a:rPr lang="en-US" altLang="zh-CN" sz="36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[2] https://github.com/googleapis/googleapis/blob/master/google/rpc/error_details.proto#L112</a:t>
            </a:r>
            <a:endParaRPr lang="en-US" altLang="zh-CN" sz="36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</a:pPr>
            <a:r>
              <a:rPr lang="en-US" altLang="zh-CN" sz="36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[3] https://github.com/pkg/errors</a:t>
            </a:r>
            <a:endParaRPr lang="en-US" altLang="zh-CN" sz="36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</a:pPr>
            <a:r>
              <a:rPr lang="en-US" altLang="zh-CN" sz="36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[4] https://mp.weixin.qq.com/s/cBXZjg_R8MLFDJyFtpjVVQ</a:t>
            </a:r>
            <a:endParaRPr lang="en-US" altLang="zh-CN" sz="36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</a:pPr>
            <a:r>
              <a:rPr lang="en-US" altLang="zh-CN" sz="36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[5] Modifying gRPC Services over Time</a:t>
            </a:r>
            <a:endParaRPr lang="en-US" altLang="zh-CN" sz="36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24872" y="4883100"/>
            <a:ext cx="12734255" cy="39497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Helvetica Neue" panose="02000503000000020004"/>
              </a:rPr>
              <a:t>THANKS</a:t>
            </a:r>
            <a:endParaRPr kumimoji="0" lang="zh-CN" altLang="en-US" sz="25000" b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Helvetica Neue" panose="02000503000000020004"/>
            </a:endParaRPr>
          </a:p>
        </p:txBody>
      </p:sp>
      <p:pic>
        <p:nvPicPr>
          <p:cNvPr id="5" name="图片 4" descr="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548" y="657360"/>
            <a:ext cx="4483100" cy="1295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525597" y="3890034"/>
            <a:ext cx="11669764" cy="796925"/>
          </a:xfrm>
          <a:prstGeom prst="rect">
            <a:avLst/>
          </a:prstGeom>
          <a:noFill/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en-US" altLang="zh-CN" sz="4000" b="0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Proto IDL Management</a:t>
            </a:r>
            <a:endParaRPr lang="en-US" altLang="zh-CN" sz="4000" b="0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25868" y="3806502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93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endParaRPr lang="en-US" altLang="zh-CN" sz="4000" dirty="0">
              <a:solidFill>
                <a:srgbClr val="FF93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125868" y="5565961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25868" y="726223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25597" y="732709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IDL Errors</a:t>
            </a:r>
            <a:endParaRPr lang="zh-CN" altLang="en-US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在此输入一级标题"/>
          <p:cNvSpPr txBox="1"/>
          <p:nvPr/>
        </p:nvSpPr>
        <p:spPr>
          <a:xfrm>
            <a:off x="1594066" y="1137780"/>
            <a:ext cx="5063604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lang="zh-CN" altLang="en-US" sz="66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Microsoft YaHei"/>
              </a:rPr>
              <a:t>目录</a:t>
            </a:r>
            <a:endParaRPr lang="zh-CN" altLang="en-US" sz="66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597" y="5660917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IDL Project Layout</a:t>
            </a:r>
            <a:endParaRPr lang="zh-CN" altLang="en-US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125868" y="899324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</a:t>
            </a:r>
            <a:endParaRPr lang="en-US" altLang="zh-CN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25597" y="905810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IDL </a:t>
            </a:r>
            <a:r>
              <a:rPr lang="en-US" altLang="zh-CN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Docs</a:t>
            </a:r>
            <a:endParaRPr lang="en-US" altLang="zh-CN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</a:t>
            </a:r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管理方式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510" y="3267710"/>
            <a:ext cx="13791565" cy="10388600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煎鱼的一篇文章：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hlinkClick r:id="rId1" tooltip="" action="ppaction://hlinkfile"/>
              </a:rPr>
              <a:t>真是头疼，Proto 代码到底放哪里？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代码仓库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独立仓库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集中仓库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镜像仓库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l">
              <a:lnSpc>
                <a:spcPct val="120000"/>
              </a:lnSpc>
              <a:buFont typeface="Arial" panose="020B0604020202090204" pitchFamily="34" charset="0"/>
            </a:pP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745" y="1706245"/>
            <a:ext cx="6412230" cy="5955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00" y="2433320"/>
            <a:ext cx="6537325" cy="3832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8465" y="7943850"/>
            <a:ext cx="8886825" cy="5226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" y="8830945"/>
            <a:ext cx="9843135" cy="43389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</a:t>
            </a:r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分仓源码方式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510" y="3267710"/>
            <a:ext cx="12141200" cy="10388600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过去为了统一检索和规范 API，我们内部建立了一个统一的 bapis 仓库，整合所有对内对外 API。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API 仓库，方便跨部门协作；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版本管理，基于 git 控制；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规范化检查，API lint；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API design review，变更 diff；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权限管理，目录 OWNERS；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sz="48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源码依赖会引入很多新的问题！</a:t>
            </a:r>
            <a:endParaRPr lang="zh-CN" sz="48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8345" y="2445385"/>
            <a:ext cx="10530205" cy="88252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</a:t>
            </a:r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独立同步方式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510" y="3267710"/>
            <a:ext cx="11614785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移动端采用自定义工具方式，在同步代码阶段，自动更新最新的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proto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仓库到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workspace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中，之后依赖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bazel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进行构建整个仓库。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业务代码中不依赖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target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产物，比如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Objective-C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的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.h/.a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文件，或者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Go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的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.go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文件（钻石依赖、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未更新问题）</a:t>
            </a:r>
            <a:endParaRPr lang="zh-CN" altLang="en-US" sz="4400" b="0" i="1" dirty="0">
              <a:solidFill>
                <a:srgbClr val="FFC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1565" y="3608070"/>
            <a:ext cx="9394190" cy="82505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git submobule </a:t>
            </a:r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方式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510" y="3267710"/>
            <a:ext cx="14017625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经过多次讨论，有几个核心认知：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只有一份，不使用镜像方式同步，使用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git submobule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方式以仓库中目录形式来承载；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本地构建工具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protoc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依赖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go module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下的相对路径即可；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基于分支创建新的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，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submodule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切换分支生成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stub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代码，同理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client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使用联调切换同一个分支；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维护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Makefile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，使用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protoc + go build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统一处理；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声明式依赖方式，指定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protoc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版本和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文件依赖（基于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BAZEL.BUILD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或者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Yaml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文件）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0" y="2623185"/>
            <a:ext cx="7002145" cy="102196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525597" y="3890034"/>
            <a:ext cx="11669764" cy="796925"/>
          </a:xfrm>
          <a:prstGeom prst="rect">
            <a:avLst/>
          </a:prstGeom>
          <a:noFill/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en-US" altLang="zh-CN" sz="40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Proto IDL Management</a:t>
            </a:r>
            <a:endParaRPr lang="en-US" altLang="zh-CN" sz="40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25868" y="3806502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endParaRPr lang="en-US" altLang="zh-CN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125868" y="5566596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93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en-US" altLang="zh-CN" sz="4000" dirty="0">
              <a:solidFill>
                <a:srgbClr val="FF93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25868" y="726223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25597" y="732709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IDL Errors</a:t>
            </a:r>
            <a:endParaRPr lang="zh-CN" altLang="en-US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在此输入一级标题"/>
          <p:cNvSpPr txBox="1"/>
          <p:nvPr/>
        </p:nvSpPr>
        <p:spPr>
          <a:xfrm>
            <a:off x="1594066" y="1137780"/>
            <a:ext cx="5063604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lang="zh-CN" altLang="en-US" sz="66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Microsoft YaHei"/>
              </a:rPr>
              <a:t>目录</a:t>
            </a:r>
            <a:endParaRPr lang="zh-CN" altLang="en-US" sz="66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597" y="5661552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IDL Project Layout</a:t>
            </a:r>
            <a:endParaRPr lang="zh-CN" altLang="en-US" sz="4000" b="0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125868" y="899324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</a:t>
            </a:r>
            <a:endParaRPr lang="en-US" altLang="zh-CN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5597" y="905810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IDL </a:t>
            </a:r>
            <a:r>
              <a:rPr lang="en-US" altLang="zh-CN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Docs</a:t>
            </a:r>
            <a:endParaRPr lang="en-US" altLang="zh-CN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Project Layout</a:t>
            </a:r>
            <a:endParaRPr 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510" y="3267710"/>
            <a:ext cx="11264265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在统一仓库中管理 proto ，以仓库为包名根目录: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目录结构和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package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对齐；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复杂业务的功能目录区分；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公共业务功能：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api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、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rpc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、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type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；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>
              <a:lnSpc>
                <a:spcPct val="120000"/>
              </a:lnSpc>
              <a:buFont typeface="Arial" panose="020B0604020202090204" pitchFamily="34" charset="0"/>
            </a:pP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>
              <a:lnSpc>
                <a:spcPct val="120000"/>
              </a:lnSpc>
              <a:buFont typeface="Arial" panose="020B0604020202090204" pitchFamily="34" charset="0"/>
            </a:pP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110" y="9011920"/>
            <a:ext cx="9860280" cy="4363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775" y="2268855"/>
            <a:ext cx="11329035" cy="64522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775" y="7644765"/>
            <a:ext cx="11370945" cy="57308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525597" y="3890034"/>
            <a:ext cx="11669764" cy="796925"/>
          </a:xfrm>
          <a:prstGeom prst="rect">
            <a:avLst/>
          </a:prstGeom>
          <a:noFill/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en-US" altLang="zh-CN" sz="40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Proto IDL Management</a:t>
            </a:r>
            <a:endParaRPr lang="en-US" altLang="zh-CN" sz="40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25868" y="3806502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endParaRPr lang="en-US" altLang="zh-CN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125868" y="5566596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en-US" altLang="zh-CN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25868" y="726223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93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endParaRPr lang="en-US" altLang="zh-CN" sz="4000" dirty="0">
              <a:solidFill>
                <a:srgbClr val="FF93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25597" y="732709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IDL Errors</a:t>
            </a:r>
            <a:endParaRPr lang="zh-CN" altLang="en-US" sz="4000" b="0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在此输入一级标题"/>
          <p:cNvSpPr txBox="1"/>
          <p:nvPr/>
        </p:nvSpPr>
        <p:spPr>
          <a:xfrm>
            <a:off x="1594066" y="1137780"/>
            <a:ext cx="5063604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lang="zh-CN" altLang="en-US" sz="66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Microsoft YaHei"/>
              </a:rPr>
              <a:t>目录</a:t>
            </a:r>
            <a:endParaRPr lang="zh-CN" altLang="en-US" sz="66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597" y="5661552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IDL Project Layout</a:t>
            </a:r>
            <a:endParaRPr lang="zh-CN" altLang="en-US" sz="40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125868" y="899324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</a:t>
            </a:r>
            <a:endParaRPr lang="en-US" altLang="zh-CN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25597" y="905810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IDL </a:t>
            </a:r>
            <a:r>
              <a:rPr lang="en-US" altLang="zh-CN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Docs</a:t>
            </a:r>
            <a:endParaRPr lang="en-US" altLang="zh-CN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2348</Words>
  <Application>WPS 演示</Application>
  <PresentationFormat>自定义</PresentationFormat>
  <Paragraphs>164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方正书宋_GBK</vt:lpstr>
      <vt:lpstr>Wingdings</vt:lpstr>
      <vt:lpstr>Helvetica Neue</vt:lpstr>
      <vt:lpstr>Helvetica Neue Medium</vt:lpstr>
      <vt:lpstr>Helvetica Neue Light</vt:lpstr>
      <vt:lpstr>Alibaba PuHuiTi M</vt:lpstr>
      <vt:lpstr>苹方-简</vt:lpstr>
      <vt:lpstr>Alibaba PuHuiTi R</vt:lpstr>
      <vt:lpstr>PingFang SC</vt:lpstr>
      <vt:lpstr>Microsoft YaHei</vt:lpstr>
      <vt:lpstr>宋体</vt:lpstr>
      <vt:lpstr>微软雅黑</vt:lpstr>
      <vt:lpstr>汉仪旗黑</vt:lpstr>
      <vt:lpstr>Arial Unicode MS</vt:lpstr>
      <vt:lpstr>汉仪书宋二KW</vt:lpstr>
      <vt:lpstr>White</vt:lpstr>
      <vt:lpstr>DDD 战术设计- 01(Kratos)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这里是标题～～</dc:title>
  <dc:creator/>
  <cp:lastModifiedBy>terrysmao</cp:lastModifiedBy>
  <cp:revision>224</cp:revision>
  <dcterms:created xsi:type="dcterms:W3CDTF">2022-01-27T11:46:17Z</dcterms:created>
  <dcterms:modified xsi:type="dcterms:W3CDTF">2022-01-27T11:46:17Z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