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3000" u="none">
                <a:solidFill>
                  <a:srgbClr val="000000"/>
                </a:solidFill>
                <a:latin typeface="Helvetica"/>
              </a:defRPr>
            </a:pPr>
            <a:r>
              <a:rPr b="1" i="0" strike="noStrike" sz="3000" u="none">
                <a:solidFill>
                  <a:srgbClr val="000000"/>
                </a:solidFill>
                <a:latin typeface="Helvetica"/>
              </a:rPr>
              <a:t>人力分部</a:t>
            </a:r>
          </a:p>
        </c:rich>
      </c:tx>
      <c:layout>
        <c:manualLayout>
          <c:xMode val="edge"/>
          <c:yMode val="edge"/>
          <c:x val="0.342347"/>
          <c:y val="0"/>
          <c:w val="0.315306"/>
          <c:h val="0.16421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64211"/>
          <c:w val="0.99"/>
          <c:h val="0.82328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>
                  <a:hueOff val="-280696"/>
                  <a:satOff val="-21138"/>
                  <a:lumOff val="1732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94B9D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6">
                  <a:satOff val="18029"/>
                  <a:lumOff val="12067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1" i="0" strike="noStrike" sz="20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1" i="0" strike="noStrike" sz="20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1" i="0" strike="noStrike" sz="20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1" i="0" strike="noStrike" sz="200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业务支持</c:v>
                </c:pt>
                <c:pt idx="1">
                  <c:v>需求迭代</c:v>
                </c:pt>
                <c:pt idx="2">
                  <c:v>技改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70.000000</c:v>
                </c:pt>
                <c:pt idx="1">
                  <c:v>20.000000</c:v>
                </c:pt>
                <c:pt idx="2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3000" u="none">
                <a:solidFill>
                  <a:srgbClr val="000000"/>
                </a:solidFill>
                <a:latin typeface="Helvetica"/>
              </a:defRPr>
            </a:pPr>
            <a:r>
              <a:rPr b="1" i="0" strike="noStrike" sz="3000" u="none">
                <a:solidFill>
                  <a:srgbClr val="000000"/>
                </a:solidFill>
                <a:latin typeface="Helvetica"/>
              </a:rPr>
              <a:t>总接入量</a:t>
            </a:r>
          </a:p>
        </c:rich>
      </c:tx>
      <c:layout>
        <c:manualLayout>
          <c:xMode val="edge"/>
          <c:yMode val="edge"/>
          <c:x val="0.342347"/>
          <c:y val="0"/>
          <c:w val="0.315306"/>
          <c:h val="0.16421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64211"/>
          <c:w val="0.99"/>
          <c:h val="0.82328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>
                  <a:hueOff val="-280696"/>
                  <a:satOff val="-21138"/>
                  <a:lumOff val="1732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6">
                  <a:satOff val="18029"/>
                  <a:lumOff val="12067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" sourceLinked="0"/>
              <c:txPr>
                <a:bodyPr/>
                <a:lstStyle/>
                <a:p>
                  <a:pPr>
                    <a:defRPr b="1" i="0" strike="noStrike" sz="24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lstStyle/>
                <a:p>
                  <a:pPr>
                    <a:defRPr b="1" i="0" strike="noStrike" sz="24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b="1" i="0" strike="noStrike" sz="240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2021H2</c:v>
                </c:pt>
                <c:pt idx="1">
                  <c:v>2021H1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455.000000</c:v>
                </c:pt>
                <c:pt idx="1">
                  <c:v>260.000000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970" u="none">
                <a:solidFill>
                  <a:srgbClr val="000000"/>
                </a:solidFill>
                <a:latin typeface="Helvetica"/>
              </a:defRPr>
            </a:pPr>
            <a:r>
              <a:rPr b="1" i="0" strike="noStrike" sz="1970" u="none">
                <a:solidFill>
                  <a:srgbClr val="000000"/>
                </a:solidFill>
                <a:latin typeface="Helvetica"/>
              </a:rPr>
              <a:t>2021 业务增长</a:t>
            </a:r>
          </a:p>
        </c:rich>
      </c:tx>
      <c:layout>
        <c:manualLayout>
          <c:xMode val="edge"/>
          <c:yMode val="edge"/>
          <c:x val="0.431533"/>
          <c:y val="0"/>
          <c:w val="0.110447"/>
          <c:h val="0.098321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4928"/>
          <c:y val="0.0983218"/>
          <c:w val="0.904598"/>
          <c:h val="0.83387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总数据量(tb)</c:v>
                </c:pt>
              </c:strCache>
            </c:strRef>
          </c:tx>
          <c:spPr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192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2021-01</c:v>
                </c:pt>
                <c:pt idx="1">
                  <c:v>2021-02</c:v>
                </c:pt>
                <c:pt idx="2">
                  <c:v>2021-03</c:v>
                </c:pt>
                <c:pt idx="3">
                  <c:v>2021-04</c:v>
                </c:pt>
                <c:pt idx="4">
                  <c:v>2021-05</c:v>
                </c:pt>
                <c:pt idx="5">
                  <c:v>2021-06</c:v>
                </c:pt>
                <c:pt idx="6">
                  <c:v>2021-07</c:v>
                </c:pt>
                <c:pt idx="7">
                  <c:v>2021-08</c:v>
                </c:pt>
                <c:pt idx="8">
                  <c:v>2021-09</c:v>
                </c:pt>
                <c:pt idx="9">
                  <c:v>2021-10</c:v>
                </c:pt>
                <c:pt idx="10">
                  <c:v>2021-11</c:v>
                </c:pt>
                <c:pt idx="11">
                  <c:v>2021-12</c:v>
                </c:pt>
              </c:strCache>
            </c:strRef>
          </c:cat>
          <c:val>
            <c:numRef>
              <c:f>Sheet1!$B$3:$M$3</c:f>
              <c:numCache>
                <c:ptCount val="12"/>
                <c:pt idx="0">
                  <c:v>340.000000</c:v>
                </c:pt>
                <c:pt idx="1">
                  <c:v>383.000000</c:v>
                </c:pt>
                <c:pt idx="2">
                  <c:v>427.000000</c:v>
                </c:pt>
                <c:pt idx="3">
                  <c:v>472.000000</c:v>
                </c:pt>
                <c:pt idx="4">
                  <c:v>535.000000</c:v>
                </c:pt>
                <c:pt idx="5">
                  <c:v>607.000000</c:v>
                </c:pt>
                <c:pt idx="6">
                  <c:v>650.000000</c:v>
                </c:pt>
                <c:pt idx="7">
                  <c:v>700.000000</c:v>
                </c:pt>
                <c:pt idx="8">
                  <c:v>755.000000</c:v>
                </c:pt>
                <c:pt idx="9">
                  <c:v>810.000000</c:v>
                </c:pt>
                <c:pt idx="10">
                  <c:v>860.000000</c:v>
                </c:pt>
                <c:pt idx="11">
                  <c:v>915.000000</c:v>
                </c:pt>
              </c:numCache>
            </c:numRef>
          </c:val>
        </c:ser>
        <c:gapWidth val="10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查询QPS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6">
                  <a:satOff val="18029"/>
                  <a:lumOff val="12067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6">
                    <a:satOff val="18029"/>
                    <a:lumOff val="12067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1" i="0" strike="noStrike" sz="192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2021-01</c:v>
                </c:pt>
                <c:pt idx="1">
                  <c:v>2021-02</c:v>
                </c:pt>
                <c:pt idx="2">
                  <c:v>2021-03</c:v>
                </c:pt>
                <c:pt idx="3">
                  <c:v>2021-04</c:v>
                </c:pt>
                <c:pt idx="4">
                  <c:v>2021-05</c:v>
                </c:pt>
                <c:pt idx="5">
                  <c:v>2021-06</c:v>
                </c:pt>
                <c:pt idx="6">
                  <c:v>2021-07</c:v>
                </c:pt>
                <c:pt idx="7">
                  <c:v>2021-08</c:v>
                </c:pt>
                <c:pt idx="8">
                  <c:v>2021-09</c:v>
                </c:pt>
                <c:pt idx="9">
                  <c:v>2021-10</c:v>
                </c:pt>
                <c:pt idx="10">
                  <c:v>2021-11</c:v>
                </c:pt>
                <c:pt idx="11">
                  <c:v>2021-12</c:v>
                </c:pt>
              </c:strCache>
            </c:strRef>
          </c:cat>
          <c:val>
            <c:numRef>
              <c:f>Sheet1!$B$2:$M$2</c:f>
              <c:numCache>
                <c:ptCount val="12"/>
                <c:pt idx="0">
                  <c:v>1100.000000</c:v>
                </c:pt>
                <c:pt idx="1">
                  <c:v>1300.000000</c:v>
                </c:pt>
                <c:pt idx="2">
                  <c:v>2000.000000</c:v>
                </c:pt>
                <c:pt idx="3">
                  <c:v>5000.000000</c:v>
                </c:pt>
                <c:pt idx="4">
                  <c:v>5500.000000</c:v>
                </c:pt>
                <c:pt idx="5">
                  <c:v>6100.000000</c:v>
                </c:pt>
                <c:pt idx="6">
                  <c:v>6200.000000</c:v>
                </c:pt>
                <c:pt idx="7">
                  <c:v>6230.000000</c:v>
                </c:pt>
                <c:pt idx="8">
                  <c:v>6300.000000</c:v>
                </c:pt>
                <c:pt idx="9">
                  <c:v>7150.000000</c:v>
                </c:pt>
                <c:pt idx="10">
                  <c:v>6890.000000</c:v>
                </c:pt>
                <c:pt idx="11">
                  <c:v>7000.000000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1" i="0" strike="noStrike" sz="1700" u="none">
                <a:solidFill>
                  <a:srgbClr val="77828D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95ACC1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1" i="0" strike="noStrike" sz="1700" u="none">
                <a:solidFill>
                  <a:srgbClr val="95ACC1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2000"/>
        <c:minorUnit val="100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</c:scaling>
        <c:delete val="0"/>
        <c:axPos val="r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1" i="0" strike="noStrike" sz="159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5"/>
        <c:crosses val="max"/>
        <c:crossBetween val="between"/>
        <c:majorUnit val="250"/>
        <c:minorUnit val="125"/>
      </c:valAx>
      <c:spPr>
        <a:noFill/>
        <a:ln w="12700" cap="flat">
          <a:solidFill>
            <a:srgbClr val="000000"/>
          </a:solidFill>
          <a:prstDash val="solid"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144541"/>
          <c:y val="0.0281097"/>
          <c:w val="0.985546"/>
          <c:h val="0.076209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1" i="0" strike="noStrike" sz="18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3000" u="none">
                <a:solidFill>
                  <a:srgbClr val="000000"/>
                </a:solidFill>
                <a:latin typeface="Helvetica"/>
              </a:defRPr>
            </a:pPr>
            <a:r>
              <a:rPr b="1" i="0" strike="noStrike" sz="3000" u="none">
                <a:solidFill>
                  <a:srgbClr val="000000"/>
                </a:solidFill>
                <a:latin typeface="Helvetica"/>
              </a:rPr>
              <a:t>业务占比</a:t>
            </a:r>
          </a:p>
        </c:rich>
      </c:tx>
      <c:layout>
        <c:manualLayout>
          <c:xMode val="edge"/>
          <c:yMode val="edge"/>
          <c:x val="0.344627"/>
          <c:y val="0"/>
          <c:w val="0.310745"/>
          <c:h val="0.1632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723298"/>
          <c:y val="0.16321"/>
          <c:w val="0.985534"/>
          <c:h val="0.81819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>
                  <a:hueOff val="-280696"/>
                  <a:satOff val="-21138"/>
                  <a:lumOff val="1732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6">
                  <a:satOff val="18029"/>
                  <a:lumOff val="12067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002C64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5B9AD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1" i="0" strike="noStrike" sz="24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1" i="0" strike="noStrike" sz="24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1" i="0" strike="noStrike" sz="24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1" i="0" strike="noStrike" sz="24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1" i="0" strike="noStrike" sz="240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运营审核</c:v>
                </c:pt>
                <c:pt idx="1">
                  <c:v>C端</c:v>
                </c:pt>
                <c:pt idx="2">
                  <c:v>行为日志</c:v>
                </c:pt>
                <c:pt idx="3">
                  <c:v>内部平台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40.000000</c:v>
                </c:pt>
                <c:pt idx="1">
                  <c:v>15.000000</c:v>
                </c:pt>
                <c:pt idx="2">
                  <c:v>30.000000</c:v>
                </c:pt>
                <c:pt idx="3">
                  <c:v>15.000000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2317992"/>
            <a:ext cx="1029948" cy="133126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/>
          <p:nvPr>
            <p:ph type="title"/>
          </p:nvPr>
        </p:nvSpPr>
        <p:spPr>
          <a:xfrm>
            <a:off x="1676401" y="2612574"/>
            <a:ext cx="12460514" cy="4407352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0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1676401" y="7204075"/>
            <a:ext cx="12460514" cy="1649639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600">
                <a:latin typeface="等线"/>
                <a:ea typeface="等线"/>
                <a:cs typeface="等线"/>
                <a:sym typeface="等线"/>
              </a:defRPr>
            </a:lvl1pPr>
            <a:lvl2pPr marL="0" indent="457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600">
                <a:latin typeface="等线"/>
                <a:ea typeface="等线"/>
                <a:cs typeface="等线"/>
                <a:sym typeface="等线"/>
              </a:defRPr>
            </a:lvl2pPr>
            <a:lvl3pPr marL="0" indent="914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600">
                <a:latin typeface="等线"/>
                <a:ea typeface="等线"/>
                <a:cs typeface="等线"/>
                <a:sym typeface="等线"/>
              </a:defRPr>
            </a:lvl3pPr>
            <a:lvl4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600">
                <a:latin typeface="等线"/>
                <a:ea typeface="等线"/>
                <a:cs typeface="等线"/>
                <a:sym typeface="等线"/>
              </a:defRPr>
            </a:lvl4pPr>
            <a:lvl5pPr marL="0" indent="1828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15557698" y="-3"/>
            <a:ext cx="8070399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线条"/>
          <p:cNvSpPr/>
          <p:nvPr/>
        </p:nvSpPr>
        <p:spPr>
          <a:xfrm>
            <a:off x="-1" y="7204075"/>
            <a:ext cx="15557700" cy="1"/>
          </a:xfrm>
          <a:prstGeom prst="line">
            <a:avLst/>
          </a:prstGeom>
          <a:ln w="25400">
            <a:solidFill>
              <a:srgbClr val="54AAE0"/>
            </a:solidFill>
            <a:miter lim="400000"/>
          </a:ln>
        </p:spPr>
        <p:txBody>
          <a:bodyPr lIns="0" tIns="0" rIns="0" bIns="0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2317992"/>
            <a:ext cx="1029948" cy="133126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Text"/>
          <p:cNvSpPr txBox="1"/>
          <p:nvPr>
            <p:ph type="title"/>
          </p:nvPr>
        </p:nvSpPr>
        <p:spPr>
          <a:xfrm>
            <a:off x="1676400" y="945857"/>
            <a:ext cx="19452455" cy="1378151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6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idx="1"/>
          </p:nvPr>
        </p:nvSpPr>
        <p:spPr>
          <a:xfrm>
            <a:off x="1676400" y="3069127"/>
            <a:ext cx="21031200" cy="9284800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2pPr>
            <a:lvl3pPr marL="1554479" indent="-640079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文本框 6"/>
          <p:cNvSpPr txBox="1"/>
          <p:nvPr/>
        </p:nvSpPr>
        <p:spPr>
          <a:xfrm>
            <a:off x="1912979" y="2296965"/>
            <a:ext cx="1185884" cy="72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0" sz="3600">
                <a:latin typeface="Abadi"/>
                <a:ea typeface="Abadi"/>
                <a:cs typeface="Abadi"/>
                <a:sym typeface="Abadi"/>
              </a:defRPr>
            </a:lvl1pPr>
          </a:lstStyle>
          <a:p>
            <a:pPr/>
            <a:r>
              <a:t>MTC</a:t>
            </a:r>
          </a:p>
        </p:txBody>
      </p:sp>
      <p:sp>
        <p:nvSpPr>
          <p:cNvPr id="133" name="直接连接符 8"/>
          <p:cNvSpPr/>
          <p:nvPr/>
        </p:nvSpPr>
        <p:spPr>
          <a:xfrm>
            <a:off x="1240971" y="2324007"/>
            <a:ext cx="10951030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34" name="直接连接符 9"/>
          <p:cNvSpPr/>
          <p:nvPr/>
        </p:nvSpPr>
        <p:spPr>
          <a:xfrm flipH="1">
            <a:off x="1538515" y="842138"/>
            <a:ext cx="1" cy="191376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3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4489" y="1295748"/>
            <a:ext cx="1522383" cy="67836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4.tif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chart" Target="../charts/char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>
            <p:ph type="title"/>
          </p:nvPr>
        </p:nvSpPr>
        <p:spPr>
          <a:xfrm>
            <a:off x="1676401" y="2544840"/>
            <a:ext cx="12460514" cy="4407353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一站式ES平台服务</a:t>
            </a:r>
          </a:p>
        </p:txBody>
      </p:sp>
      <p:sp>
        <p:nvSpPr>
          <p:cNvPr id="146" name="副标题 2"/>
          <p:cNvSpPr txBox="1"/>
          <p:nvPr>
            <p:ph type="body" sz="quarter" idx="1"/>
          </p:nvPr>
        </p:nvSpPr>
        <p:spPr>
          <a:xfrm>
            <a:off x="1676401" y="7204075"/>
            <a:ext cx="12460514" cy="1649639"/>
          </a:xfrm>
          <a:prstGeom prst="rect">
            <a:avLst/>
          </a:prstGeom>
        </p:spPr>
        <p:txBody>
          <a:bodyPr/>
          <a:lstStyle/>
          <a:p>
            <a:pPr/>
            <a:r>
              <a:t>基础架构部/OLAP平台</a:t>
            </a:r>
          </a:p>
          <a:p>
            <a:pPr/>
            <a:r>
              <a:t>花生</a:t>
            </a:r>
          </a:p>
        </p:txBody>
      </p:sp>
      <p:sp>
        <p:nvSpPr>
          <p:cNvPr id="147" name="Rounded Rectangle"/>
          <p:cNvSpPr/>
          <p:nvPr/>
        </p:nvSpPr>
        <p:spPr>
          <a:xfrm>
            <a:off x="381000" y="12098866"/>
            <a:ext cx="2029015" cy="151646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325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6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8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331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329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0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32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ES平台 - 自助接入 - 实时ETL（Extract）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实时</a:t>
            </a:r>
            <a:r>
              <a:t>ETL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Extract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39398" y="2476467"/>
            <a:ext cx="11294005" cy="10329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09931" y="1702518"/>
            <a:ext cx="7996810" cy="3607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09931" y="9300405"/>
            <a:ext cx="7996810" cy="4212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56984" y="5501461"/>
            <a:ext cx="8102705" cy="3607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340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1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43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344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5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47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ES平台 - 自助接入 - 实时ETL（Transform）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实时</a:t>
            </a:r>
            <a:r>
              <a:t>ETL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Transform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</p:txBody>
      </p:sp>
      <p:pic>
        <p:nvPicPr>
          <p:cNvPr id="34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0" name="Group"/>
          <p:cNvGrpSpPr/>
          <p:nvPr/>
        </p:nvGrpSpPr>
        <p:grpSpPr>
          <a:xfrm>
            <a:off x="2830438" y="10085127"/>
            <a:ext cx="15573524" cy="2606732"/>
            <a:chOff x="0" y="0"/>
            <a:chExt cx="15573523" cy="2606731"/>
          </a:xfrm>
        </p:grpSpPr>
        <p:sp>
          <p:nvSpPr>
            <p:cNvPr id="350" name="Rounded Rectangle"/>
            <p:cNvSpPr/>
            <p:nvPr/>
          </p:nvSpPr>
          <p:spPr>
            <a:xfrm>
              <a:off x="0" y="0"/>
              <a:ext cx="15573524" cy="2606732"/>
            </a:xfrm>
            <a:prstGeom prst="roundRect">
              <a:avLst>
                <a:gd name="adj" fmla="val 15651"/>
              </a:avLst>
            </a:prstGeom>
            <a:solidFill>
              <a:srgbClr val="1CAD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351" name="字符串"/>
            <p:cNvSpPr/>
            <p:nvPr/>
          </p:nvSpPr>
          <p:spPr>
            <a:xfrm>
              <a:off x="2498290" y="410448"/>
              <a:ext cx="2856915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字符串</a:t>
              </a:r>
            </a:p>
          </p:txBody>
        </p:sp>
        <p:sp>
          <p:nvSpPr>
            <p:cNvPr id="352" name="数值"/>
            <p:cNvSpPr/>
            <p:nvPr/>
          </p:nvSpPr>
          <p:spPr>
            <a:xfrm>
              <a:off x="5710066" y="410448"/>
              <a:ext cx="2856916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数值</a:t>
              </a:r>
            </a:p>
          </p:txBody>
        </p:sp>
        <p:sp>
          <p:nvSpPr>
            <p:cNvPr id="353" name="IP"/>
            <p:cNvSpPr/>
            <p:nvPr/>
          </p:nvSpPr>
          <p:spPr>
            <a:xfrm>
              <a:off x="12133621" y="410448"/>
              <a:ext cx="2856915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IP</a:t>
              </a:r>
            </a:p>
          </p:txBody>
        </p:sp>
        <p:sp>
          <p:nvSpPr>
            <p:cNvPr id="354" name="时间"/>
            <p:cNvSpPr/>
            <p:nvPr/>
          </p:nvSpPr>
          <p:spPr>
            <a:xfrm>
              <a:off x="8921844" y="410448"/>
              <a:ext cx="2856916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时间</a:t>
              </a:r>
            </a:p>
          </p:txBody>
        </p:sp>
        <p:sp>
          <p:nvSpPr>
            <p:cNvPr id="355" name="数组"/>
            <p:cNvSpPr/>
            <p:nvPr/>
          </p:nvSpPr>
          <p:spPr>
            <a:xfrm>
              <a:off x="2498290" y="1492277"/>
              <a:ext cx="2856915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数组</a:t>
              </a:r>
            </a:p>
          </p:txBody>
        </p:sp>
        <p:sp>
          <p:nvSpPr>
            <p:cNvPr id="356" name="Map"/>
            <p:cNvSpPr/>
            <p:nvPr/>
          </p:nvSpPr>
          <p:spPr>
            <a:xfrm>
              <a:off x="5710066" y="1492277"/>
              <a:ext cx="2856916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Map</a:t>
              </a:r>
            </a:p>
          </p:txBody>
        </p:sp>
        <p:sp>
          <p:nvSpPr>
            <p:cNvPr id="357" name="bit位"/>
            <p:cNvSpPr/>
            <p:nvPr/>
          </p:nvSpPr>
          <p:spPr>
            <a:xfrm>
              <a:off x="8921844" y="1492277"/>
              <a:ext cx="2856916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bit位</a:t>
              </a:r>
            </a:p>
          </p:txBody>
        </p:sp>
        <p:sp>
          <p:nvSpPr>
            <p:cNvPr id="358" name="..."/>
            <p:cNvSpPr/>
            <p:nvPr/>
          </p:nvSpPr>
          <p:spPr>
            <a:xfrm>
              <a:off x="12133621" y="1492277"/>
              <a:ext cx="2856915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359" name="更多格式"/>
            <p:cNvSpPr/>
            <p:nvPr/>
          </p:nvSpPr>
          <p:spPr>
            <a:xfrm>
              <a:off x="250708" y="352250"/>
              <a:ext cx="1902231" cy="1902232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1CADE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b="0" sz="1800"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更多格式</a:t>
              </a:r>
            </a:p>
          </p:txBody>
        </p:sp>
      </p:grpSp>
      <p:pic>
        <p:nvPicPr>
          <p:cNvPr id="3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66887" y="2278147"/>
            <a:ext cx="13388092" cy="6867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363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4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66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8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70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ES平台 - 自助接入 - 实时ETL（Load）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实时</a:t>
            </a:r>
            <a:r>
              <a:t>ETL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Load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</p:txBody>
      </p:sp>
      <p:pic>
        <p:nvPicPr>
          <p:cNvPr id="37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图片 13" descr="图片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7162" y="2259245"/>
            <a:ext cx="10597142" cy="64750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4" name="Group"/>
          <p:cNvGrpSpPr/>
          <p:nvPr/>
        </p:nvGrpSpPr>
        <p:grpSpPr>
          <a:xfrm>
            <a:off x="3050571" y="10014525"/>
            <a:ext cx="15573525" cy="2606732"/>
            <a:chOff x="0" y="0"/>
            <a:chExt cx="15573523" cy="2606731"/>
          </a:xfrm>
        </p:grpSpPr>
        <p:sp>
          <p:nvSpPr>
            <p:cNvPr id="374" name="Rounded Rectangle"/>
            <p:cNvSpPr/>
            <p:nvPr/>
          </p:nvSpPr>
          <p:spPr>
            <a:xfrm>
              <a:off x="0" y="0"/>
              <a:ext cx="15573524" cy="2606732"/>
            </a:xfrm>
            <a:prstGeom prst="roundRect">
              <a:avLst>
                <a:gd name="adj" fmla="val 15651"/>
              </a:avLst>
            </a:prstGeom>
            <a:solidFill>
              <a:srgbClr val="1CAD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375" name="单索引"/>
            <p:cNvSpPr/>
            <p:nvPr/>
          </p:nvSpPr>
          <p:spPr>
            <a:xfrm>
              <a:off x="2498290" y="410448"/>
              <a:ext cx="2856915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单索引</a:t>
              </a:r>
            </a:p>
          </p:txBody>
        </p:sp>
        <p:sp>
          <p:nvSpPr>
            <p:cNvPr id="376" name="取模拆分"/>
            <p:cNvSpPr/>
            <p:nvPr/>
          </p:nvSpPr>
          <p:spPr>
            <a:xfrm>
              <a:off x="5710066" y="410448"/>
              <a:ext cx="2856916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取模拆分</a:t>
              </a:r>
            </a:p>
          </p:txBody>
        </p:sp>
        <p:sp>
          <p:nvSpPr>
            <p:cNvPr id="377" name="按月拆分"/>
            <p:cNvSpPr/>
            <p:nvPr/>
          </p:nvSpPr>
          <p:spPr>
            <a:xfrm>
              <a:off x="12133621" y="410448"/>
              <a:ext cx="2856915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按月拆分</a:t>
              </a:r>
            </a:p>
          </p:txBody>
        </p:sp>
        <p:sp>
          <p:nvSpPr>
            <p:cNvPr id="378" name="按年拆分"/>
            <p:cNvSpPr/>
            <p:nvPr/>
          </p:nvSpPr>
          <p:spPr>
            <a:xfrm>
              <a:off x="8921844" y="410448"/>
              <a:ext cx="2856916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按年拆分</a:t>
              </a:r>
            </a:p>
          </p:txBody>
        </p:sp>
        <p:sp>
          <p:nvSpPr>
            <p:cNvPr id="379" name="按周拆分"/>
            <p:cNvSpPr/>
            <p:nvPr/>
          </p:nvSpPr>
          <p:spPr>
            <a:xfrm>
              <a:off x="2498290" y="1492277"/>
              <a:ext cx="2856915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按周拆分</a:t>
              </a:r>
            </a:p>
          </p:txBody>
        </p:sp>
        <p:sp>
          <p:nvSpPr>
            <p:cNvPr id="380" name="按日拆分"/>
            <p:cNvSpPr/>
            <p:nvPr/>
          </p:nvSpPr>
          <p:spPr>
            <a:xfrm>
              <a:off x="5710066" y="1492277"/>
              <a:ext cx="2856916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按日拆分</a:t>
              </a:r>
            </a:p>
          </p:txBody>
        </p:sp>
        <p:sp>
          <p:nvSpPr>
            <p:cNvPr id="381" name="表后缀拆分"/>
            <p:cNvSpPr/>
            <p:nvPr/>
          </p:nvSpPr>
          <p:spPr>
            <a:xfrm>
              <a:off x="8921844" y="1492277"/>
              <a:ext cx="2856916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表后缀拆分</a:t>
              </a:r>
            </a:p>
          </p:txBody>
        </p:sp>
        <p:sp>
          <p:nvSpPr>
            <p:cNvPr id="382" name="..."/>
            <p:cNvSpPr/>
            <p:nvPr/>
          </p:nvSpPr>
          <p:spPr>
            <a:xfrm>
              <a:off x="12133621" y="1492277"/>
              <a:ext cx="2856915" cy="704007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383" name="更多拆分规则"/>
            <p:cNvSpPr/>
            <p:nvPr/>
          </p:nvSpPr>
          <p:spPr>
            <a:xfrm>
              <a:off x="250708" y="352250"/>
              <a:ext cx="1902231" cy="1902232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1CADE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b="0" sz="1800"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更多拆分规则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7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89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390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1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93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ES平台 - 自助接入 - 完整ETL链路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完整ETL链路</a:t>
            </a:r>
          </a:p>
        </p:txBody>
      </p:sp>
      <p:pic>
        <p:nvPicPr>
          <p:cNvPr id="39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3490" y="2569083"/>
            <a:ext cx="16109926" cy="9471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398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9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01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402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3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05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ES平台 - 自助接入 - 查询规则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查询规则</a:t>
            </a:r>
          </a:p>
        </p:txBody>
      </p:sp>
      <p:pic>
        <p:nvPicPr>
          <p:cNvPr id="40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这里的选择决定了字段能够怎么用"/>
          <p:cNvSpPr txBox="1"/>
          <p:nvPr/>
        </p:nvSpPr>
        <p:spPr>
          <a:xfrm>
            <a:off x="2893483" y="2544233"/>
            <a:ext cx="582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这里的选择决定了字段能够怎么用</a:t>
            </a:r>
          </a:p>
        </p:txBody>
      </p:sp>
      <p:pic>
        <p:nvPicPr>
          <p:cNvPr id="4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2486" y="4072466"/>
            <a:ext cx="14696837" cy="4956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411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2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14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415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6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18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ES平台 - 自助接入 - 查询规则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查询规则</a:t>
            </a:r>
          </a:p>
        </p:txBody>
      </p:sp>
      <p:pic>
        <p:nvPicPr>
          <p:cNvPr id="42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文本框 18"/>
          <p:cNvSpPr txBox="1"/>
          <p:nvPr/>
        </p:nvSpPr>
        <p:spPr>
          <a:xfrm>
            <a:off x="2884275" y="5310979"/>
            <a:ext cx="683050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>
              <a:spcBef>
                <a:spcPts val="5900"/>
              </a:spcBef>
              <a:defRPr b="0" sz="3100"/>
            </a:lvl1pPr>
          </a:lstStyle>
          <a:p>
            <a:pPr/>
            <a:r>
              <a:t>固定间隔切词(abcd-&gt;a,b,c,d,ab,bc,cd)</a:t>
            </a:r>
          </a:p>
        </p:txBody>
      </p:sp>
      <p:sp>
        <p:nvSpPr>
          <p:cNvPr id="422" name="&quot;哔哩哔哩成立于20090626HANGZHOU,在上海市杨浦区政立路国正中心3号楼,拥有BML,BW等线下活动&quot;"/>
          <p:cNvSpPr txBox="1"/>
          <p:nvPr/>
        </p:nvSpPr>
        <p:spPr>
          <a:xfrm>
            <a:off x="2854098" y="3401972"/>
            <a:ext cx="19068710" cy="184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sz="3600">
                <a:solidFill>
                  <a:srgbClr val="5CA2D4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"哔哩哔哩成立于20090626HANGZHOU,在上海市杨浦区政立路国正中心3号楼,拥有BML,BW等线下活动"</a:t>
            </a:r>
          </a:p>
        </p:txBody>
      </p:sp>
      <p:sp>
        <p:nvSpPr>
          <p:cNvPr id="423" name="文本框 18"/>
          <p:cNvSpPr txBox="1"/>
          <p:nvPr/>
        </p:nvSpPr>
        <p:spPr>
          <a:xfrm>
            <a:off x="2810793" y="10048278"/>
            <a:ext cx="207263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>
              <a:spcBef>
                <a:spcPts val="5900"/>
              </a:spcBef>
              <a:defRPr b="0" sz="3100"/>
            </a:lvl1pPr>
          </a:lstStyle>
          <a:p>
            <a:pPr/>
            <a:r>
              <a:t>常用词切词</a:t>
            </a:r>
          </a:p>
        </p:txBody>
      </p:sp>
      <p:sp>
        <p:nvSpPr>
          <p:cNvPr id="424" name="哔哩, 哔哩, 成立, 于, 20090626HANGZHOU, 在, 上海市, 杨浦区, 政立路, 国正, 中心, 3, 号楼,  拥有, BML,  BW, 等, 线下, 活动"/>
          <p:cNvSpPr txBox="1"/>
          <p:nvPr/>
        </p:nvSpPr>
        <p:spPr>
          <a:xfrm>
            <a:off x="2897403" y="10925695"/>
            <a:ext cx="1906871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3900">
                <a:solidFill>
                  <a:srgbClr val="3E8853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哔哩, 哔哩, 成立, 于, 20090626HANGZHOU, 在, 上海市, 杨浦区, 政立路, 国正, 中心, 3, 号楼,  拥有, BML,  BW, 等, 线下, 活动</a:t>
            </a:r>
          </a:p>
        </p:txBody>
      </p:sp>
      <p:sp>
        <p:nvSpPr>
          <p:cNvPr id="425" name="哔,哩,哔,哩,成,立,于,2,0,0,9,0,6,2,6,H,A,N,G,Z,H,O,U,在,上,海,市,杨,浦,区,政,立,路,国,正,中,心,3,号,楼,拥,有,B,M,L,B,W,等,线,下,活,动,哔哩,哩哔,哔哩,哩成,成立,立于,于,2,20,00,09,90,06,62,26,6H,HA,AN,NG,GZ,ZH,HO,OU,U在,在上,上海,海市,市杨,杨浦,浦区,区政,政立,立路,路国,国正,正中,中心,心3,3号,号楼,楼拥,拥有,有B,BM,ML,LB,BW,W等,等线,线下,下活"/>
          <p:cNvSpPr txBox="1"/>
          <p:nvPr/>
        </p:nvSpPr>
        <p:spPr>
          <a:xfrm>
            <a:off x="2893585" y="6028162"/>
            <a:ext cx="19412103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defRPr b="0" sz="3900">
                <a:solidFill>
                  <a:srgbClr val="3E8853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哔,哩,哔,哩,成,立,于,2,0,0,9,0,6,2,6,H,A,N,G,Z,H,O,U,在,上,海,市,杨,浦,区,政,立,路,国,正,中,心,3,号,楼,拥,有,B,M,L,B,W,等,线,下,活,动,哔哩,哩哔,哔哩,哩成,成立,立于,于,2,20,00,09,90,06,62,26,6H,HA,AN,NG,GZ,ZH,HO,OU,U在,在上,上海,海市,市杨,杨浦,浦区,区政,政立,立路,路国,国正,正中,中心,心3,3号,号楼,楼拥,拥有,有B,BM,ML,LB,BW,W等,等线,线下,下活,活动</a:t>
            </a:r>
          </a:p>
        </p:txBody>
      </p:sp>
      <p:sp>
        <p:nvSpPr>
          <p:cNvPr id="426" name="切词"/>
          <p:cNvSpPr txBox="1"/>
          <p:nvPr/>
        </p:nvSpPr>
        <p:spPr>
          <a:xfrm>
            <a:off x="2846916" y="1999436"/>
            <a:ext cx="148590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400"/>
            </a:lvl1pPr>
          </a:lstStyle>
          <a:p>
            <a:pPr/>
            <a:r>
              <a:t>切词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428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9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31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434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432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3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35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ES平台 - 自助接入 - 权限控制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权限控制</a:t>
            </a:r>
          </a:p>
        </p:txBody>
      </p:sp>
      <p:pic>
        <p:nvPicPr>
          <p:cNvPr id="43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59956" y="3788833"/>
            <a:ext cx="6892514" cy="8787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图片 6" descr="图片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2546" y="3670899"/>
            <a:ext cx="10863843" cy="8291995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文本框 7"/>
          <p:cNvSpPr txBox="1"/>
          <p:nvPr/>
        </p:nvSpPr>
        <p:spPr>
          <a:xfrm>
            <a:off x="5215162" y="2138979"/>
            <a:ext cx="35331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5400"/>
            </a:lvl1pPr>
          </a:lstStyle>
          <a:p>
            <a:pPr/>
            <a:r>
              <a:t>限流配置：</a:t>
            </a:r>
          </a:p>
        </p:txBody>
      </p:sp>
      <p:sp>
        <p:nvSpPr>
          <p:cNvPr id="441" name="文本框 11"/>
          <p:cNvSpPr txBox="1"/>
          <p:nvPr/>
        </p:nvSpPr>
        <p:spPr>
          <a:xfrm>
            <a:off x="16826681" y="2421034"/>
            <a:ext cx="4396563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0" sz="5400"/>
            </a:pPr>
            <a:r>
              <a:t>ES</a:t>
            </a:r>
            <a:r>
              <a:t>功能权限：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4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46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449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447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8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50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ES平台 - 自助接入 - SLA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SLA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21516" y="2757314"/>
            <a:ext cx="16233516" cy="9449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6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58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461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459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0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62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ES平台 - 自助接入 - 查询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查询</a:t>
            </a:r>
          </a:p>
        </p:txBody>
      </p:sp>
      <p:pic>
        <p:nvPicPr>
          <p:cNvPr id="46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文本框 7"/>
          <p:cNvSpPr txBox="1"/>
          <p:nvPr/>
        </p:nvSpPr>
        <p:spPr>
          <a:xfrm>
            <a:off x="14646093" y="3613399"/>
            <a:ext cx="7405984" cy="230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defRPr b="0" sz="2400">
                <a:latin typeface="Consolas"/>
                <a:ea typeface="Consolas"/>
                <a:cs typeface="Consolas"/>
                <a:sym typeface="Consolas"/>
              </a:defRPr>
            </a:pPr>
            <a:r>
              <a:t>select * from intl_pgc</a:t>
            </a:r>
          </a:p>
          <a:p>
            <a:pPr algn="l" defTabSz="914400">
              <a:defRPr b="0" sz="2400">
                <a:latin typeface="Consolas"/>
                <a:ea typeface="Consolas"/>
                <a:cs typeface="Consolas"/>
                <a:sym typeface="Consolas"/>
              </a:defRPr>
            </a:pPr>
            <a:r>
              <a:t>where </a:t>
            </a:r>
          </a:p>
          <a:p>
            <a:pPr algn="l" defTabSz="914400">
              <a:defRPr b="0" sz="2400">
                <a:latin typeface="Consolas"/>
                <a:ea typeface="Consolas"/>
                <a:cs typeface="Consolas"/>
                <a:sym typeface="Consolas"/>
              </a:defRPr>
            </a:pPr>
            <a:r>
              <a:t>  season_id = 35573</a:t>
            </a:r>
          </a:p>
          <a:p>
            <a:pPr algn="l" defTabSz="914400">
              <a:defRPr b="0" sz="2400">
                <a:latin typeface="Consolas"/>
                <a:ea typeface="Consolas"/>
                <a:cs typeface="Consolas"/>
                <a:sym typeface="Consolas"/>
              </a:defRPr>
            </a:pPr>
            <a:r>
              <a:t>  and season_ext.3.title like ‘agian’</a:t>
            </a:r>
          </a:p>
          <a:p>
            <a:pPr algn="l" defTabSz="914400">
              <a:defRPr b="0" sz="2400">
                <a:latin typeface="Consolas"/>
                <a:ea typeface="Consolas"/>
                <a:cs typeface="Consolas"/>
                <a:sym typeface="Consolas"/>
              </a:defRPr>
            </a:pPr>
            <a:r>
              <a:t>order by</a:t>
            </a:r>
            <a:r>
              <a:t> </a:t>
            </a:r>
            <a:r>
              <a:t>ctime desc</a:t>
            </a:r>
          </a:p>
          <a:p>
            <a:pPr algn="l" defTabSz="914400">
              <a:defRPr b="0" sz="2400">
                <a:latin typeface="Consolas"/>
                <a:ea typeface="Consolas"/>
                <a:cs typeface="Consolas"/>
                <a:sym typeface="Consolas"/>
              </a:defRPr>
            </a:pPr>
            <a:r>
              <a:t>limit 0,10</a:t>
            </a:r>
          </a:p>
        </p:txBody>
      </p:sp>
      <p:sp>
        <p:nvSpPr>
          <p:cNvPr id="466" name="文本框 8"/>
          <p:cNvSpPr txBox="1"/>
          <p:nvPr/>
        </p:nvSpPr>
        <p:spPr>
          <a:xfrm>
            <a:off x="16393981" y="2249929"/>
            <a:ext cx="293598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使用sql方式接入</a:t>
            </a:r>
          </a:p>
        </p:txBody>
      </p:sp>
      <p:pic>
        <p:nvPicPr>
          <p:cNvPr id="46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3483" y="3270722"/>
            <a:ext cx="9591388" cy="9649871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原生ES查询"/>
          <p:cNvSpPr txBox="1"/>
          <p:nvPr/>
        </p:nvSpPr>
        <p:spPr>
          <a:xfrm>
            <a:off x="5082948" y="2249929"/>
            <a:ext cx="213245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原生ES查询</a:t>
            </a:r>
          </a:p>
        </p:txBody>
      </p:sp>
      <p:grpSp>
        <p:nvGrpSpPr>
          <p:cNvPr id="471" name="右箭头 1"/>
          <p:cNvGrpSpPr/>
          <p:nvPr/>
        </p:nvGrpSpPr>
        <p:grpSpPr>
          <a:xfrm>
            <a:off x="11305413" y="6745310"/>
            <a:ext cx="2663081" cy="908112"/>
            <a:chOff x="0" y="0"/>
            <a:chExt cx="2663080" cy="908110"/>
          </a:xfrm>
        </p:grpSpPr>
        <p:sp>
          <p:nvSpPr>
            <p:cNvPr id="469" name="Arrow"/>
            <p:cNvSpPr/>
            <p:nvPr/>
          </p:nvSpPr>
          <p:spPr>
            <a:xfrm>
              <a:off x="0" y="0"/>
              <a:ext cx="2663081" cy="90811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CADE4"/>
            </a:solidFill>
            <a:ln w="12700" cap="flat">
              <a:solidFill>
                <a:srgbClr val="147EA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470" name="化繁为简"/>
            <p:cNvSpPr txBox="1"/>
            <p:nvPr/>
          </p:nvSpPr>
          <p:spPr>
            <a:xfrm>
              <a:off x="85670" y="70916"/>
              <a:ext cx="2264713" cy="766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0"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化繁为简</a:t>
              </a:r>
            </a:p>
          </p:txBody>
        </p:sp>
      </p:grpSp>
      <p:sp>
        <p:nvSpPr>
          <p:cNvPr id="472" name="文本框 8"/>
          <p:cNvSpPr txBox="1"/>
          <p:nvPr/>
        </p:nvSpPr>
        <p:spPr>
          <a:xfrm>
            <a:off x="16150141" y="7877036"/>
            <a:ext cx="342366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使用query方式接入</a:t>
            </a:r>
          </a:p>
        </p:txBody>
      </p:sp>
      <p:pic>
        <p:nvPicPr>
          <p:cNvPr id="4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80224" y="9292166"/>
            <a:ext cx="12763501" cy="180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475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6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78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481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479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0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82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ES平台 - 定制开发"/>
          <p:cNvSpPr txBox="1"/>
          <p:nvPr/>
        </p:nvSpPr>
        <p:spPr>
          <a:xfrm>
            <a:off x="3639904" y="520700"/>
            <a:ext cx="79287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定制开发</a:t>
            </a:r>
          </a:p>
        </p:txBody>
      </p:sp>
      <p:pic>
        <p:nvPicPr>
          <p:cNvPr id="48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85" name="ES平台定制化插件 VS 社区插件"/>
          <p:cNvGraphicFramePr/>
          <p:nvPr/>
        </p:nvGraphicFramePr>
        <p:xfrm>
          <a:off x="3221566" y="4706089"/>
          <a:ext cx="18333773" cy="38027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884183"/>
                <a:gridCol w="3158717"/>
                <a:gridCol w="2964482"/>
                <a:gridCol w="3442129"/>
                <a:gridCol w="3442129"/>
                <a:gridCol w="3442129"/>
              </a:tblGrid>
              <a:tr h="660400">
                <a:tc gridSpan="6"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Helvetica Neue Light"/>
                          <a:ea typeface="Helvetica Neue Light"/>
                          <a:cs typeface="Helvetica Neue Light"/>
                        </a:rPr>
                        <a:t>ES平台定制化插件 VS 社区插件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4745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sym typeface="Helvetica Neue"/>
                        </a:rPr>
                        <a:t>插件对比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280696"/>
                        <a:satOff val="-21138"/>
                        <a:lumOff val="17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rgbClr val="FFFFFF"/>
                          </a:solidFill>
                          <a:sym typeface="Helvetica Neue"/>
                        </a:rPr>
                        <a:t>动态中文词库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280696"/>
                        <a:satOff val="-21138"/>
                        <a:lumOff val="17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rgbClr val="FFFFFF"/>
                          </a:solidFill>
                          <a:sym typeface="Helvetica Neue"/>
                        </a:rPr>
                        <a:t>动态同义词词库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280696"/>
                        <a:satOff val="-21138"/>
                        <a:lumOff val="17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rgbClr val="FFFFFF"/>
                          </a:solidFill>
                          <a:sym typeface="Helvetica Neue"/>
                        </a:rPr>
                        <a:t>动态泰语词库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280696"/>
                        <a:satOff val="-21138"/>
                        <a:lumOff val="17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rgbClr val="FFFFFF"/>
                          </a:solidFill>
                          <a:sym typeface="Helvetica Neue"/>
                        </a:rPr>
                        <a:t>动态英文词库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280696"/>
                        <a:satOff val="-21138"/>
                        <a:lumOff val="17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rgbClr val="FFFFFF"/>
                          </a:solidFill>
                          <a:sym typeface="Helvetica Neue"/>
                        </a:rPr>
                        <a:t>KNN检索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280696"/>
                        <a:satOff val="-21138"/>
                        <a:lumOff val="1732"/>
                      </a:schemeClr>
                    </a:solidFill>
                  </a:tcPr>
                </a:tc>
              </a:tr>
              <a:tr h="104745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sym typeface="Helvetica Neue"/>
                        </a:rPr>
                        <a:t>ES平台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solidFill>
                          <a:sym typeface="Helvetica Neue"/>
                        </a:rPr>
                        <a:t>索引级别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solidFill>
                          <a:sym typeface="Helvetica Neue"/>
                        </a:rPr>
                        <a:t>索引级别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solidFill>
                          <a:sym typeface="Helvetica Neue"/>
                        </a:rPr>
                        <a:t>索引级别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solidFill>
                          <a:sym typeface="Helvetica Neue"/>
                        </a:rPr>
                        <a:t>索引级别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700">
                          <a:solidFill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solidFill>
                          <a:sym typeface="Helvetica Neue"/>
                        </a:rPr>
                        <a:t>基于NMSLIB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104745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700">
                          <a:solidFill>
                            <a:srgbClr val="FFFFFF"/>
                          </a:solidFill>
                          <a:sym typeface="Helvetica Neue"/>
                        </a:rPr>
                        <a:t>开源社区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600">
                          <a:solidFill>
                            <a:srgbClr val="929292"/>
                          </a:solidFill>
                          <a:sym typeface="Helvetica Neue"/>
                        </a:rPr>
                        <a:t>集群全局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600">
                          <a:solidFill>
                            <a:srgbClr val="929292"/>
                          </a:solidFill>
                          <a:sym typeface="Helvetica Neue"/>
                        </a:rPr>
                        <a:t>集群全局,无法动态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600">
                          <a:solidFill>
                            <a:srgbClr val="929292"/>
                          </a:solidFill>
                          <a:sym typeface="Helvetica Neue"/>
                        </a:rPr>
                        <a:t>无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600">
                          <a:solidFill>
                            <a:srgbClr val="929292"/>
                          </a:solidFill>
                          <a:sym typeface="Helvetica Neue"/>
                        </a:rPr>
                        <a:t>无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600">
                          <a:solidFill>
                            <a:srgbClr val="929292"/>
                          </a:solidFill>
                          <a:sym typeface="Helvetica Neue"/>
                        </a:rPr>
                        <a:t>无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pic>
        <p:nvPicPr>
          <p:cNvPr id="48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5469" y="9214166"/>
            <a:ext cx="11981046" cy="3970218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业务方自定义词库管理"/>
          <p:cNvSpPr txBox="1"/>
          <p:nvPr/>
        </p:nvSpPr>
        <p:spPr>
          <a:xfrm>
            <a:off x="16379107" y="10739787"/>
            <a:ext cx="40513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业务方自定义词库管理</a:t>
            </a:r>
          </a:p>
        </p:txBody>
      </p:sp>
      <p:sp>
        <p:nvSpPr>
          <p:cNvPr id="488" name="定制化插件"/>
          <p:cNvSpPr txBox="1"/>
          <p:nvPr/>
        </p:nvSpPr>
        <p:spPr>
          <a:xfrm>
            <a:off x="3168570" y="1925644"/>
            <a:ext cx="6189975" cy="96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500"/>
              </a:spcBef>
              <a:defRPr sz="3200">
                <a:solidFill>
                  <a:srgbClr val="2BBDF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定制化插件</a:t>
            </a:r>
          </a:p>
        </p:txBody>
      </p:sp>
      <p:sp>
        <p:nvSpPr>
          <p:cNvPr id="489" name="自助式词库管理,相同集群下不同索引互不影响…"/>
          <p:cNvSpPr txBox="1"/>
          <p:nvPr/>
        </p:nvSpPr>
        <p:spPr>
          <a:xfrm>
            <a:off x="3215925" y="2838722"/>
            <a:ext cx="12177018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5" indent="-396875" algn="l">
              <a:lnSpc>
                <a:spcPct val="130000"/>
              </a:lnSpc>
              <a:buSzPct val="125000"/>
              <a:buChar char="•"/>
              <a:defRPr b="0" sz="2500"/>
            </a:pPr>
            <a:r>
              <a:t>自助式词库管理,相同集群下不同索引互不影响</a:t>
            </a:r>
          </a:p>
          <a:p>
            <a:pPr marL="396875" indent="-396875" algn="l">
              <a:lnSpc>
                <a:spcPct val="130000"/>
              </a:lnSpc>
              <a:buSzPct val="125000"/>
              <a:buChar char="•"/>
              <a:defRPr b="0" sz="2500"/>
            </a:pPr>
            <a:r>
              <a:t>插件开箱即用,具备通用能力,方便开源回馈社区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149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2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153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56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ES平台 - ES简介"/>
          <p:cNvSpPr txBox="1"/>
          <p:nvPr/>
        </p:nvSpPr>
        <p:spPr>
          <a:xfrm>
            <a:off x="3639904" y="520700"/>
            <a:ext cx="67630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ES简介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矩形 2"/>
          <p:cNvSpPr txBox="1"/>
          <p:nvPr/>
        </p:nvSpPr>
        <p:spPr>
          <a:xfrm>
            <a:off x="2848186" y="2260989"/>
            <a:ext cx="15489988" cy="289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b="0" sz="3100">
                <a:latin typeface="等线"/>
                <a:ea typeface="等线"/>
                <a:cs typeface="等线"/>
                <a:sym typeface="等线"/>
              </a:defRPr>
            </a:pPr>
            <a:r>
              <a:t>核心特点：</a:t>
            </a:r>
          </a:p>
          <a:p>
            <a:pPr lvl="1" marL="742950" indent="-285750" algn="l" defTabSz="914400">
              <a:buSzPct val="100000"/>
              <a:buFont typeface="Arial"/>
              <a:buChar char="•"/>
              <a:defRPr b="0" sz="3100">
                <a:solidFill>
                  <a:srgbClr val="FF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分布式</a:t>
            </a:r>
            <a:r>
              <a:rPr>
                <a:solidFill>
                  <a:srgbClr val="000000"/>
                </a:solidFill>
              </a:rPr>
              <a:t>的实时文件存储，</a:t>
            </a:r>
            <a:r>
              <a:t>每个字段</a:t>
            </a:r>
            <a:r>
              <a:rPr>
                <a:solidFill>
                  <a:srgbClr val="000000"/>
                </a:solidFill>
              </a:rPr>
              <a:t>都被索引且可用于搜索。</a:t>
            </a:r>
          </a:p>
          <a:p>
            <a:pPr lvl="1" marL="742950" indent="-285750" algn="l" defTabSz="914400">
              <a:buSzPct val="100000"/>
              <a:buFont typeface="Arial"/>
              <a:buChar char="•"/>
              <a:defRPr b="0" sz="3100">
                <a:latin typeface="等线"/>
                <a:ea typeface="等线"/>
                <a:cs typeface="等线"/>
                <a:sym typeface="等线"/>
              </a:defRPr>
            </a:pPr>
            <a:r>
              <a:t>分布式的实时分析搜索引擎，海量数据下近实时</a:t>
            </a:r>
            <a:r>
              <a:rPr>
                <a:solidFill>
                  <a:srgbClr val="FF0000"/>
                </a:solidFill>
              </a:rPr>
              <a:t>秒级响应</a:t>
            </a:r>
            <a:r>
              <a:t>。</a:t>
            </a:r>
          </a:p>
          <a:p>
            <a:pPr lvl="1" marL="742950" indent="-285750" algn="l" defTabSz="914400">
              <a:buSzPct val="100000"/>
              <a:buFont typeface="Arial"/>
              <a:buChar char="•"/>
              <a:defRPr b="0" sz="3100">
                <a:latin typeface="等线"/>
                <a:ea typeface="等线"/>
                <a:cs typeface="等线"/>
                <a:sym typeface="等线"/>
              </a:defRPr>
            </a:pPr>
            <a:r>
              <a:t>简单的</a:t>
            </a:r>
            <a:r>
              <a:t>restful api</a:t>
            </a:r>
            <a:r>
              <a:t>，天生的兼容</a:t>
            </a:r>
            <a:r>
              <a:rPr>
                <a:solidFill>
                  <a:srgbClr val="FF0000"/>
                </a:solidFill>
              </a:rPr>
              <a:t>多语言</a:t>
            </a:r>
            <a:r>
              <a:t>开发。</a:t>
            </a:r>
          </a:p>
          <a:p>
            <a:pPr lvl="1" marL="742950" indent="-285750" algn="l" defTabSz="914400">
              <a:buSzPct val="100000"/>
              <a:buFont typeface="Arial"/>
              <a:buChar char="•"/>
              <a:defRPr b="0" sz="3100">
                <a:latin typeface="等线"/>
                <a:ea typeface="等线"/>
                <a:cs typeface="等线"/>
                <a:sym typeface="等线"/>
              </a:defRPr>
            </a:pPr>
            <a:r>
              <a:t>易扩展，处理</a:t>
            </a:r>
            <a:r>
              <a:rPr>
                <a:solidFill>
                  <a:srgbClr val="FF0000"/>
                </a:solidFill>
              </a:rPr>
              <a:t>PB</a:t>
            </a:r>
            <a:r>
              <a:rPr>
                <a:solidFill>
                  <a:srgbClr val="FF0000"/>
                </a:solidFill>
              </a:rPr>
              <a:t>级结构化</a:t>
            </a:r>
            <a:r>
              <a:t>或</a:t>
            </a:r>
            <a:r>
              <a:rPr>
                <a:solidFill>
                  <a:srgbClr val="FF0000"/>
                </a:solidFill>
              </a:rPr>
              <a:t>非结构化</a:t>
            </a:r>
            <a:r>
              <a:t>数据。</a:t>
            </a:r>
          </a:p>
        </p:txBody>
      </p:sp>
      <p:pic>
        <p:nvPicPr>
          <p:cNvPr id="160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53175" y="5766259"/>
            <a:ext cx="11147411" cy="692842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文本框 8"/>
          <p:cNvSpPr txBox="1"/>
          <p:nvPr/>
        </p:nvSpPr>
        <p:spPr>
          <a:xfrm>
            <a:off x="15500742" y="8111539"/>
            <a:ext cx="5213574" cy="2237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 defTabSz="914400">
              <a:buSzPct val="100000"/>
              <a:buAutoNum type="arabicPeriod" startAt="1"/>
              <a:defRPr sz="3300">
                <a:latin typeface="等线"/>
                <a:ea typeface="等线"/>
                <a:cs typeface="等线"/>
                <a:sym typeface="等线"/>
              </a:defRPr>
            </a:pPr>
            <a:r>
              <a:t>master</a:t>
            </a:r>
            <a:r>
              <a:t>选举</a:t>
            </a:r>
          </a:p>
          <a:p>
            <a:pPr marL="342900" indent="-342900" algn="l" defTabSz="914400">
              <a:buSzPct val="100000"/>
              <a:buAutoNum type="arabicPeriod" startAt="1"/>
              <a:defRPr sz="3300">
                <a:latin typeface="等线"/>
                <a:ea typeface="等线"/>
                <a:cs typeface="等线"/>
                <a:sym typeface="等线"/>
              </a:defRPr>
            </a:pPr>
            <a:r>
              <a:t>水平扩容</a:t>
            </a:r>
          </a:p>
          <a:p>
            <a:pPr marL="342900" indent="-342900" algn="l" defTabSz="914400">
              <a:buSzPct val="100000"/>
              <a:buAutoNum type="arabicPeriod" startAt="1"/>
              <a:defRPr sz="3300">
                <a:latin typeface="等线"/>
                <a:ea typeface="等线"/>
                <a:cs typeface="等线"/>
                <a:sym typeface="等线"/>
              </a:defRPr>
            </a:pPr>
            <a:r>
              <a:t>服务发现</a:t>
            </a:r>
          </a:p>
          <a:p>
            <a:pPr marL="342900" indent="-342900" algn="l" defTabSz="914400">
              <a:buSzPct val="100000"/>
              <a:buAutoNum type="arabicPeriod" startAt="1"/>
              <a:defRPr sz="3300">
                <a:latin typeface="等线"/>
                <a:ea typeface="等线"/>
                <a:cs typeface="等线"/>
                <a:sym typeface="等线"/>
              </a:defRPr>
            </a:pPr>
            <a:r>
              <a:t>副本和事物日志容灾</a:t>
            </a:r>
          </a:p>
          <a:p>
            <a:pPr marL="342900" indent="-342900" algn="l" defTabSz="914400">
              <a:buSzPct val="100000"/>
              <a:buAutoNum type="arabicPeriod" startAt="1"/>
              <a:defRPr sz="3300">
                <a:latin typeface="等线"/>
                <a:ea typeface="等线"/>
                <a:cs typeface="等线"/>
                <a:sym typeface="等线"/>
              </a:defRPr>
            </a:pPr>
            <a:r>
              <a:t>分片平衡，负载均衡</a:t>
            </a:r>
          </a:p>
        </p:txBody>
      </p:sp>
      <p:sp>
        <p:nvSpPr>
          <p:cNvPr id="162" name="文本框 9"/>
          <p:cNvSpPr txBox="1"/>
          <p:nvPr/>
        </p:nvSpPr>
        <p:spPr>
          <a:xfrm>
            <a:off x="15540959" y="7138281"/>
            <a:ext cx="11709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sz="28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特性：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491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2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94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497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495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6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98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ES平台 - 容器化"/>
          <p:cNvSpPr txBox="1"/>
          <p:nvPr/>
        </p:nvSpPr>
        <p:spPr>
          <a:xfrm>
            <a:off x="3639904" y="520700"/>
            <a:ext cx="763429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容器化</a:t>
            </a:r>
          </a:p>
        </p:txBody>
      </p:sp>
      <p:pic>
        <p:nvPicPr>
          <p:cNvPr id="50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233" y="2083807"/>
            <a:ext cx="12118182" cy="6906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19250" y="2197100"/>
            <a:ext cx="8039100" cy="668020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平台周边兼容物理机/容器双架构:双写/双读/灰度/染色.业务迭代更快速…"/>
          <p:cNvSpPr txBox="1"/>
          <p:nvPr/>
        </p:nvSpPr>
        <p:spPr>
          <a:xfrm>
            <a:off x="1126282" y="11134486"/>
            <a:ext cx="12177018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5" indent="-396875" algn="l">
              <a:lnSpc>
                <a:spcPct val="130000"/>
              </a:lnSpc>
              <a:buSzPct val="125000"/>
              <a:buChar char="•"/>
              <a:defRPr b="0" sz="2500"/>
            </a:pPr>
            <a:r>
              <a:t>平台周边兼容物理机/容器双架构:双写/双读/灰度/染色.业务迭代更快速</a:t>
            </a:r>
          </a:p>
          <a:p>
            <a:pPr marL="396875" indent="-396875" algn="l">
              <a:lnSpc>
                <a:spcPct val="130000"/>
              </a:lnSpc>
              <a:buSzPct val="125000"/>
              <a:buChar char="•"/>
              <a:defRPr b="0" sz="2500"/>
            </a:pPr>
            <a:r>
              <a:t>一键升配/降配/扩容/重启,操作效率更高,资源控制更精准</a:t>
            </a:r>
          </a:p>
        </p:txBody>
      </p:sp>
      <p:sp>
        <p:nvSpPr>
          <p:cNvPr id="504" name="容器/物理机双架构"/>
          <p:cNvSpPr txBox="1"/>
          <p:nvPr/>
        </p:nvSpPr>
        <p:spPr>
          <a:xfrm>
            <a:off x="1112793" y="9918937"/>
            <a:ext cx="6189975" cy="96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500"/>
              </a:spcBef>
              <a:defRPr sz="3200">
                <a:solidFill>
                  <a:srgbClr val="2BBDF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容器/物理机双架构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506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7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09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512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510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1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13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ES平台 - 降本增效"/>
          <p:cNvSpPr txBox="1"/>
          <p:nvPr/>
        </p:nvSpPr>
        <p:spPr>
          <a:xfrm>
            <a:off x="3639904" y="520700"/>
            <a:ext cx="87650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降本增效</a:t>
            </a:r>
          </a:p>
        </p:txBody>
      </p:sp>
      <p:pic>
        <p:nvPicPr>
          <p:cNvPr id="51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0345" y="8321058"/>
            <a:ext cx="9940761" cy="445868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17" name="物理机集群"/>
          <p:cNvGraphicFramePr/>
          <p:nvPr/>
        </p:nvGraphicFramePr>
        <p:xfrm>
          <a:off x="1002858" y="1747626"/>
          <a:ext cx="8437476" cy="46398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45575"/>
                <a:gridCol w="4152599"/>
                <a:gridCol w="1939300"/>
              </a:tblGrid>
              <a:tr h="660400">
                <a:tc gridSpan="3"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Helvetica Neue Light"/>
                          <a:ea typeface="Helvetica Neue Light"/>
                          <a:cs typeface="Helvetica Neue Light"/>
                        </a:rPr>
                        <a:t>物理机集群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46442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业务</a:t>
                      </a:r>
                    </a:p>
                  </a:txBody>
                  <a:tcPr marL="0" marR="0" marT="0" marB="0" anchor="ctr" anchorCtr="0" horzOverflow="overflow">
                    <a:solidFill>
                      <a:srgbClr val="14B0EA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机器数</a:t>
                      </a:r>
                    </a:p>
                  </a:txBody>
                  <a:tcPr marL="0" marR="0" marT="0" marB="0" anchor="ctr" anchorCtr="0" horzOverflow="overflow">
                    <a:solidFill>
                      <a:srgbClr val="14B0EA"/>
                    </a:solidFill>
                  </a:tcPr>
                </a:tc>
              </a:tr>
              <a:tr h="802481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稿件物理机集群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 hMerge="1">
                  <a:tcPr/>
                </a:tc>
                <a:tc rowSpan="4">
                  <a:txBody>
                    <a:bodyPr/>
                    <a:lstStyle/>
                    <a:p>
                      <a:pPr defTabSz="914400">
                        <a:defRPr sz="2700">
                          <a:sym typeface="Helvetica Neue"/>
                        </a:defRPr>
                      </a:pPr>
                      <a:r>
                        <a:rPr b="1" sz="2000">
                          <a:solidFill>
                            <a:srgbClr val="929292"/>
                          </a:solidFill>
                        </a:rPr>
                        <a:t>总</a:t>
                      </a:r>
                      <a:r>
                        <a:rPr b="1" sz="20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18</a:t>
                      </a:r>
                      <a:r>
                        <a:rPr b="1" sz="2000">
                          <a:solidFill>
                            <a:srgbClr val="929292"/>
                          </a:solidFill>
                        </a:rPr>
                        <a:t>台机器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877376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开放平台物理机集群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3E5E8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926584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评论审核物理机集群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926584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弹幕物理机集群1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3E5E8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518" name="容器集群"/>
          <p:cNvGraphicFramePr/>
          <p:nvPr/>
        </p:nvGraphicFramePr>
        <p:xfrm>
          <a:off x="15129933" y="1808895"/>
          <a:ext cx="8160744" cy="45173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68644"/>
                <a:gridCol w="4016402"/>
                <a:gridCol w="1875695"/>
              </a:tblGrid>
              <a:tr h="660400">
                <a:tc gridSpan="3"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Helvetica Neue Light"/>
                          <a:ea typeface="Helvetica Neue Light"/>
                          <a:cs typeface="Helvetica Neue Light"/>
                        </a:rPr>
                        <a:t>容器集群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95217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业务</a:t>
                      </a:r>
                    </a:p>
                  </a:txBody>
                  <a:tcPr marL="0" marR="0" marT="0" marB="0" anchor="ctr" anchorCtr="0" horzOverflow="overflow">
                    <a:solidFill>
                      <a:srgbClr val="14B0EA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机器数</a:t>
                      </a:r>
                    </a:p>
                  </a:txBody>
                  <a:tcPr marL="0" marR="0" marT="0" marB="0" anchor="ctr" anchorCtr="0" horzOverflow="overflow">
                    <a:solidFill>
                      <a:srgbClr val="14B0EA"/>
                    </a:solidFill>
                  </a:tcPr>
                </a:tc>
              </a:tr>
              <a:tr h="530654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稿件容器集群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 hMerge="1">
                  <a:tcPr/>
                </a:tc>
                <a:tc rowSpan="6">
                  <a:txBody>
                    <a:bodyPr/>
                    <a:lstStyle/>
                    <a:p>
                      <a:pPr defTabSz="914400">
                        <a:defRPr sz="2700">
                          <a:sym typeface="Helvetica Neue"/>
                        </a:defRPr>
                      </a:pPr>
                      <a:r>
                        <a:rPr b="1" sz="2000">
                          <a:solidFill>
                            <a:srgbClr val="929292"/>
                          </a:solidFill>
                        </a:rPr>
                        <a:t>总</a:t>
                      </a:r>
                      <a:r>
                        <a:rPr b="1" sz="2000">
                          <a:solidFill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solidFill>
                        </a:rPr>
                        <a:t>10</a:t>
                      </a:r>
                      <a:r>
                        <a:rPr b="1" sz="2000">
                          <a:solidFill>
                            <a:srgbClr val="929292"/>
                          </a:solidFill>
                        </a:rPr>
                        <a:t>台机器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580180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开放平台容器集群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3E5E8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612719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评论审核容器集群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612719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b+容器集群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3E5E8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612719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信息化容器集群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612719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公共容器集群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3E5E8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519" name="Arrow"/>
          <p:cNvSpPr/>
          <p:nvPr/>
        </p:nvSpPr>
        <p:spPr>
          <a:xfrm>
            <a:off x="11650133" y="343256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hueOff val="-280696"/>
              <a:satOff val="-21138"/>
              <a:lumOff val="173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" name="整体资源利用率"/>
          <p:cNvSpPr txBox="1"/>
          <p:nvPr/>
        </p:nvSpPr>
        <p:spPr>
          <a:xfrm>
            <a:off x="3193379" y="7158045"/>
            <a:ext cx="6189975" cy="96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500"/>
              </a:spcBef>
              <a:defRPr sz="3200">
                <a:solidFill>
                  <a:srgbClr val="2BBDF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整体资源利用率</a:t>
            </a:r>
          </a:p>
        </p:txBody>
      </p:sp>
      <p:pic>
        <p:nvPicPr>
          <p:cNvPr id="52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59032" y="8403166"/>
            <a:ext cx="5562131" cy="2740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830800" y="8403166"/>
            <a:ext cx="5745873" cy="2740631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同业务下物理机vs容器 平均CPU使用率"/>
          <p:cNvSpPr txBox="1"/>
          <p:nvPr/>
        </p:nvSpPr>
        <p:spPr>
          <a:xfrm>
            <a:off x="13998650" y="7158045"/>
            <a:ext cx="7634294" cy="96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4500"/>
              </a:spcBef>
              <a:defRPr sz="3200">
                <a:solidFill>
                  <a:srgbClr val="2BBDF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同业务下物理机vs容器 平均CPU使用率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HANKS…"/>
          <p:cNvSpPr txBox="1"/>
          <p:nvPr>
            <p:ph type="title" idx="4294967295"/>
          </p:nvPr>
        </p:nvSpPr>
        <p:spPr>
          <a:xfrm>
            <a:off x="5078776" y="4657769"/>
            <a:ext cx="14226448" cy="3025195"/>
          </a:xfrm>
          <a:prstGeom prst="rect">
            <a:avLst/>
          </a:prstGeom>
        </p:spPr>
        <p:txBody>
          <a:bodyPr lIns="45719" tIns="45719" rIns="45719" bIns="45719"/>
          <a:lstStyle/>
          <a:p>
            <a:pPr defTabSz="914400">
              <a:lnSpc>
                <a:spcPct val="90000"/>
              </a:lnSpc>
              <a:defRPr sz="5600">
                <a:solidFill>
                  <a:srgbClr val="0E5772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THANKS</a:t>
            </a:r>
          </a:p>
          <a:p>
            <a:pPr defTabSz="914400">
              <a:lnSpc>
                <a:spcPct val="90000"/>
              </a:lnSpc>
              <a:defRPr sz="5600">
                <a:solidFill>
                  <a:srgbClr val="0E5772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</a:p>
          <a:p>
            <a:pPr defTabSz="914400">
              <a:lnSpc>
                <a:spcPct val="90000"/>
              </a:lnSpc>
              <a:defRPr sz="5600">
                <a:solidFill>
                  <a:srgbClr val="0E5772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164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7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71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ES平台 - ES简介"/>
          <p:cNvSpPr txBox="1"/>
          <p:nvPr/>
        </p:nvSpPr>
        <p:spPr>
          <a:xfrm>
            <a:off x="3639904" y="520700"/>
            <a:ext cx="67630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ES简介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文本框 3"/>
          <p:cNvSpPr txBox="1"/>
          <p:nvPr/>
        </p:nvSpPr>
        <p:spPr>
          <a:xfrm>
            <a:off x="2691127" y="4865637"/>
            <a:ext cx="17233452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b="0" sz="3400">
                <a:latin typeface="等线"/>
                <a:ea typeface="等线"/>
                <a:cs typeface="等线"/>
                <a:sym typeface="等线"/>
              </a:defRPr>
            </a:pPr>
            <a:r>
              <a:t>特性：</a:t>
            </a:r>
          </a:p>
          <a:p>
            <a:pPr lvl="1" marL="742950" indent="-285750" algn="l" defTabSz="914400">
              <a:buSzPct val="100000"/>
              <a:buFont typeface="Arial"/>
              <a:buChar char="•"/>
              <a:defRPr b="0" sz="3400">
                <a:solidFill>
                  <a:srgbClr val="1CADE4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自助接入</a:t>
            </a:r>
            <a:endParaRPr>
              <a:solidFill>
                <a:srgbClr val="FF0000"/>
              </a:solidFill>
            </a:endParaRPr>
          </a:p>
          <a:p>
            <a:pPr lvl="2" marL="1200150" indent="-285750" algn="l" defTabSz="914400">
              <a:buSzPct val="100000"/>
              <a:buFont typeface="Arial"/>
              <a:buChar char="•"/>
              <a:defRPr b="0" sz="3400">
                <a:solidFill>
                  <a:srgbClr val="80808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业务方自助式接入、如何将复杂业务通用化，讲究快和通用</a:t>
            </a:r>
          </a:p>
          <a:p>
            <a:pPr lvl="1" marL="742950" indent="-285750" algn="l" defTabSz="914400">
              <a:buSzPct val="100000"/>
              <a:buFont typeface="Arial"/>
              <a:buChar char="•"/>
              <a:defRPr b="0" sz="3400">
                <a:solidFill>
                  <a:srgbClr val="1CADE4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周边工具</a:t>
            </a:r>
          </a:p>
          <a:p>
            <a:pPr lvl="2" marL="1200150" indent="-285750" algn="l" defTabSz="914400">
              <a:buSzPct val="100000"/>
              <a:buFont typeface="Arial"/>
              <a:buChar char="•"/>
              <a:defRPr b="0" sz="3400">
                <a:solidFill>
                  <a:srgbClr val="80808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数据投递、实时的</a:t>
            </a:r>
            <a:r>
              <a:t>ETL</a:t>
            </a:r>
            <a:r>
              <a:t>能力、</a:t>
            </a:r>
            <a:r>
              <a:t>SDK</a:t>
            </a:r>
            <a:r>
              <a:t>易用性建设、索引的生命周期管理、全链路监控等</a:t>
            </a:r>
          </a:p>
          <a:p>
            <a:pPr lvl="1" marL="742950" indent="-285750" algn="l" defTabSz="914400">
              <a:buSzPct val="100000"/>
              <a:buFont typeface="Arial"/>
              <a:buChar char="•"/>
              <a:defRPr b="0" sz="3400">
                <a:solidFill>
                  <a:srgbClr val="1CADE4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高可用</a:t>
            </a:r>
          </a:p>
          <a:p>
            <a:pPr lvl="2" marL="1200150" indent="-285750" algn="l" defTabSz="914400">
              <a:buSzPct val="100000"/>
              <a:buFont typeface="Arial"/>
              <a:buChar char="•"/>
              <a:defRPr b="0" sz="3400">
                <a:solidFill>
                  <a:srgbClr val="80808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性能调优、运维、</a:t>
            </a:r>
            <a:r>
              <a:t>SLA</a:t>
            </a:r>
          </a:p>
        </p:txBody>
      </p:sp>
      <p:sp>
        <p:nvSpPr>
          <p:cNvPr id="175" name="ES平台:通用化搜索接入平台"/>
          <p:cNvSpPr txBox="1"/>
          <p:nvPr/>
        </p:nvSpPr>
        <p:spPr>
          <a:xfrm>
            <a:off x="2691872" y="2832868"/>
            <a:ext cx="93494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200">
                <a:solidFill>
                  <a:srgbClr val="1CADE4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ES平台:通用化搜索接入平台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177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0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2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84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ES平台 - 整体架构"/>
          <p:cNvSpPr txBox="1"/>
          <p:nvPr/>
        </p:nvSpPr>
        <p:spPr>
          <a:xfrm>
            <a:off x="3639904" y="520700"/>
            <a:ext cx="67630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整体架构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89700" y="2034732"/>
            <a:ext cx="9718688" cy="10895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系统架构设计.png" descr="系统架构设计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33550" y="2275312"/>
            <a:ext cx="10248900" cy="1041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190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3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194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97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ES平台 - 业务概览"/>
          <p:cNvSpPr txBox="1"/>
          <p:nvPr/>
        </p:nvSpPr>
        <p:spPr>
          <a:xfrm>
            <a:off x="3639904" y="520700"/>
            <a:ext cx="67630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业务概览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0" name="人力分部"/>
          <p:cNvGraphicFramePr/>
          <p:nvPr/>
        </p:nvGraphicFramePr>
        <p:xfrm>
          <a:off x="17378564" y="2271358"/>
          <a:ext cx="3490523" cy="417632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201" name="总接入量"/>
          <p:cNvGraphicFramePr/>
          <p:nvPr/>
        </p:nvGraphicFramePr>
        <p:xfrm>
          <a:off x="10205725" y="2271358"/>
          <a:ext cx="3490524" cy="417632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1053658" y="7169856"/>
          <a:ext cx="10436998" cy="60935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49174"/>
                <a:gridCol w="2565614"/>
                <a:gridCol w="1198164"/>
                <a:gridCol w="1563212"/>
                <a:gridCol w="1358912"/>
                <a:gridCol w="1006444"/>
                <a:gridCol w="1295473"/>
              </a:tblGrid>
              <a:tr h="315874">
                <a:tc gridSpan="2"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P0集群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14B0EA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14B0EA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P1集群</a:t>
                      </a:r>
                    </a:p>
                  </a:txBody>
                  <a:tcPr marL="0" marR="0" marT="0" marB="0" anchor="ctr" anchorCtr="0" horzOverflow="overflow">
                    <a:solidFill>
                      <a:srgbClr val="14B0E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B w="0">
                      <a:miter lim="400000"/>
                    </a:lnB>
                    <a:solidFill>
                      <a:srgbClr val="14B0EA"/>
                    </a:solidFill>
                  </a:tcPr>
                </a:tc>
              </a:tr>
              <a:tr h="56778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国际版独立集群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2C/后台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创作中心弹幕集群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620775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空间稿件独立集群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创作中心评论独立集群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655591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稿件审核独立集群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后台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对内审核集群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后台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655591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创作中心审核独立集群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后台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行为日志独立集群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后台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655591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开放平台电商独立集群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2C/后台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对外公共集群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655591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TV稿件集群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直播独立集群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2C/后台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655591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创作中心稿件集群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规则引擎独立集群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后台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655591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数据平台独立集群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后台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  <a:tr h="655591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ym typeface="Helvetica Neue"/>
                        </a:rPr>
                        <a:t>动态独立集群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000">
                          <a:solidFill>
                            <a:srgbClr val="929292"/>
                          </a:solidFill>
                          <a:sym typeface="Helvetica Neue"/>
                        </a:rPr>
                        <a:t>2C/后台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R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8B8B8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2021 业务增长"/>
          <p:cNvGraphicFramePr/>
          <p:nvPr/>
        </p:nvGraphicFramePr>
        <p:xfrm>
          <a:off x="12099714" y="6854831"/>
          <a:ext cx="12212238" cy="620004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204" name="业务占比"/>
          <p:cNvGraphicFramePr/>
          <p:nvPr/>
        </p:nvGraphicFramePr>
        <p:xfrm>
          <a:off x="2771775" y="2271358"/>
          <a:ext cx="3541758" cy="420194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7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206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9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210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13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ES平台 - 自助接入"/>
          <p:cNvSpPr txBox="1"/>
          <p:nvPr/>
        </p:nvSpPr>
        <p:spPr>
          <a:xfrm>
            <a:off x="3639904" y="520700"/>
            <a:ext cx="67630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自助接入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图示 3"/>
          <p:cNvGrpSpPr/>
          <p:nvPr/>
        </p:nvGrpSpPr>
        <p:grpSpPr>
          <a:xfrm>
            <a:off x="2123817" y="4415424"/>
            <a:ext cx="8000568" cy="6145551"/>
            <a:chOff x="0" y="0"/>
            <a:chExt cx="8000566" cy="6145550"/>
          </a:xfrm>
        </p:grpSpPr>
        <p:sp>
          <p:nvSpPr>
            <p:cNvPr id="216" name="Shape"/>
            <p:cNvSpPr/>
            <p:nvPr/>
          </p:nvSpPr>
          <p:spPr>
            <a:xfrm>
              <a:off x="0" y="0"/>
              <a:ext cx="1316355" cy="6145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35" h="21600" fill="norm" stroke="1" extrusionOk="0">
                  <a:moveTo>
                    <a:pt x="541" y="0"/>
                  </a:moveTo>
                  <a:cubicBezTo>
                    <a:pt x="21600" y="5965"/>
                    <a:pt x="21600" y="15635"/>
                    <a:pt x="541" y="21600"/>
                  </a:cubicBezTo>
                  <a:lnTo>
                    <a:pt x="0" y="21447"/>
                  </a:lnTo>
                  <a:cubicBezTo>
                    <a:pt x="20761" y="15567"/>
                    <a:pt x="20761" y="6033"/>
                    <a:pt x="0" y="153"/>
                  </a:cubicBezTo>
                  <a:close/>
                </a:path>
              </a:pathLst>
            </a:custGeom>
            <a:noFill/>
            <a:ln w="25400" cap="flat">
              <a:solidFill>
                <a:srgbClr val="1689B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b="0" sz="3600"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812430" y="280580"/>
              <a:ext cx="7188134" cy="1718178"/>
              <a:chOff x="0" y="0"/>
              <a:chExt cx="7188133" cy="1718177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0" y="214722"/>
                <a:ext cx="7188134" cy="1288734"/>
              </a:xfrm>
              <a:prstGeom prst="rect">
                <a:avLst/>
              </a:prstGeom>
              <a:solidFill>
                <a:srgbClr val="1CADE4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2311400">
                  <a:lnSpc>
                    <a:spcPct val="90000"/>
                  </a:lnSpc>
                  <a:spcBef>
                    <a:spcPts val="1500"/>
                  </a:spcBef>
                  <a:defRPr b="0" sz="36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18" name="适用场景"/>
              <p:cNvSpPr txBox="1"/>
              <p:nvPr/>
            </p:nvSpPr>
            <p:spPr>
              <a:xfrm>
                <a:off x="834439" y="0"/>
                <a:ext cx="6353694" cy="17181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2079" tIns="132079" rIns="132079" bIns="132079" numCol="1" anchor="ctr">
                <a:noAutofit/>
              </a:bodyPr>
              <a:lstStyle>
                <a:lvl1pPr algn="l" defTabSz="2311400">
                  <a:lnSpc>
                    <a:spcPct val="90000"/>
                  </a:lnSpc>
                  <a:spcBef>
                    <a:spcPts val="2100"/>
                  </a:spcBef>
                  <a:defRPr b="0" sz="5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适用场景</a:t>
                </a:r>
              </a:p>
            </p:txBody>
          </p:sp>
        </p:grpSp>
        <p:sp>
          <p:nvSpPr>
            <p:cNvPr id="220" name="Circle"/>
            <p:cNvSpPr/>
            <p:nvPr/>
          </p:nvSpPr>
          <p:spPr>
            <a:xfrm>
              <a:off x="6972" y="334211"/>
              <a:ext cx="1610917" cy="161091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1CADE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b="0" sz="3600"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grpSp>
          <p:nvGrpSpPr>
            <p:cNvPr id="223" name="Group"/>
            <p:cNvGrpSpPr/>
            <p:nvPr/>
          </p:nvGrpSpPr>
          <p:grpSpPr>
            <a:xfrm>
              <a:off x="1280886" y="2213682"/>
              <a:ext cx="6719681" cy="1718178"/>
              <a:chOff x="0" y="0"/>
              <a:chExt cx="6719679" cy="1718177"/>
            </a:xfrm>
          </p:grpSpPr>
          <p:sp>
            <p:nvSpPr>
              <p:cNvPr id="221" name="Rectangle"/>
              <p:cNvSpPr/>
              <p:nvPr/>
            </p:nvSpPr>
            <p:spPr>
              <a:xfrm>
                <a:off x="0" y="214722"/>
                <a:ext cx="6719680" cy="1288734"/>
              </a:xfrm>
              <a:prstGeom prst="rect">
                <a:avLst/>
              </a:prstGeom>
              <a:solidFill>
                <a:srgbClr val="1CADE4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2311400">
                  <a:lnSpc>
                    <a:spcPct val="90000"/>
                  </a:lnSpc>
                  <a:spcBef>
                    <a:spcPts val="1500"/>
                  </a:spcBef>
                  <a:defRPr b="0" sz="36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22" name="五步接入"/>
              <p:cNvSpPr txBox="1"/>
              <p:nvPr/>
            </p:nvSpPr>
            <p:spPr>
              <a:xfrm>
                <a:off x="834439" y="0"/>
                <a:ext cx="5885241" cy="17181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2079" tIns="132079" rIns="132079" bIns="132079" numCol="1" anchor="ctr">
                <a:noAutofit/>
              </a:bodyPr>
              <a:lstStyle>
                <a:lvl1pPr algn="l" defTabSz="2311400">
                  <a:lnSpc>
                    <a:spcPct val="90000"/>
                  </a:lnSpc>
                  <a:spcBef>
                    <a:spcPts val="2100"/>
                  </a:spcBef>
                  <a:defRPr b="0" sz="5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五步接入</a:t>
                </a:r>
              </a:p>
            </p:txBody>
          </p:sp>
        </p:grpSp>
        <p:sp>
          <p:nvSpPr>
            <p:cNvPr id="224" name="Circle"/>
            <p:cNvSpPr/>
            <p:nvPr/>
          </p:nvSpPr>
          <p:spPr>
            <a:xfrm>
              <a:off x="475428" y="2267313"/>
              <a:ext cx="1610917" cy="161091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1CADE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b="0" sz="3600"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grpSp>
          <p:nvGrpSpPr>
            <p:cNvPr id="227" name="Group"/>
            <p:cNvGrpSpPr/>
            <p:nvPr/>
          </p:nvGrpSpPr>
          <p:grpSpPr>
            <a:xfrm>
              <a:off x="812430" y="4146784"/>
              <a:ext cx="7188134" cy="1718178"/>
              <a:chOff x="0" y="0"/>
              <a:chExt cx="7188133" cy="1718177"/>
            </a:xfrm>
          </p:grpSpPr>
          <p:sp>
            <p:nvSpPr>
              <p:cNvPr id="225" name="Rectangle"/>
              <p:cNvSpPr/>
              <p:nvPr/>
            </p:nvSpPr>
            <p:spPr>
              <a:xfrm>
                <a:off x="0" y="214722"/>
                <a:ext cx="7188134" cy="1288734"/>
              </a:xfrm>
              <a:prstGeom prst="rect">
                <a:avLst/>
              </a:prstGeom>
              <a:solidFill>
                <a:srgbClr val="1CADE4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2311400">
                  <a:lnSpc>
                    <a:spcPct val="90000"/>
                  </a:lnSpc>
                  <a:spcBef>
                    <a:spcPts val="1500"/>
                  </a:spcBef>
                  <a:defRPr b="0" sz="36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26" name="排查和迭代"/>
              <p:cNvSpPr txBox="1"/>
              <p:nvPr/>
            </p:nvSpPr>
            <p:spPr>
              <a:xfrm>
                <a:off x="834439" y="0"/>
                <a:ext cx="6353694" cy="17181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2079" tIns="132079" rIns="132079" bIns="132079" numCol="1" anchor="ctr">
                <a:noAutofit/>
              </a:bodyPr>
              <a:lstStyle>
                <a:lvl1pPr algn="l" defTabSz="2311400">
                  <a:lnSpc>
                    <a:spcPct val="90000"/>
                  </a:lnSpc>
                  <a:spcBef>
                    <a:spcPts val="2100"/>
                  </a:spcBef>
                  <a:defRPr b="0" sz="5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排查和迭代</a:t>
                </a:r>
              </a:p>
            </p:txBody>
          </p:sp>
        </p:grpSp>
        <p:sp>
          <p:nvSpPr>
            <p:cNvPr id="228" name="Circle"/>
            <p:cNvSpPr/>
            <p:nvPr/>
          </p:nvSpPr>
          <p:spPr>
            <a:xfrm>
              <a:off x="6972" y="4200415"/>
              <a:ext cx="1610917" cy="161091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1CADE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b="0" sz="3600"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</p:grpSp>
      <p:sp>
        <p:nvSpPr>
          <p:cNvPr id="230" name="文本框 5"/>
          <p:cNvSpPr txBox="1"/>
          <p:nvPr/>
        </p:nvSpPr>
        <p:spPr>
          <a:xfrm>
            <a:off x="3093766" y="7039129"/>
            <a:ext cx="716029" cy="8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>
            <a:spAutoFit/>
          </a:bodyPr>
          <a:lstStyle>
            <a:lvl1pPr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1" name="文本框 9"/>
          <p:cNvSpPr txBox="1"/>
          <p:nvPr/>
        </p:nvSpPr>
        <p:spPr>
          <a:xfrm>
            <a:off x="2611457" y="5037413"/>
            <a:ext cx="716029" cy="8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>
            <a:spAutoFit/>
          </a:bodyPr>
          <a:lstStyle>
            <a:lvl1pPr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2" name="文本框 14"/>
          <p:cNvSpPr txBox="1"/>
          <p:nvPr/>
        </p:nvSpPr>
        <p:spPr>
          <a:xfrm>
            <a:off x="2611457" y="9040845"/>
            <a:ext cx="716029" cy="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>
            <a:spAutoFit/>
          </a:bodyPr>
          <a:lstStyle>
            <a:lvl1pPr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63" name="图示 15"/>
          <p:cNvGrpSpPr/>
          <p:nvPr/>
        </p:nvGrpSpPr>
        <p:grpSpPr>
          <a:xfrm>
            <a:off x="14093372" y="2826741"/>
            <a:ext cx="7042856" cy="8956626"/>
            <a:chOff x="0" y="0"/>
            <a:chExt cx="7042855" cy="8956624"/>
          </a:xfrm>
        </p:grpSpPr>
        <p:grpSp>
          <p:nvGrpSpPr>
            <p:cNvPr id="235" name="Group"/>
            <p:cNvGrpSpPr/>
            <p:nvPr/>
          </p:nvGrpSpPr>
          <p:grpSpPr>
            <a:xfrm>
              <a:off x="-1" y="531522"/>
              <a:ext cx="1486758" cy="2123941"/>
              <a:chOff x="0" y="0"/>
              <a:chExt cx="1486756" cy="2123940"/>
            </a:xfrm>
          </p:grpSpPr>
          <p:sp>
            <p:nvSpPr>
              <p:cNvPr id="233" name="Chevron"/>
              <p:cNvSpPr/>
              <p:nvPr/>
            </p:nvSpPr>
            <p:spPr>
              <a:xfrm rot="5400000">
                <a:off x="-318592" y="318591"/>
                <a:ext cx="2123941" cy="1486758"/>
              </a:xfrm>
              <a:prstGeom prst="chevron">
                <a:avLst>
                  <a:gd name="adj" fmla="val 50000"/>
                </a:avLst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15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34" name="1"/>
              <p:cNvSpPr txBox="1"/>
              <p:nvPr/>
            </p:nvSpPr>
            <p:spPr>
              <a:xfrm>
                <a:off x="0" y="529695"/>
                <a:ext cx="1486757" cy="1064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noAutofit/>
              </a:bodyPr>
              <a:lstStyle>
                <a:lvl1pPr defTabSz="1422400">
                  <a:lnSpc>
                    <a:spcPct val="90000"/>
                  </a:lnSpc>
                  <a:spcBef>
                    <a:spcPts val="13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38" name="Group"/>
            <p:cNvGrpSpPr/>
            <p:nvPr/>
          </p:nvGrpSpPr>
          <p:grpSpPr>
            <a:xfrm>
              <a:off x="1486752" y="0"/>
              <a:ext cx="5556104" cy="2444331"/>
              <a:chOff x="0" y="0"/>
              <a:chExt cx="5556102" cy="2444330"/>
            </a:xfrm>
          </p:grpSpPr>
          <p:sp>
            <p:nvSpPr>
              <p:cNvPr id="236" name="Shape"/>
              <p:cNvSpPr/>
              <p:nvPr/>
            </p:nvSpPr>
            <p:spPr>
              <a:xfrm rot="5400000">
                <a:off x="2087408" y="-1555882"/>
                <a:ext cx="1381287" cy="555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01"/>
                      <a:pt x="21600" y="8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95"/>
                    </a:lnTo>
                    <a:cubicBezTo>
                      <a:pt x="0" y="401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600"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37" name="实时ETL链路"/>
              <p:cNvSpPr txBox="1"/>
              <p:nvPr/>
            </p:nvSpPr>
            <p:spPr>
              <a:xfrm>
                <a:off x="448045" y="0"/>
                <a:ext cx="5040634" cy="2444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1590" tIns="21590" rIns="21590" bIns="21590" numCol="1" anchor="ctr">
                <a:noAutofit/>
              </a:bodyPr>
              <a:lstStyle/>
              <a:p>
                <a:pPr lvl="1"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400">
                    <a:latin typeface="等线"/>
                    <a:ea typeface="等线"/>
                    <a:cs typeface="等线"/>
                    <a:sym typeface="等线"/>
                  </a:defRPr>
                </a:pPr>
                <a:r>
                  <a:t>实时</a:t>
                </a:r>
                <a:r>
                  <a:t>ETL</a:t>
                </a:r>
                <a:r>
                  <a:t>链路</a:t>
                </a:r>
              </a:p>
            </p:txBody>
          </p:sp>
        </p:grpSp>
        <p:grpSp>
          <p:nvGrpSpPr>
            <p:cNvPr id="241" name="Group"/>
            <p:cNvGrpSpPr/>
            <p:nvPr/>
          </p:nvGrpSpPr>
          <p:grpSpPr>
            <a:xfrm>
              <a:off x="-1" y="2106813"/>
              <a:ext cx="1486758" cy="2123942"/>
              <a:chOff x="0" y="0"/>
              <a:chExt cx="1486756" cy="2123940"/>
            </a:xfrm>
          </p:grpSpPr>
          <p:sp>
            <p:nvSpPr>
              <p:cNvPr id="239" name="Chevron"/>
              <p:cNvSpPr/>
              <p:nvPr/>
            </p:nvSpPr>
            <p:spPr>
              <a:xfrm rot="5400000">
                <a:off x="-318592" y="318591"/>
                <a:ext cx="2123941" cy="1486758"/>
              </a:xfrm>
              <a:prstGeom prst="chevron">
                <a:avLst>
                  <a:gd name="adj" fmla="val 50000"/>
                </a:avLst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15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40" name="2"/>
              <p:cNvSpPr txBox="1"/>
              <p:nvPr/>
            </p:nvSpPr>
            <p:spPr>
              <a:xfrm>
                <a:off x="0" y="529695"/>
                <a:ext cx="1486757" cy="1064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noAutofit/>
              </a:bodyPr>
              <a:lstStyle>
                <a:lvl1pPr defTabSz="1422400">
                  <a:lnSpc>
                    <a:spcPct val="90000"/>
                  </a:lnSpc>
                  <a:spcBef>
                    <a:spcPts val="13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44" name="Group"/>
            <p:cNvGrpSpPr/>
            <p:nvPr/>
          </p:nvGrpSpPr>
          <p:grpSpPr>
            <a:xfrm>
              <a:off x="1486750" y="2106819"/>
              <a:ext cx="5556104" cy="1380560"/>
              <a:chOff x="0" y="0"/>
              <a:chExt cx="5556102" cy="1380558"/>
            </a:xfrm>
          </p:grpSpPr>
          <p:sp>
            <p:nvSpPr>
              <p:cNvPr id="242" name="Shape"/>
              <p:cNvSpPr/>
              <p:nvPr/>
            </p:nvSpPr>
            <p:spPr>
              <a:xfrm rot="5400000">
                <a:off x="2087772" y="-2087773"/>
                <a:ext cx="1380559" cy="5556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00"/>
                      <a:pt x="21600" y="8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95"/>
                    </a:lnTo>
                    <a:cubicBezTo>
                      <a:pt x="0" y="400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600"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43" name="查询规则"/>
              <p:cNvSpPr txBox="1"/>
              <p:nvPr/>
            </p:nvSpPr>
            <p:spPr>
              <a:xfrm>
                <a:off x="448043" y="26225"/>
                <a:ext cx="5040670" cy="13281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1590" tIns="21590" rIns="21590" bIns="21590" numCol="1" anchor="ctr">
                <a:noAutofit/>
              </a:bodyPr>
              <a:lstStyle/>
              <a:p>
                <a:pPr lvl="1"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400">
                    <a:latin typeface="等线"/>
                    <a:ea typeface="等线"/>
                    <a:cs typeface="等线"/>
                    <a:sym typeface="等线"/>
                  </a:defRPr>
                </a:pPr>
                <a:r>
                  <a:t>查询规则</a:t>
                </a:r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-1" y="3682105"/>
              <a:ext cx="1486758" cy="2123941"/>
              <a:chOff x="0" y="0"/>
              <a:chExt cx="1486756" cy="2123940"/>
            </a:xfrm>
          </p:grpSpPr>
          <p:sp>
            <p:nvSpPr>
              <p:cNvPr id="245" name="Chevron"/>
              <p:cNvSpPr/>
              <p:nvPr/>
            </p:nvSpPr>
            <p:spPr>
              <a:xfrm rot="5400000">
                <a:off x="-318592" y="318591"/>
                <a:ext cx="2123941" cy="1486758"/>
              </a:xfrm>
              <a:prstGeom prst="chevron">
                <a:avLst>
                  <a:gd name="adj" fmla="val 50000"/>
                </a:avLst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15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46" name="3"/>
              <p:cNvSpPr txBox="1"/>
              <p:nvPr/>
            </p:nvSpPr>
            <p:spPr>
              <a:xfrm>
                <a:off x="0" y="529695"/>
                <a:ext cx="1486757" cy="1064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noAutofit/>
              </a:bodyPr>
              <a:lstStyle>
                <a:lvl1pPr defTabSz="1422400">
                  <a:lnSpc>
                    <a:spcPct val="90000"/>
                  </a:lnSpc>
                  <a:spcBef>
                    <a:spcPts val="13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50" name="Group"/>
            <p:cNvGrpSpPr/>
            <p:nvPr/>
          </p:nvGrpSpPr>
          <p:grpSpPr>
            <a:xfrm>
              <a:off x="1486750" y="3682107"/>
              <a:ext cx="5556104" cy="1380559"/>
              <a:chOff x="0" y="0"/>
              <a:chExt cx="5556102" cy="1380558"/>
            </a:xfrm>
          </p:grpSpPr>
          <p:sp>
            <p:nvSpPr>
              <p:cNvPr id="248" name="Shape"/>
              <p:cNvSpPr/>
              <p:nvPr/>
            </p:nvSpPr>
            <p:spPr>
              <a:xfrm rot="5400000">
                <a:off x="2087772" y="-2087773"/>
                <a:ext cx="1380559" cy="5556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00"/>
                      <a:pt x="21600" y="8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95"/>
                    </a:lnTo>
                    <a:cubicBezTo>
                      <a:pt x="0" y="400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600"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49" name="权限控制"/>
              <p:cNvSpPr txBox="1"/>
              <p:nvPr/>
            </p:nvSpPr>
            <p:spPr>
              <a:xfrm>
                <a:off x="448043" y="26225"/>
                <a:ext cx="5040670" cy="13281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1590" tIns="21590" rIns="21590" bIns="21590" numCol="1" anchor="ctr">
                <a:noAutofit/>
              </a:bodyPr>
              <a:lstStyle/>
              <a:p>
                <a:pPr lvl="1"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400">
                    <a:latin typeface="等线"/>
                    <a:ea typeface="等线"/>
                    <a:cs typeface="等线"/>
                    <a:sym typeface="等线"/>
                  </a:defRPr>
                </a:pPr>
                <a:r>
                  <a:t>权限控制</a:t>
                </a:r>
              </a:p>
            </p:txBody>
          </p:sp>
        </p:grpSp>
        <p:grpSp>
          <p:nvGrpSpPr>
            <p:cNvPr id="253" name="Group"/>
            <p:cNvGrpSpPr/>
            <p:nvPr/>
          </p:nvGrpSpPr>
          <p:grpSpPr>
            <a:xfrm>
              <a:off x="-1" y="5257396"/>
              <a:ext cx="1486758" cy="2123942"/>
              <a:chOff x="0" y="0"/>
              <a:chExt cx="1486756" cy="2123940"/>
            </a:xfrm>
          </p:grpSpPr>
          <p:sp>
            <p:nvSpPr>
              <p:cNvPr id="251" name="Chevron"/>
              <p:cNvSpPr/>
              <p:nvPr/>
            </p:nvSpPr>
            <p:spPr>
              <a:xfrm rot="5400000">
                <a:off x="-318592" y="318591"/>
                <a:ext cx="2123941" cy="1486758"/>
              </a:xfrm>
              <a:prstGeom prst="chevron">
                <a:avLst>
                  <a:gd name="adj" fmla="val 50000"/>
                </a:avLst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15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52" name="4"/>
              <p:cNvSpPr txBox="1"/>
              <p:nvPr/>
            </p:nvSpPr>
            <p:spPr>
              <a:xfrm>
                <a:off x="0" y="529695"/>
                <a:ext cx="1486757" cy="1064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noAutofit/>
              </a:bodyPr>
              <a:lstStyle>
                <a:lvl1pPr defTabSz="1422400">
                  <a:lnSpc>
                    <a:spcPct val="90000"/>
                  </a:lnSpc>
                  <a:spcBef>
                    <a:spcPts val="13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1486750" y="5257394"/>
              <a:ext cx="5556104" cy="1380559"/>
              <a:chOff x="0" y="0"/>
              <a:chExt cx="5556102" cy="1380558"/>
            </a:xfrm>
          </p:grpSpPr>
          <p:sp>
            <p:nvSpPr>
              <p:cNvPr id="254" name="Shape"/>
              <p:cNvSpPr/>
              <p:nvPr/>
            </p:nvSpPr>
            <p:spPr>
              <a:xfrm rot="5400000">
                <a:off x="2087772" y="-2087773"/>
                <a:ext cx="1380559" cy="5556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00"/>
                      <a:pt x="21600" y="8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95"/>
                    </a:lnTo>
                    <a:cubicBezTo>
                      <a:pt x="0" y="400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400"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55" name="约定SLA"/>
              <p:cNvSpPr txBox="1"/>
              <p:nvPr/>
            </p:nvSpPr>
            <p:spPr>
              <a:xfrm>
                <a:off x="448043" y="26225"/>
                <a:ext cx="5040670" cy="1328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1590" tIns="21590" rIns="21590" bIns="21590" numCol="1" anchor="ctr">
                <a:noAutofit/>
              </a:bodyPr>
              <a:lstStyle/>
              <a:p>
                <a:pPr lvl="1"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400">
                    <a:latin typeface="等线"/>
                    <a:ea typeface="等线"/>
                    <a:cs typeface="等线"/>
                    <a:sym typeface="等线"/>
                  </a:defRPr>
                </a:pPr>
                <a:r>
                  <a:t>约定</a:t>
                </a:r>
                <a:r>
                  <a:t>SLA</a:t>
                </a:r>
              </a:p>
            </p:txBody>
          </p:sp>
        </p:grpSp>
        <p:grpSp>
          <p:nvGrpSpPr>
            <p:cNvPr id="259" name="Group"/>
            <p:cNvGrpSpPr/>
            <p:nvPr/>
          </p:nvGrpSpPr>
          <p:grpSpPr>
            <a:xfrm>
              <a:off x="-1" y="6832684"/>
              <a:ext cx="1486758" cy="2123941"/>
              <a:chOff x="0" y="0"/>
              <a:chExt cx="1486756" cy="2123940"/>
            </a:xfrm>
          </p:grpSpPr>
          <p:sp>
            <p:nvSpPr>
              <p:cNvPr id="257" name="Chevron"/>
              <p:cNvSpPr/>
              <p:nvPr/>
            </p:nvSpPr>
            <p:spPr>
              <a:xfrm rot="5400000">
                <a:off x="-318592" y="318591"/>
                <a:ext cx="2123941" cy="1486758"/>
              </a:xfrm>
              <a:prstGeom prst="chevron">
                <a:avLst>
                  <a:gd name="adj" fmla="val 50000"/>
                </a:avLst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15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58" name="5"/>
              <p:cNvSpPr txBox="1"/>
              <p:nvPr/>
            </p:nvSpPr>
            <p:spPr>
              <a:xfrm>
                <a:off x="0" y="529695"/>
                <a:ext cx="1486757" cy="1064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noAutofit/>
              </a:bodyPr>
              <a:lstStyle>
                <a:lvl1pPr defTabSz="1422400">
                  <a:lnSpc>
                    <a:spcPct val="90000"/>
                  </a:lnSpc>
                  <a:spcBef>
                    <a:spcPts val="1300"/>
                  </a:spcBef>
                  <a:defRPr b="0" sz="32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262" name="Group"/>
            <p:cNvGrpSpPr/>
            <p:nvPr/>
          </p:nvGrpSpPr>
          <p:grpSpPr>
            <a:xfrm>
              <a:off x="1486750" y="6832686"/>
              <a:ext cx="5556104" cy="1380559"/>
              <a:chOff x="0" y="0"/>
              <a:chExt cx="5556102" cy="1380558"/>
            </a:xfrm>
          </p:grpSpPr>
          <p:sp>
            <p:nvSpPr>
              <p:cNvPr id="260" name="Shape"/>
              <p:cNvSpPr/>
              <p:nvPr/>
            </p:nvSpPr>
            <p:spPr>
              <a:xfrm rot="5400000">
                <a:off x="2087772" y="-2087773"/>
                <a:ext cx="1380559" cy="5556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400"/>
                      <a:pt x="21600" y="895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95"/>
                    </a:lnTo>
                    <a:cubicBezTo>
                      <a:pt x="0" y="400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5400" cap="flat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600"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61" name="查询"/>
              <p:cNvSpPr txBox="1"/>
              <p:nvPr/>
            </p:nvSpPr>
            <p:spPr>
              <a:xfrm>
                <a:off x="448043" y="26225"/>
                <a:ext cx="5040670" cy="13281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1590" tIns="21590" rIns="21590" bIns="21590" numCol="1" anchor="ctr">
                <a:noAutofit/>
              </a:bodyPr>
              <a:lstStyle/>
              <a:p>
                <a:pPr lvl="1" marL="342900" indent="-342900" defTabSz="1511300">
                  <a:lnSpc>
                    <a:spcPct val="90000"/>
                  </a:lnSpc>
                  <a:spcBef>
                    <a:spcPts val="600"/>
                  </a:spcBef>
                  <a:defRPr b="0" sz="3400">
                    <a:latin typeface="等线"/>
                    <a:ea typeface="等线"/>
                    <a:cs typeface="等线"/>
                    <a:sym typeface="等线"/>
                  </a:defRPr>
                </a:pPr>
                <a:r>
                  <a:t>查询</a:t>
                </a:r>
              </a:p>
            </p:txBody>
          </p:sp>
        </p:grpSp>
      </p:grpSp>
      <p:sp>
        <p:nvSpPr>
          <p:cNvPr id="264" name="右箭头 2"/>
          <p:cNvSpPr/>
          <p:nvPr/>
        </p:nvSpPr>
        <p:spPr>
          <a:xfrm>
            <a:off x="10683742" y="6901395"/>
            <a:ext cx="2850273" cy="1173609"/>
          </a:xfrm>
          <a:prstGeom prst="rightArrow">
            <a:avLst>
              <a:gd name="adj1" fmla="val 42308"/>
              <a:gd name="adj2" fmla="val 23762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b="0" sz="3600">
                <a:solidFill>
                  <a:srgbClr val="80808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266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9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272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270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1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73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ES平台 - 自助接入"/>
          <p:cNvSpPr txBox="1"/>
          <p:nvPr/>
        </p:nvSpPr>
        <p:spPr>
          <a:xfrm>
            <a:off x="3639904" y="520700"/>
            <a:ext cx="67630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ES平台 - 自助接入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一个典型的接入场景:商品信息"/>
          <p:cNvSpPr txBox="1"/>
          <p:nvPr/>
        </p:nvSpPr>
        <p:spPr>
          <a:xfrm>
            <a:off x="2864756" y="2510366"/>
            <a:ext cx="654242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一个典型的接入场景:商品信息</a:t>
            </a:r>
          </a:p>
        </p:txBody>
      </p:sp>
      <p:sp>
        <p:nvSpPr>
          <p:cNvPr id="277" name="业务方现状:数据库分库分表,多表关联"/>
          <p:cNvSpPr txBox="1"/>
          <p:nvPr/>
        </p:nvSpPr>
        <p:spPr>
          <a:xfrm>
            <a:off x="2847823" y="3784506"/>
            <a:ext cx="868276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业务方现状:数据库分库分表,多表关联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50477" y="5047138"/>
            <a:ext cx="6872578" cy="141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61382" y="5139098"/>
            <a:ext cx="6752007" cy="1235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61382" y="6536080"/>
            <a:ext cx="6752007" cy="1257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01097" y="7955126"/>
            <a:ext cx="6872578" cy="1308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050350" y="9424453"/>
            <a:ext cx="6774073" cy="1257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284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7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288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9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91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ES平台 - 自助接入 - 实时ETL（Extract）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实时</a:t>
            </a:r>
            <a:r>
              <a:t>ETL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Extract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1" name="Group"/>
          <p:cNvGrpSpPr/>
          <p:nvPr/>
        </p:nvGrpSpPr>
        <p:grpSpPr>
          <a:xfrm>
            <a:off x="2683109" y="10335073"/>
            <a:ext cx="19017782" cy="2042207"/>
            <a:chOff x="0" y="0"/>
            <a:chExt cx="19017781" cy="2042206"/>
          </a:xfrm>
        </p:grpSpPr>
        <p:sp>
          <p:nvSpPr>
            <p:cNvPr id="294" name="Rounded Rectangle"/>
            <p:cNvSpPr/>
            <p:nvPr/>
          </p:nvSpPr>
          <p:spPr>
            <a:xfrm>
              <a:off x="0" y="0"/>
              <a:ext cx="19017782" cy="2042207"/>
            </a:xfrm>
            <a:prstGeom prst="roundRect">
              <a:avLst>
                <a:gd name="adj" fmla="val 26754"/>
              </a:avLst>
            </a:prstGeom>
            <a:solidFill>
              <a:srgbClr val="1CAD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295" name="数据库"/>
            <p:cNvSpPr/>
            <p:nvPr/>
          </p:nvSpPr>
          <p:spPr>
            <a:xfrm>
              <a:off x="3403399" y="549687"/>
              <a:ext cx="2826507" cy="942833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数据库</a:t>
              </a:r>
            </a:p>
          </p:txBody>
        </p:sp>
        <p:sp>
          <p:nvSpPr>
            <p:cNvPr id="296" name="BINLOG"/>
            <p:cNvSpPr/>
            <p:nvPr/>
          </p:nvSpPr>
          <p:spPr>
            <a:xfrm>
              <a:off x="6489158" y="549687"/>
              <a:ext cx="2826508" cy="942833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BINLOG</a:t>
              </a:r>
            </a:p>
          </p:txBody>
        </p:sp>
        <p:sp>
          <p:nvSpPr>
            <p:cNvPr id="297" name="接口"/>
            <p:cNvSpPr/>
            <p:nvPr/>
          </p:nvSpPr>
          <p:spPr>
            <a:xfrm>
              <a:off x="12660676" y="549687"/>
              <a:ext cx="2826506" cy="942833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接口</a:t>
              </a:r>
            </a:p>
          </p:txBody>
        </p:sp>
        <p:sp>
          <p:nvSpPr>
            <p:cNvPr id="298" name="HIVE"/>
            <p:cNvSpPr/>
            <p:nvPr/>
          </p:nvSpPr>
          <p:spPr>
            <a:xfrm>
              <a:off x="9574919" y="549687"/>
              <a:ext cx="2826507" cy="942833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HIVE</a:t>
              </a:r>
            </a:p>
          </p:txBody>
        </p:sp>
        <p:sp>
          <p:nvSpPr>
            <p:cNvPr id="299" name="多数据源"/>
            <p:cNvSpPr/>
            <p:nvPr/>
          </p:nvSpPr>
          <p:spPr>
            <a:xfrm>
              <a:off x="304902" y="536950"/>
              <a:ext cx="2851983" cy="968308"/>
            </a:xfrm>
            <a:prstGeom prst="roundRect">
              <a:avLst>
                <a:gd name="adj" fmla="val 39464"/>
              </a:avLst>
            </a:prstGeom>
            <a:solidFill>
              <a:srgbClr val="FFFFFF"/>
            </a:solidFill>
            <a:ln w="12700" cap="flat">
              <a:solidFill>
                <a:srgbClr val="1CADE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b="0" sz="1800"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多数据源</a:t>
              </a:r>
            </a:p>
          </p:txBody>
        </p:sp>
        <p:sp>
          <p:nvSpPr>
            <p:cNvPr id="300" name="databus"/>
            <p:cNvSpPr/>
            <p:nvPr/>
          </p:nvSpPr>
          <p:spPr>
            <a:xfrm>
              <a:off x="15753128" y="549687"/>
              <a:ext cx="2826507" cy="942833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databus</a:t>
              </a:r>
            </a:p>
          </p:txBody>
        </p:sp>
      </p:grpSp>
      <p:pic>
        <p:nvPicPr>
          <p:cNvPr id="3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5934" y="1907511"/>
            <a:ext cx="20905038" cy="7499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"/>
          <p:cNvGrpSpPr/>
          <p:nvPr/>
        </p:nvGrpSpPr>
        <p:grpSpPr>
          <a:xfrm>
            <a:off x="3252081" y="13631124"/>
            <a:ext cx="18272743" cy="53597"/>
            <a:chOff x="0" y="-6907"/>
            <a:chExt cx="18272742" cy="53595"/>
          </a:xfrm>
        </p:grpSpPr>
        <p:sp>
          <p:nvSpPr>
            <p:cNvPr id="304" name="Rectangle"/>
            <p:cNvSpPr/>
            <p:nvPr/>
          </p:nvSpPr>
          <p:spPr>
            <a:xfrm>
              <a:off x="0" y="0"/>
              <a:ext cx="9122220" cy="46688"/>
            </a:xfrm>
            <a:prstGeom prst="rect">
              <a:avLst/>
            </a:prstGeom>
            <a:solidFill>
              <a:srgbClr val="FE82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" name="Rectangle"/>
            <p:cNvSpPr/>
            <p:nvPr/>
          </p:nvSpPr>
          <p:spPr>
            <a:xfrm>
              <a:off x="9150522" y="-6908"/>
              <a:ext cx="9122221" cy="53596"/>
            </a:xfrm>
            <a:prstGeom prst="rect">
              <a:avLst/>
            </a:prstGeom>
            <a:solidFill>
              <a:schemeClr val="accent1">
                <a:hueOff val="-280696"/>
                <a:satOff val="-21138"/>
                <a:lumOff val="1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7" name="ES和中间件"/>
          <p:cNvSpPr txBox="1"/>
          <p:nvPr/>
        </p:nvSpPr>
        <p:spPr>
          <a:xfrm>
            <a:off x="2755492" y="229682"/>
            <a:ext cx="26630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>
              <a:defRPr sz="38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ES和中间件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0" y="0"/>
            <a:ext cx="24384001" cy="1651001"/>
            <a:chOff x="0" y="0"/>
            <a:chExt cx="24384000" cy="1651000"/>
          </a:xfrm>
        </p:grpSpPr>
        <p:sp>
          <p:nvSpPr>
            <p:cNvPr id="308" name="Rectangle"/>
            <p:cNvSpPr/>
            <p:nvPr/>
          </p:nvSpPr>
          <p:spPr>
            <a:xfrm>
              <a:off x="0" y="0"/>
              <a:ext cx="24384000" cy="1651000"/>
            </a:xfrm>
            <a:prstGeom prst="rect">
              <a:avLst/>
            </a:prstGeom>
            <a:solidFill>
              <a:srgbClr val="00B0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9" name="Rectangle"/>
            <p:cNvSpPr/>
            <p:nvPr/>
          </p:nvSpPr>
          <p:spPr>
            <a:xfrm>
              <a:off x="-1" y="0"/>
              <a:ext cx="2853655" cy="1651001"/>
            </a:xfrm>
            <a:prstGeom prst="rect">
              <a:avLst/>
            </a:prstGeom>
            <a:solidFill>
              <a:srgbClr val="0F19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0F192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311" name="新版小电视_正式_白色.png" descr="新版小电视_正式_白色.png"/>
          <p:cNvPicPr>
            <a:picLocks noChangeAspect="1"/>
          </p:cNvPicPr>
          <p:nvPr/>
        </p:nvPicPr>
        <p:blipFill>
          <a:blip r:embed="rId2">
            <a:alphaModFix amt="19022"/>
            <a:extLst/>
          </a:blip>
          <a:srcRect l="0" t="0" r="0" b="20074"/>
          <a:stretch>
            <a:fillRect/>
          </a:stretch>
        </p:blipFill>
        <p:spPr>
          <a:xfrm>
            <a:off x="21960749" y="184150"/>
            <a:ext cx="1937751" cy="1466679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ES平台 - 自助接入 - 实时ETL（Extract）"/>
          <p:cNvSpPr txBox="1"/>
          <p:nvPr/>
        </p:nvSpPr>
        <p:spPr>
          <a:xfrm>
            <a:off x="3639904" y="520700"/>
            <a:ext cx="122875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ES平台 - 自助接入 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实时</a:t>
            </a:r>
            <a:r>
              <a:t>ETL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Extract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</p:txBody>
      </p:sp>
      <p:pic>
        <p:nvPicPr>
          <p:cNvPr id="31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43511" y="495459"/>
            <a:ext cx="1481343" cy="66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3622" y="1953683"/>
            <a:ext cx="21409662" cy="75098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3" name="Group"/>
          <p:cNvGrpSpPr/>
          <p:nvPr/>
        </p:nvGrpSpPr>
        <p:grpSpPr>
          <a:xfrm>
            <a:off x="1855832" y="10438188"/>
            <a:ext cx="21065241" cy="1915917"/>
            <a:chOff x="0" y="0"/>
            <a:chExt cx="21065239" cy="1915916"/>
          </a:xfrm>
        </p:grpSpPr>
        <p:sp>
          <p:nvSpPr>
            <p:cNvPr id="315" name="Rounded Rectangle"/>
            <p:cNvSpPr/>
            <p:nvPr/>
          </p:nvSpPr>
          <p:spPr>
            <a:xfrm>
              <a:off x="0" y="0"/>
              <a:ext cx="21065240" cy="1915917"/>
            </a:xfrm>
            <a:prstGeom prst="roundRect">
              <a:avLst>
                <a:gd name="adj" fmla="val 26754"/>
              </a:avLst>
            </a:prstGeom>
            <a:solidFill>
              <a:srgbClr val="1CAD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316" name="单表"/>
            <p:cNvSpPr/>
            <p:nvPr/>
          </p:nvSpPr>
          <p:spPr>
            <a:xfrm>
              <a:off x="3416883" y="515693"/>
              <a:ext cx="2651718" cy="884529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单表</a:t>
              </a:r>
            </a:p>
          </p:txBody>
        </p:sp>
        <p:sp>
          <p:nvSpPr>
            <p:cNvPr id="317" name="分表"/>
            <p:cNvSpPr/>
            <p:nvPr/>
          </p:nvSpPr>
          <p:spPr>
            <a:xfrm>
              <a:off x="6311821" y="515693"/>
              <a:ext cx="2651719" cy="884529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分表</a:t>
              </a:r>
            </a:p>
          </p:txBody>
        </p:sp>
        <p:sp>
          <p:nvSpPr>
            <p:cNvPr id="318" name="多库"/>
            <p:cNvSpPr/>
            <p:nvPr/>
          </p:nvSpPr>
          <p:spPr>
            <a:xfrm>
              <a:off x="9206761" y="515693"/>
              <a:ext cx="2651718" cy="884529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多库</a:t>
              </a:r>
            </a:p>
          </p:txBody>
        </p:sp>
        <p:sp>
          <p:nvSpPr>
            <p:cNvPr id="319" name="一对一"/>
            <p:cNvSpPr/>
            <p:nvPr/>
          </p:nvSpPr>
          <p:spPr>
            <a:xfrm>
              <a:off x="12101699" y="515693"/>
              <a:ext cx="2651718" cy="884529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一对一</a:t>
              </a:r>
            </a:p>
          </p:txBody>
        </p:sp>
        <p:sp>
          <p:nvSpPr>
            <p:cNvPr id="320" name="数据关联"/>
            <p:cNvSpPr/>
            <p:nvPr/>
          </p:nvSpPr>
          <p:spPr>
            <a:xfrm>
              <a:off x="509994" y="503743"/>
              <a:ext cx="2675619" cy="908428"/>
            </a:xfrm>
            <a:prstGeom prst="roundRect">
              <a:avLst>
                <a:gd name="adj" fmla="val 39464"/>
              </a:avLst>
            </a:prstGeom>
            <a:solidFill>
              <a:srgbClr val="FFFFFF"/>
            </a:solidFill>
            <a:ln w="12700" cap="flat">
              <a:solidFill>
                <a:srgbClr val="1CADE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b="0" sz="1800"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数据关联</a:t>
              </a:r>
            </a:p>
          </p:txBody>
        </p:sp>
        <p:sp>
          <p:nvSpPr>
            <p:cNvPr id="321" name="一对多"/>
            <p:cNvSpPr/>
            <p:nvPr/>
          </p:nvSpPr>
          <p:spPr>
            <a:xfrm>
              <a:off x="15002916" y="515693"/>
              <a:ext cx="2651718" cy="884529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一对多</a:t>
              </a:r>
            </a:p>
          </p:txBody>
        </p:sp>
        <p:sp>
          <p:nvSpPr>
            <p:cNvPr id="322" name="多对一"/>
            <p:cNvSpPr/>
            <p:nvPr/>
          </p:nvSpPr>
          <p:spPr>
            <a:xfrm>
              <a:off x="17891577" y="515693"/>
              <a:ext cx="2651718" cy="884529"/>
            </a:xfrm>
            <a:prstGeom prst="roundRect">
              <a:avLst>
                <a:gd name="adj" fmla="val 29088"/>
              </a:avLst>
            </a:prstGeom>
            <a:solidFill>
              <a:srgbClr val="1CADE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/>
              <a:r>
                <a:t>多对一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280696"/>
            <a:satOff val="-21138"/>
            <a:lumOff val="173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280696"/>
            <a:satOff val="-21138"/>
            <a:lumOff val="173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