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3"/>
  </p:notesMasterIdLst>
  <p:sldIdLst>
    <p:sldId id="265" r:id="rId2"/>
    <p:sldId id="285" r:id="rId3"/>
    <p:sldId id="268" r:id="rId4"/>
    <p:sldId id="269" r:id="rId5"/>
    <p:sldId id="287" r:id="rId6"/>
    <p:sldId id="270" r:id="rId7"/>
    <p:sldId id="288" r:id="rId8"/>
    <p:sldId id="289" r:id="rId9"/>
    <p:sldId id="295" r:id="rId10"/>
    <p:sldId id="291" r:id="rId11"/>
    <p:sldId id="273" r:id="rId12"/>
    <p:sldId id="280" r:id="rId13"/>
    <p:sldId id="293" r:id="rId14"/>
    <p:sldId id="292" r:id="rId15"/>
    <p:sldId id="263" r:id="rId16"/>
    <p:sldId id="286" r:id="rId17"/>
    <p:sldId id="283" r:id="rId18"/>
    <p:sldId id="276" r:id="rId19"/>
    <p:sldId id="284" r:id="rId20"/>
    <p:sldId id="278" r:id="rId21"/>
    <p:sldId id="29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02" autoAdjust="0"/>
    <p:restoredTop sz="94700" autoAdjust="0"/>
  </p:normalViewPr>
  <p:slideViewPr>
    <p:cSldViewPr>
      <p:cViewPr varScale="1">
        <p:scale>
          <a:sx n="111" d="100"/>
          <a:sy n="111" d="100"/>
        </p:scale>
        <p:origin x="-183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test\Desktop\Senior%20Design\BodeMeasure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yle\Documents\Visual%20Studio%202008\Projects\FTDI%20and%20AD187%20Interface%20Packet%20Parser\FTDI%20and%20AD187%20Interface%20Packet%20Parser\fileOut2.txt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2000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Measurement and</a:t>
            </a:r>
            <a:r>
              <a:rPr lang="en-US" sz="2000" baseline="0">
                <a:latin typeface="Times New Roman" pitchFamily="18" charset="0"/>
                <a:cs typeface="Times New Roman" pitchFamily="18" charset="0"/>
              </a:rPr>
              <a:t> Simulation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Output to</a:t>
            </a:r>
            <a:r>
              <a:rPr lang="en-US" sz="2000" baseline="0">
                <a:latin typeface="Times New Roman" pitchFamily="18" charset="0"/>
                <a:cs typeface="Times New Roman" pitchFamily="18" charset="0"/>
              </a:rPr>
              <a:t> 20kHz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c:rich>
      </c:tx>
      <c:layout>
        <c:manualLayout>
          <c:xMode val="edge"/>
          <c:yMode val="edge"/>
          <c:x val="0.18417154998753668"/>
          <c:y val="2.8933086731294008E-2"/>
        </c:manualLayout>
      </c:layout>
    </c:title>
    <c:plotArea>
      <c:layout>
        <c:manualLayout>
          <c:layoutTarget val="inner"/>
          <c:xMode val="edge"/>
          <c:yMode val="edge"/>
          <c:x val="6.5109848995456354E-2"/>
          <c:y val="0.10028940680717308"/>
          <c:w val="0.76961660527582565"/>
          <c:h val="0.79704426876179679"/>
        </c:manualLayout>
      </c:layout>
      <c:scatterChart>
        <c:scatterStyle val="smoothMarker"/>
        <c:ser>
          <c:idx val="0"/>
          <c:order val="0"/>
          <c:tx>
            <c:v>Measurement</c:v>
          </c:tx>
          <c:marker>
            <c:symbol val="none"/>
          </c:marker>
          <c:xVal>
            <c:numRef>
              <c:f>'PCB w 78.7k'!$E$63:$E$81</c:f>
              <c:numCache>
                <c:formatCode>General</c:formatCode>
                <c:ptCount val="19"/>
                <c:pt idx="0">
                  <c:v>5</c:v>
                </c:pt>
                <c:pt idx="1">
                  <c:v>10</c:v>
                </c:pt>
                <c:pt idx="2">
                  <c:v>13</c:v>
                </c:pt>
                <c:pt idx="3">
                  <c:v>15</c:v>
                </c:pt>
                <c:pt idx="4">
                  <c:v>18</c:v>
                </c:pt>
                <c:pt idx="5">
                  <c:v>20</c:v>
                </c:pt>
                <c:pt idx="6">
                  <c:v>23</c:v>
                </c:pt>
                <c:pt idx="7">
                  <c:v>30</c:v>
                </c:pt>
                <c:pt idx="8">
                  <c:v>50</c:v>
                </c:pt>
                <c:pt idx="9">
                  <c:v>100</c:v>
                </c:pt>
                <c:pt idx="10">
                  <c:v>300</c:v>
                </c:pt>
                <c:pt idx="11">
                  <c:v>500</c:v>
                </c:pt>
                <c:pt idx="12">
                  <c:v>1000</c:v>
                </c:pt>
                <c:pt idx="13">
                  <c:v>3000</c:v>
                </c:pt>
                <c:pt idx="14">
                  <c:v>5000</c:v>
                </c:pt>
                <c:pt idx="15">
                  <c:v>10000</c:v>
                </c:pt>
                <c:pt idx="16">
                  <c:v>11000</c:v>
                </c:pt>
                <c:pt idx="17">
                  <c:v>13000</c:v>
                </c:pt>
                <c:pt idx="18">
                  <c:v>15000</c:v>
                </c:pt>
              </c:numCache>
            </c:numRef>
          </c:xVal>
          <c:yVal>
            <c:numRef>
              <c:f>'PCB w 78.7k'!$D$63:$D$81</c:f>
              <c:numCache>
                <c:formatCode>General</c:formatCode>
                <c:ptCount val="19"/>
                <c:pt idx="0">
                  <c:v>35.397574488353044</c:v>
                </c:pt>
                <c:pt idx="1">
                  <c:v>45.159907268775576</c:v>
                </c:pt>
                <c:pt idx="2">
                  <c:v>48.681732449889203</c:v>
                </c:pt>
                <c:pt idx="3">
                  <c:v>50.123461035549674</c:v>
                </c:pt>
                <c:pt idx="4">
                  <c:v>52.041199826559279</c:v>
                </c:pt>
                <c:pt idx="5">
                  <c:v>53.262279134758863</c:v>
                </c:pt>
                <c:pt idx="6">
                  <c:v>54.205860688668174</c:v>
                </c:pt>
                <c:pt idx="7">
                  <c:v>56.04126815578104</c:v>
                </c:pt>
                <c:pt idx="8">
                  <c:v>58.061799739838868</c:v>
                </c:pt>
                <c:pt idx="9">
                  <c:v>59.493882694704595</c:v>
                </c:pt>
                <c:pt idx="10">
                  <c:v>59.493882694704595</c:v>
                </c:pt>
                <c:pt idx="11">
                  <c:v>59.493882694704595</c:v>
                </c:pt>
                <c:pt idx="12">
                  <c:v>59.493882694704595</c:v>
                </c:pt>
                <c:pt idx="13">
                  <c:v>59.493882694704595</c:v>
                </c:pt>
                <c:pt idx="14">
                  <c:v>59.493882694704595</c:v>
                </c:pt>
                <c:pt idx="15">
                  <c:v>59.665886129942926</c:v>
                </c:pt>
                <c:pt idx="16">
                  <c:v>58.383536137707964</c:v>
                </c:pt>
                <c:pt idx="17">
                  <c:v>51.875749307239445</c:v>
                </c:pt>
                <c:pt idx="18">
                  <c:v>44.790239154895318</c:v>
                </c:pt>
              </c:numCache>
            </c:numRef>
          </c:yVal>
          <c:smooth val="1"/>
        </c:ser>
        <c:ser>
          <c:idx val="1"/>
          <c:order val="1"/>
          <c:tx>
            <c:v>Sim</c:v>
          </c:tx>
          <c:marker>
            <c:symbol val="none"/>
          </c:marker>
          <c:xVal>
            <c:numRef>
              <c:f>Sheet1!$D$12:$D$55</c:f>
              <c:numCache>
                <c:formatCode>0.00E+00</c:formatCode>
                <c:ptCount val="44"/>
                <c:pt idx="0">
                  <c:v>1</c:v>
                </c:pt>
                <c:pt idx="1">
                  <c:v>1.258929999999999</c:v>
                </c:pt>
                <c:pt idx="2">
                  <c:v>1.5848899999999999</c:v>
                </c:pt>
                <c:pt idx="3">
                  <c:v>1.99526</c:v>
                </c:pt>
                <c:pt idx="4">
                  <c:v>2.511889999999998</c:v>
                </c:pt>
                <c:pt idx="5">
                  <c:v>3.16228</c:v>
                </c:pt>
                <c:pt idx="6">
                  <c:v>3.9810699999999977</c:v>
                </c:pt>
                <c:pt idx="7">
                  <c:v>5.01187</c:v>
                </c:pt>
                <c:pt idx="8">
                  <c:v>6.3095699999999999</c:v>
                </c:pt>
                <c:pt idx="9">
                  <c:v>7.9432800000000023</c:v>
                </c:pt>
                <c:pt idx="10">
                  <c:v>10</c:v>
                </c:pt>
                <c:pt idx="11">
                  <c:v>12.5893</c:v>
                </c:pt>
                <c:pt idx="12">
                  <c:v>15.848899999999999</c:v>
                </c:pt>
                <c:pt idx="13">
                  <c:v>19.952599999999975</c:v>
                </c:pt>
                <c:pt idx="14">
                  <c:v>25.118900000000018</c:v>
                </c:pt>
                <c:pt idx="15">
                  <c:v>31.622800000000005</c:v>
                </c:pt>
                <c:pt idx="16">
                  <c:v>39.810699999999997</c:v>
                </c:pt>
                <c:pt idx="17">
                  <c:v>50.118700000000011</c:v>
                </c:pt>
                <c:pt idx="18">
                  <c:v>63.095700000000036</c:v>
                </c:pt>
                <c:pt idx="19">
                  <c:v>79.4328</c:v>
                </c:pt>
                <c:pt idx="20">
                  <c:v>100</c:v>
                </c:pt>
                <c:pt idx="21">
                  <c:v>125.893</c:v>
                </c:pt>
                <c:pt idx="22">
                  <c:v>158.489</c:v>
                </c:pt>
                <c:pt idx="23">
                  <c:v>199.52600000000001</c:v>
                </c:pt>
                <c:pt idx="24">
                  <c:v>251.18900000000002</c:v>
                </c:pt>
                <c:pt idx="25">
                  <c:v>316.22799999999967</c:v>
                </c:pt>
                <c:pt idx="26">
                  <c:v>398.10700000000008</c:v>
                </c:pt>
                <c:pt idx="27">
                  <c:v>501.18700000000001</c:v>
                </c:pt>
                <c:pt idx="28">
                  <c:v>630.95699999999931</c:v>
                </c:pt>
                <c:pt idx="29">
                  <c:v>794.32799999999918</c:v>
                </c:pt>
                <c:pt idx="30">
                  <c:v>1000</c:v>
                </c:pt>
                <c:pt idx="31">
                  <c:v>1258.93</c:v>
                </c:pt>
                <c:pt idx="32">
                  <c:v>1584.8899999999999</c:v>
                </c:pt>
                <c:pt idx="33">
                  <c:v>1995.26</c:v>
                </c:pt>
                <c:pt idx="34">
                  <c:v>2511.8900000000012</c:v>
                </c:pt>
                <c:pt idx="35">
                  <c:v>3162.2799999999997</c:v>
                </c:pt>
                <c:pt idx="36">
                  <c:v>3981.07</c:v>
                </c:pt>
                <c:pt idx="37">
                  <c:v>5011.87</c:v>
                </c:pt>
                <c:pt idx="38">
                  <c:v>6309.57</c:v>
                </c:pt>
                <c:pt idx="39">
                  <c:v>7943.28</c:v>
                </c:pt>
                <c:pt idx="40">
                  <c:v>10000</c:v>
                </c:pt>
                <c:pt idx="41">
                  <c:v>12589.3</c:v>
                </c:pt>
                <c:pt idx="42">
                  <c:v>15848.9</c:v>
                </c:pt>
                <c:pt idx="43">
                  <c:v>19952.59999999998</c:v>
                </c:pt>
              </c:numCache>
            </c:numRef>
          </c:xVal>
          <c:yVal>
            <c:numRef>
              <c:f>Sheet1!$E$12:$E$55</c:f>
              <c:numCache>
                <c:formatCode>0.00E+00</c:formatCode>
                <c:ptCount val="44"/>
                <c:pt idx="0">
                  <c:v>7.9963600000000046</c:v>
                </c:pt>
                <c:pt idx="1">
                  <c:v>11.983700000000002</c:v>
                </c:pt>
                <c:pt idx="2">
                  <c:v>15.963800000000004</c:v>
                </c:pt>
                <c:pt idx="3">
                  <c:v>19.932200000000002</c:v>
                </c:pt>
                <c:pt idx="4">
                  <c:v>23.882499999999975</c:v>
                </c:pt>
                <c:pt idx="5">
                  <c:v>27.804200000000005</c:v>
                </c:pt>
                <c:pt idx="6">
                  <c:v>31.6815</c:v>
                </c:pt>
                <c:pt idx="7">
                  <c:v>35.490600000000001</c:v>
                </c:pt>
                <c:pt idx="8">
                  <c:v>39.196300000000036</c:v>
                </c:pt>
                <c:pt idx="9">
                  <c:v>42.749500000000012</c:v>
                </c:pt>
                <c:pt idx="10">
                  <c:v>46.0852</c:v>
                </c:pt>
                <c:pt idx="11">
                  <c:v>49.126600000000003</c:v>
                </c:pt>
                <c:pt idx="12">
                  <c:v>51.795500000000054</c:v>
                </c:pt>
                <c:pt idx="13">
                  <c:v>54.031500000000001</c:v>
                </c:pt>
                <c:pt idx="14">
                  <c:v>55.810899999999997</c:v>
                </c:pt>
                <c:pt idx="15">
                  <c:v>57.156000000000006</c:v>
                </c:pt>
                <c:pt idx="16">
                  <c:v>58.126100000000037</c:v>
                </c:pt>
                <c:pt idx="17">
                  <c:v>58.799100000000045</c:v>
                </c:pt>
                <c:pt idx="18">
                  <c:v>59.252200000000002</c:v>
                </c:pt>
                <c:pt idx="19">
                  <c:v>59.550799999999995</c:v>
                </c:pt>
                <c:pt idx="20">
                  <c:v>59.744600000000005</c:v>
                </c:pt>
                <c:pt idx="21">
                  <c:v>59.869100000000003</c:v>
                </c:pt>
                <c:pt idx="22">
                  <c:v>59.948700000000002</c:v>
                </c:pt>
                <c:pt idx="23">
                  <c:v>59.999200000000002</c:v>
                </c:pt>
                <c:pt idx="24">
                  <c:v>60.031300000000002</c:v>
                </c:pt>
                <c:pt idx="25">
                  <c:v>60.051699999999997</c:v>
                </c:pt>
                <c:pt idx="26">
                  <c:v>60.064600000000006</c:v>
                </c:pt>
                <c:pt idx="27">
                  <c:v>60.072800000000001</c:v>
                </c:pt>
                <c:pt idx="28">
                  <c:v>60.078200000000002</c:v>
                </c:pt>
                <c:pt idx="29">
                  <c:v>60.081799999999994</c:v>
                </c:pt>
                <c:pt idx="30">
                  <c:v>60.084399999999995</c:v>
                </c:pt>
                <c:pt idx="31">
                  <c:v>60.086600000000004</c:v>
                </c:pt>
                <c:pt idx="32">
                  <c:v>60.088900000000002</c:v>
                </c:pt>
                <c:pt idx="33">
                  <c:v>60.091900000000003</c:v>
                </c:pt>
                <c:pt idx="34">
                  <c:v>60.096200000000003</c:v>
                </c:pt>
                <c:pt idx="35">
                  <c:v>60.103100000000012</c:v>
                </c:pt>
                <c:pt idx="36">
                  <c:v>60.114699999999999</c:v>
                </c:pt>
                <c:pt idx="37">
                  <c:v>60.135400000000011</c:v>
                </c:pt>
                <c:pt idx="38">
                  <c:v>60.172800000000002</c:v>
                </c:pt>
                <c:pt idx="39">
                  <c:v>60.200700000000012</c:v>
                </c:pt>
                <c:pt idx="40">
                  <c:v>59.433800000000005</c:v>
                </c:pt>
                <c:pt idx="41">
                  <c:v>53.126500000000036</c:v>
                </c:pt>
                <c:pt idx="42">
                  <c:v>41.723400000000012</c:v>
                </c:pt>
                <c:pt idx="43">
                  <c:v>29.681999999999999</c:v>
                </c:pt>
              </c:numCache>
            </c:numRef>
          </c:yVal>
          <c:smooth val="1"/>
        </c:ser>
        <c:axId val="102788480"/>
        <c:axId val="43762048"/>
      </c:scatterChart>
      <c:valAx>
        <c:axId val="102788480"/>
        <c:scaling>
          <c:logBase val="10"/>
          <c:orientation val="minMax"/>
          <c:max val="40000"/>
          <c:min val="1"/>
        </c:scaling>
        <c:axPos val="b"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sz="1200" b="1" dirty="0">
                    <a:latin typeface="Times New Roman" pitchFamily="18" charset="0"/>
                    <a:cs typeface="Times New Roman" pitchFamily="18" charset="0"/>
                  </a:rPr>
                  <a:t>Frequency (Hz</a:t>
                </a:r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</c:rich>
          </c:tx>
          <c:layout>
            <c:manualLayout>
              <c:xMode val="edge"/>
              <c:yMode val="edge"/>
              <c:x val="0.40963978072942531"/>
              <c:y val="0.92501508355472972"/>
            </c:manualLayout>
          </c:layout>
        </c:title>
        <c:numFmt formatCode="General" sourceLinked="1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43762048"/>
        <c:crosses val="autoZero"/>
        <c:crossBetween val="midCat"/>
      </c:valAx>
      <c:valAx>
        <c:axId val="43762048"/>
        <c:scaling>
          <c:orientation val="minMax"/>
          <c:max val="65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Gain (dB)</a:t>
                </a:r>
              </a:p>
            </c:rich>
          </c:tx>
          <c:layout/>
        </c:title>
        <c:numFmt formatCode="General" sourceLinked="1"/>
        <c:tickLblPos val="nextTo"/>
        <c:crossAx val="102788480"/>
        <c:crosses val="autoZero"/>
        <c:crossBetween val="midCat"/>
      </c:valAx>
      <c:spPr>
        <a:ln>
          <a:solidFill>
            <a:schemeClr val="tx1"/>
          </a:solidFill>
        </a:ln>
      </c:spPr>
    </c:plotArea>
    <c:legend>
      <c:legendPos val="r"/>
      <c:legendEntry>
        <c:idx val="0"/>
        <c:txPr>
          <a:bodyPr/>
          <a:lstStyle/>
          <a:p>
            <a:pPr>
              <a:defRPr sz="1200">
                <a:latin typeface="Times New Roman" pitchFamily="18" charset="0"/>
                <a:cs typeface="Times New Roman" pitchFamily="18" charset="0"/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1200">
                <a:latin typeface="Times New Roman" pitchFamily="18" charset="0"/>
                <a:cs typeface="Times New Roman" pitchFamily="18" charset="0"/>
              </a:defRPr>
            </a:pPr>
            <a:endParaRPr lang="en-US"/>
          </a:p>
        </c:txPr>
      </c:legendEntry>
      <c:layout/>
    </c:legend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</c:title>
    <c:plotArea>
      <c:layout/>
      <c:scatterChart>
        <c:scatterStyle val="smoothMarker"/>
        <c:ser>
          <c:idx val="0"/>
          <c:order val="0"/>
          <c:tx>
            <c:v>Measured Voltage</c:v>
          </c:tx>
          <c:yVal>
            <c:numRef>
              <c:f>fileOut2!$C$17:$C$121</c:f>
              <c:numCache>
                <c:formatCode>General</c:formatCode>
                <c:ptCount val="105"/>
                <c:pt idx="0">
                  <c:v>0.75000000000000011</c:v>
                </c:pt>
                <c:pt idx="1">
                  <c:v>0.70000000000000007</c:v>
                </c:pt>
                <c:pt idx="2">
                  <c:v>0.56000000000000005</c:v>
                </c:pt>
                <c:pt idx="3">
                  <c:v>0.34</c:v>
                </c:pt>
                <c:pt idx="4">
                  <c:v>6.0000000000000005E-2</c:v>
                </c:pt>
                <c:pt idx="5">
                  <c:v>-0.23</c:v>
                </c:pt>
                <c:pt idx="6">
                  <c:v>-0.48000000000000004</c:v>
                </c:pt>
                <c:pt idx="7">
                  <c:v>-0.66000000000000014</c:v>
                </c:pt>
                <c:pt idx="8">
                  <c:v>-0.7400000000000001</c:v>
                </c:pt>
                <c:pt idx="9">
                  <c:v>-0.71000000000000008</c:v>
                </c:pt>
                <c:pt idx="10">
                  <c:v>-0.58000000000000007</c:v>
                </c:pt>
                <c:pt idx="11">
                  <c:v>-0.36000000000000004</c:v>
                </c:pt>
                <c:pt idx="12">
                  <c:v>-8.0000000000000016E-2</c:v>
                </c:pt>
                <c:pt idx="13">
                  <c:v>0.21000000000000002</c:v>
                </c:pt>
                <c:pt idx="14">
                  <c:v>0.47000000000000003</c:v>
                </c:pt>
                <c:pt idx="15">
                  <c:v>0.65000000000000013</c:v>
                </c:pt>
                <c:pt idx="16">
                  <c:v>0.7400000000000001</c:v>
                </c:pt>
                <c:pt idx="17">
                  <c:v>0.72000000000000008</c:v>
                </c:pt>
                <c:pt idx="18">
                  <c:v>0.59</c:v>
                </c:pt>
                <c:pt idx="19">
                  <c:v>0.38000000000000006</c:v>
                </c:pt>
                <c:pt idx="20">
                  <c:v>0.11</c:v>
                </c:pt>
                <c:pt idx="21">
                  <c:v>-0.18000000000000002</c:v>
                </c:pt>
                <c:pt idx="22">
                  <c:v>-0.44</c:v>
                </c:pt>
                <c:pt idx="23">
                  <c:v>-0.63000000000000012</c:v>
                </c:pt>
                <c:pt idx="24">
                  <c:v>-0.73000000000000009</c:v>
                </c:pt>
                <c:pt idx="25">
                  <c:v>-0.73000000000000009</c:v>
                </c:pt>
                <c:pt idx="26">
                  <c:v>-0.6100000000000001</c:v>
                </c:pt>
                <c:pt idx="27">
                  <c:v>-0.4</c:v>
                </c:pt>
                <c:pt idx="28">
                  <c:v>-0.13</c:v>
                </c:pt>
                <c:pt idx="29">
                  <c:v>0.16</c:v>
                </c:pt>
                <c:pt idx="30">
                  <c:v>0.42000000000000004</c:v>
                </c:pt>
                <c:pt idx="31">
                  <c:v>0.62000000000000011</c:v>
                </c:pt>
                <c:pt idx="32">
                  <c:v>0.73000000000000009</c:v>
                </c:pt>
                <c:pt idx="33">
                  <c:v>0.73000000000000009</c:v>
                </c:pt>
                <c:pt idx="34">
                  <c:v>0.62000000000000011</c:v>
                </c:pt>
                <c:pt idx="35">
                  <c:v>0.42000000000000004</c:v>
                </c:pt>
                <c:pt idx="36">
                  <c:v>0.16</c:v>
                </c:pt>
                <c:pt idx="37">
                  <c:v>-0.13</c:v>
                </c:pt>
                <c:pt idx="38">
                  <c:v>-0.4</c:v>
                </c:pt>
                <c:pt idx="39">
                  <c:v>-0.60000000000000009</c:v>
                </c:pt>
                <c:pt idx="40">
                  <c:v>-0.72000000000000008</c:v>
                </c:pt>
                <c:pt idx="41">
                  <c:v>-0.7400000000000001</c:v>
                </c:pt>
                <c:pt idx="42">
                  <c:v>-0.63000000000000012</c:v>
                </c:pt>
                <c:pt idx="43">
                  <c:v>-0.44</c:v>
                </c:pt>
                <c:pt idx="44">
                  <c:v>-0.18000000000000002</c:v>
                </c:pt>
                <c:pt idx="45">
                  <c:v>0.11</c:v>
                </c:pt>
                <c:pt idx="46">
                  <c:v>0.38000000000000006</c:v>
                </c:pt>
                <c:pt idx="47">
                  <c:v>0.59</c:v>
                </c:pt>
                <c:pt idx="48">
                  <c:v>0.72000000000000008</c:v>
                </c:pt>
                <c:pt idx="49">
                  <c:v>0.7400000000000001</c:v>
                </c:pt>
                <c:pt idx="50">
                  <c:v>0.65000000000000013</c:v>
                </c:pt>
                <c:pt idx="51">
                  <c:v>0.46</c:v>
                </c:pt>
                <c:pt idx="52">
                  <c:v>0.21000000000000002</c:v>
                </c:pt>
                <c:pt idx="53">
                  <c:v>-8.0000000000000016E-2</c:v>
                </c:pt>
                <c:pt idx="54">
                  <c:v>-0.35000000000000003</c:v>
                </c:pt>
                <c:pt idx="55">
                  <c:v>-0.56999999999999995</c:v>
                </c:pt>
                <c:pt idx="56">
                  <c:v>-0.71000000000000008</c:v>
                </c:pt>
                <c:pt idx="57">
                  <c:v>-0.7400000000000001</c:v>
                </c:pt>
                <c:pt idx="58">
                  <c:v>-0.66000000000000014</c:v>
                </c:pt>
                <c:pt idx="59">
                  <c:v>-0.48000000000000004</c:v>
                </c:pt>
                <c:pt idx="60">
                  <c:v>-0.23</c:v>
                </c:pt>
                <c:pt idx="61">
                  <c:v>6.0000000000000005E-2</c:v>
                </c:pt>
                <c:pt idx="62">
                  <c:v>0.34</c:v>
                </c:pt>
                <c:pt idx="63">
                  <c:v>0.56000000000000005</c:v>
                </c:pt>
                <c:pt idx="64">
                  <c:v>0.71000000000000008</c:v>
                </c:pt>
                <c:pt idx="65">
                  <c:v>0.75000000000000011</c:v>
                </c:pt>
                <c:pt idx="66">
                  <c:v>0.67000000000000015</c:v>
                </c:pt>
                <c:pt idx="67">
                  <c:v>0.5</c:v>
                </c:pt>
                <c:pt idx="68">
                  <c:v>0.26</c:v>
                </c:pt>
                <c:pt idx="69">
                  <c:v>-3.0000000000000002E-2</c:v>
                </c:pt>
                <c:pt idx="70">
                  <c:v>-0.31000000000000005</c:v>
                </c:pt>
                <c:pt idx="71">
                  <c:v>-0.54</c:v>
                </c:pt>
                <c:pt idx="72">
                  <c:v>-0.69000000000000006</c:v>
                </c:pt>
                <c:pt idx="73">
                  <c:v>-0.7400000000000001</c:v>
                </c:pt>
                <c:pt idx="74">
                  <c:v>-0.68</c:v>
                </c:pt>
                <c:pt idx="75">
                  <c:v>-0.52</c:v>
                </c:pt>
                <c:pt idx="76">
                  <c:v>-0.28000000000000008</c:v>
                </c:pt>
                <c:pt idx="77">
                  <c:v>1.0000000000000002E-2</c:v>
                </c:pt>
                <c:pt idx="78">
                  <c:v>0.29000000000000004</c:v>
                </c:pt>
                <c:pt idx="79">
                  <c:v>0.53</c:v>
                </c:pt>
                <c:pt idx="80">
                  <c:v>0.69000000000000006</c:v>
                </c:pt>
                <c:pt idx="81">
                  <c:v>0.75000000000000011</c:v>
                </c:pt>
                <c:pt idx="82">
                  <c:v>0.69000000000000006</c:v>
                </c:pt>
                <c:pt idx="83">
                  <c:v>0.54</c:v>
                </c:pt>
                <c:pt idx="84">
                  <c:v>0.31000000000000005</c:v>
                </c:pt>
                <c:pt idx="85">
                  <c:v>3.0000000000000002E-2</c:v>
                </c:pt>
                <c:pt idx="86">
                  <c:v>-0.26</c:v>
                </c:pt>
                <c:pt idx="87">
                  <c:v>-0.5</c:v>
                </c:pt>
                <c:pt idx="88">
                  <c:v>-0.67000000000000015</c:v>
                </c:pt>
                <c:pt idx="89">
                  <c:v>-0.7400000000000001</c:v>
                </c:pt>
                <c:pt idx="90">
                  <c:v>-0.70000000000000007</c:v>
                </c:pt>
                <c:pt idx="91">
                  <c:v>-0.55000000000000004</c:v>
                </c:pt>
                <c:pt idx="92">
                  <c:v>-0.32000000000000006</c:v>
                </c:pt>
                <c:pt idx="93">
                  <c:v>-4.0000000000000008E-2</c:v>
                </c:pt>
                <c:pt idx="94">
                  <c:v>0.24000000000000002</c:v>
                </c:pt>
                <c:pt idx="95">
                  <c:v>0.49000000000000005</c:v>
                </c:pt>
                <c:pt idx="96">
                  <c:v>0.67000000000000015</c:v>
                </c:pt>
                <c:pt idx="97">
                  <c:v>0.75000000000000011</c:v>
                </c:pt>
                <c:pt idx="98">
                  <c:v>0.71000000000000008</c:v>
                </c:pt>
                <c:pt idx="99">
                  <c:v>0.56999999999999995</c:v>
                </c:pt>
                <c:pt idx="100">
                  <c:v>0.35000000000000003</c:v>
                </c:pt>
                <c:pt idx="101">
                  <c:v>8.0000000000000016E-2</c:v>
                </c:pt>
                <c:pt idx="102">
                  <c:v>-0.21000000000000002</c:v>
                </c:pt>
                <c:pt idx="103">
                  <c:v>-0.46</c:v>
                </c:pt>
                <c:pt idx="104">
                  <c:v>-0.65000000000000013</c:v>
                </c:pt>
              </c:numCache>
            </c:numRef>
          </c:yVal>
          <c:smooth val="1"/>
        </c:ser>
        <c:axId val="43785216"/>
        <c:axId val="43795200"/>
      </c:scatterChart>
      <c:valAx>
        <c:axId val="43785216"/>
        <c:scaling>
          <c:orientation val="minMax"/>
        </c:scaling>
        <c:axPos val="b"/>
        <c:tickLblPos val="nextTo"/>
        <c:crossAx val="43795200"/>
        <c:crosses val="autoZero"/>
        <c:crossBetween val="midCat"/>
      </c:valAx>
      <c:valAx>
        <c:axId val="43795200"/>
        <c:scaling>
          <c:orientation val="minMax"/>
        </c:scaling>
        <c:axPos val="l"/>
        <c:majorGridlines/>
        <c:numFmt formatCode="General" sourceLinked="1"/>
        <c:tickLblPos val="nextTo"/>
        <c:crossAx val="43785216"/>
        <c:crosses val="autoZero"/>
        <c:crossBetween val="midCat"/>
      </c:valAx>
    </c:plotArea>
    <c:legend>
      <c:legendPos val="r"/>
      <c:legendEntry>
        <c:idx val="0"/>
        <c:txPr>
          <a:bodyPr/>
          <a:lstStyle/>
          <a:p>
            <a:pPr>
              <a:defRPr sz="1100"/>
            </a:pPr>
            <a:endParaRPr lang="en-US"/>
          </a:p>
        </c:txPr>
      </c:legendEntry>
      <c:layout>
        <c:manualLayout>
          <c:xMode val="edge"/>
          <c:yMode val="edge"/>
          <c:x val="0.85866427073974261"/>
          <c:y val="0.52703557888597252"/>
          <c:w val="0.12268167659915476"/>
          <c:h val="0.15877624671916024"/>
        </c:manualLayout>
      </c:layout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5B2177-F726-433F-8361-809347E64CF1}" type="datetimeFigureOut">
              <a:rPr lang="en-US" smtClean="0"/>
              <a:pPr/>
              <a:t>4/19/2010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A554B-584D-4DAE-AC40-3444836F2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38765-ADAA-44E7-B7F2-7DE56854E68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557D-E1CC-4315-B436-ED0B68704B60}" type="datetimeFigureOut">
              <a:rPr lang="en-US" smtClean="0"/>
              <a:pPr/>
              <a:t>4/19/2010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8A9D768-C6D2-4AAC-AA86-553C4EBF13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557D-E1CC-4315-B436-ED0B68704B60}" type="datetimeFigureOut">
              <a:rPr lang="en-US" smtClean="0"/>
              <a:pPr/>
              <a:t>4/19/2010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D768-C6D2-4AAC-AA86-553C4EBF13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88A9D768-C6D2-4AAC-AA86-553C4EBF13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557D-E1CC-4315-B436-ED0B68704B60}" type="datetimeFigureOut">
              <a:rPr lang="en-US" smtClean="0"/>
              <a:pPr/>
              <a:t>4/19/2010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557D-E1CC-4315-B436-ED0B68704B60}" type="datetimeFigureOut">
              <a:rPr lang="en-US" smtClean="0"/>
              <a:pPr/>
              <a:t>4/19/2010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88A9D768-C6D2-4AAC-AA86-553C4EBF13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557D-E1CC-4315-B436-ED0B68704B60}" type="datetimeFigureOut">
              <a:rPr lang="en-US" smtClean="0"/>
              <a:pPr/>
              <a:t>4/19/2010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8A9D768-C6D2-4AAC-AA86-553C4EBF13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EBA557D-E1CC-4315-B436-ED0B68704B60}" type="datetimeFigureOut">
              <a:rPr lang="en-US" smtClean="0"/>
              <a:pPr/>
              <a:t>4/19/2010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D768-C6D2-4AAC-AA86-553C4EBF13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557D-E1CC-4315-B436-ED0B68704B60}" type="datetimeFigureOut">
              <a:rPr lang="en-US" smtClean="0"/>
              <a:pPr/>
              <a:t>4/19/2010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88A9D768-C6D2-4AAC-AA86-553C4EBF13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557D-E1CC-4315-B436-ED0B68704B60}" type="datetimeFigureOut">
              <a:rPr lang="en-US" smtClean="0"/>
              <a:pPr/>
              <a:t>4/19/2010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88A9D768-C6D2-4AAC-AA86-553C4EBF13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557D-E1CC-4315-B436-ED0B68704B60}" type="datetimeFigureOut">
              <a:rPr lang="en-US" smtClean="0"/>
              <a:pPr/>
              <a:t>4/19/2010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8A9D768-C6D2-4AAC-AA86-553C4EBF13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8A9D768-C6D2-4AAC-AA86-553C4EBF13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557D-E1CC-4315-B436-ED0B68704B60}" type="datetimeFigureOut">
              <a:rPr lang="en-US" smtClean="0"/>
              <a:pPr/>
              <a:t>4/19/2010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88A9D768-C6D2-4AAC-AA86-553C4EBF13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EBA557D-E1CC-4315-B436-ED0B68704B60}" type="datetimeFigureOut">
              <a:rPr lang="en-US" smtClean="0"/>
              <a:pPr/>
              <a:t>4/19/2010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EBA557D-E1CC-4315-B436-ED0B68704B60}" type="datetimeFigureOut">
              <a:rPr lang="en-US" smtClean="0"/>
              <a:pPr/>
              <a:t>4/19/2010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8A9D768-C6D2-4AAC-AA86-553C4EBF13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381000"/>
            <a:ext cx="8839200" cy="1524000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Electrophysiology Measurement and Stimulation System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10000"/>
            <a:ext cx="7696200" cy="1752600"/>
          </a:xfrm>
        </p:spPr>
        <p:txBody>
          <a:bodyPr>
            <a:normAutofit/>
          </a:bodyPr>
          <a:lstStyle/>
          <a:p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Kyle </a:t>
            </a:r>
            <a:r>
              <a:rPr lang="en-US" sz="2400" b="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Batzer</a:t>
            </a: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Richard </a:t>
            </a:r>
            <a:r>
              <a:rPr lang="en-US" sz="2400" b="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Corsi</a:t>
            </a: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and Edward </a:t>
            </a:r>
            <a:r>
              <a:rPr lang="en-US" sz="2400" b="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Crampton</a:t>
            </a:r>
            <a:endParaRPr lang="en-US" sz="24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Measurement Results</a:t>
            </a:r>
            <a:endParaRPr lang="en-US" sz="3600" dirty="0">
              <a:solidFill>
                <a:schemeClr val="tx1"/>
              </a:solidFill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533400" y="1295400"/>
          <a:ext cx="8212137" cy="52673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1752" y="304800"/>
            <a:ext cx="8534400" cy="6858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Digital - Data Acquisition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304800" y="1524000"/>
            <a:ext cx="850392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Analog to Digital Converter – AD1871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Audio ADC – Supports two channels at 48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kSamples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/Second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Spartan 3-E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FPGA on a Nexys2 Development Board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Captures serial data from AD1871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Sends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captured data to FT2232H in parallel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Parallel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Fifo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to USB – FTDI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FT2232H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Data passed in parallel from FPGA is buffered and sent to PC through USB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Current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Data Rate:  3 MB/Sec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2052" name="Picture 4" descr="C:\Users\Kyle\Desktop\School\Senior Design\Presentation\Data Acquisition.gif"/>
          <p:cNvPicPr>
            <a:picLocks noChangeAspect="1" noChangeArrowheads="1"/>
          </p:cNvPicPr>
          <p:nvPr/>
        </p:nvPicPr>
        <p:blipFill>
          <a:blip r:embed="rId2" cstate="print"/>
          <a:srcRect l="12048" r="12450"/>
          <a:stretch>
            <a:fillRect/>
          </a:stretch>
        </p:blipFill>
        <p:spPr bwMode="auto">
          <a:xfrm>
            <a:off x="152400" y="4886934"/>
            <a:ext cx="8839200" cy="11754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Digital – PC Capture and Analysis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304800" y="1600200"/>
            <a:ext cx="850392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Data Capture Program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Uses D2XX API from FTDI to capture data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Packet Parser 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Converts raw hex data to time offset and voltage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Ignores data with incorrect packet structure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319088" y="3657600"/>
          <a:ext cx="882491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Digital - Stimulation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1447800"/>
            <a:ext cx="8534400" cy="1348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External Stimulation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Real-Time Stimulation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User Defined Stimulation</a:t>
            </a:r>
          </a:p>
        </p:txBody>
      </p:sp>
      <p:pic>
        <p:nvPicPr>
          <p:cNvPr id="3078" name="Picture 6" descr="C:\Users\Kyle\Desktop\School\Senior Design\Presentation\Stimulation.gif"/>
          <p:cNvPicPr>
            <a:picLocks noChangeAspect="1" noChangeArrowheads="1"/>
          </p:cNvPicPr>
          <p:nvPr/>
        </p:nvPicPr>
        <p:blipFill>
          <a:blip r:embed="rId2" cstate="print"/>
          <a:srcRect l="11155" t="-3219" r="11662" b="-3219"/>
          <a:stretch>
            <a:fillRect/>
          </a:stretch>
        </p:blipFill>
        <p:spPr bwMode="auto">
          <a:xfrm>
            <a:off x="0" y="2667000"/>
            <a:ext cx="9064426" cy="33528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User Defined Stimulation 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1026" name="Picture 2" descr="F:\TEK00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286000"/>
            <a:ext cx="4845051" cy="36337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Overall System Performance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Specification Completion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37448" cy="4873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Full System Specifications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Default to Measurement Mode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User Selectable Mode (Measurement or Stimulation)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Support for 4 Channels, Expandable to 60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Analog Specifications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1000 V/V Gain from Electrode to High Pass Filter                              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20 Hz to 20kHz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Passband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Must Use Low Noise Instrumentation Amplifier Based Circuit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Digital Specifications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Support External, User-Defined, and Real-Time Feedback Stimulation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Sampling rate of 48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kSamples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/channel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Record Measurement and Stimulation Continuously for 30 minutes 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01000" y="15195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100%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01000" y="32766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100%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77200" y="47244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89%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153400" y="506718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66%</a:t>
            </a:r>
          </a:p>
        </p:txBody>
      </p:sp>
      <p:pic>
        <p:nvPicPr>
          <p:cNvPr id="4099" name="Picture 3" descr="C:\Users\Kyle\Desktop\School\Senior Design\Presentation\Check Mark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48675" y="1971675"/>
            <a:ext cx="314325" cy="314325"/>
          </a:xfrm>
          <a:prstGeom prst="rect">
            <a:avLst/>
          </a:prstGeom>
          <a:noFill/>
        </p:spPr>
      </p:pic>
      <p:pic>
        <p:nvPicPr>
          <p:cNvPr id="20" name="Picture 3" descr="C:\Users\Kyle\Desktop\School\Senior Design\Presentation\Check Mark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48675" y="2362200"/>
            <a:ext cx="314325" cy="314325"/>
          </a:xfrm>
          <a:prstGeom prst="rect">
            <a:avLst/>
          </a:prstGeom>
          <a:noFill/>
        </p:spPr>
      </p:pic>
      <p:pic>
        <p:nvPicPr>
          <p:cNvPr id="21" name="Picture 3" descr="C:\Users\Kyle\Desktop\School\Senior Design\Presentation\Check Mark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48675" y="2743200"/>
            <a:ext cx="314325" cy="314325"/>
          </a:xfrm>
          <a:prstGeom prst="rect">
            <a:avLst/>
          </a:prstGeom>
          <a:noFill/>
        </p:spPr>
      </p:pic>
      <p:pic>
        <p:nvPicPr>
          <p:cNvPr id="23" name="Picture 3" descr="C:\Users\Kyle\Desktop\School\Senior Design\Presentation\Check Mark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58200" y="3724275"/>
            <a:ext cx="314325" cy="314325"/>
          </a:xfrm>
          <a:prstGeom prst="rect">
            <a:avLst/>
          </a:prstGeom>
          <a:noFill/>
        </p:spPr>
      </p:pic>
      <p:pic>
        <p:nvPicPr>
          <p:cNvPr id="24" name="Picture 3" descr="C:\Users\Kyle\Desktop\School\Senior Design\Presentation\Check Mark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58200" y="4029075"/>
            <a:ext cx="314325" cy="314325"/>
          </a:xfrm>
          <a:prstGeom prst="rect">
            <a:avLst/>
          </a:prstGeom>
          <a:noFill/>
        </p:spPr>
      </p:pic>
      <p:pic>
        <p:nvPicPr>
          <p:cNvPr id="25" name="Picture 3" descr="C:\Users\Kyle\Desktop\School\Senior Design\Presentation\Check Mark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58200" y="4333875"/>
            <a:ext cx="314325" cy="314325"/>
          </a:xfrm>
          <a:prstGeom prst="rect">
            <a:avLst/>
          </a:prstGeom>
          <a:noFill/>
        </p:spPr>
      </p:pic>
      <p:pic>
        <p:nvPicPr>
          <p:cNvPr id="27" name="Picture 3" descr="C:\Users\Kyle\Desktop\School\Senior Design\Presentation\Check Mark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58200" y="5476875"/>
            <a:ext cx="314325" cy="314325"/>
          </a:xfrm>
          <a:prstGeom prst="rect">
            <a:avLst/>
          </a:prstGeom>
          <a:noFill/>
        </p:spPr>
      </p:pic>
      <p:pic>
        <p:nvPicPr>
          <p:cNvPr id="28" name="Picture 3" descr="C:\Users\Kyle\Desktop\School\Senior Design\Presentation\Check Mark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58200" y="5781675"/>
            <a:ext cx="314325" cy="314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Future System Improvements 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Packet Error Rate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Software Control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Implement Real-Time Feedback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Enclosure for Amplification/Filter Circuit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Expand Number of Channels Supported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Internal Power Supply 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Summary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Acknowledgements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Drs. Damon Miller, Frank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Severence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and Bradley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Bazuin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Ph.D. students Mike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Ellinger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John Stahl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Siebert WMU Undergraduate Research and Creative Activities Award Program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Michigan Space Grant Consortia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Sunstone Circuits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Biological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chemeClr val="tx1"/>
                </a:solidFill>
              </a:rPr>
              <a:t>Background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Neurons are cells that communicate using electrical pulses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Dendrites – “Inputs”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Axon – “Output” 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996053"/>
            <a:ext cx="6096000" cy="3404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200400" y="603146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Source: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MindCreators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References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524000"/>
            <a:ext cx="8610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[1]  Y. </a:t>
            </a:r>
            <a:r>
              <a:rPr lang="en-US" dirty="0" err="1" smtClean="0"/>
              <a:t>Jimbo</a:t>
            </a:r>
            <a:r>
              <a:rPr lang="en-US" dirty="0" smtClean="0"/>
              <a:t>, N. Kasai, K. </a:t>
            </a:r>
            <a:r>
              <a:rPr lang="en-US" dirty="0" err="1" smtClean="0"/>
              <a:t>Torimitsu</a:t>
            </a:r>
            <a:r>
              <a:rPr lang="en-US" dirty="0" smtClean="0"/>
              <a:t> , T. Tateno, and H. P.C. Robinson, “A system for MEA-based multisite stimulation,” </a:t>
            </a:r>
            <a:r>
              <a:rPr lang="en-US" i="1" dirty="0" smtClean="0"/>
              <a:t>IEEE Transactions on Biomedical Engineering</a:t>
            </a:r>
            <a:r>
              <a:rPr lang="en-US" dirty="0" smtClean="0"/>
              <a:t>, vol. 50, no. 2, pp. 241-248, Feb 2003.</a:t>
            </a:r>
          </a:p>
          <a:p>
            <a:endParaRPr lang="en-US" dirty="0" smtClean="0"/>
          </a:p>
          <a:p>
            <a:r>
              <a:rPr lang="en-US" dirty="0" smtClean="0"/>
              <a:t>[2]  M. </a:t>
            </a:r>
            <a:r>
              <a:rPr lang="en-US" dirty="0" err="1" smtClean="0"/>
              <a:t>Ellinger</a:t>
            </a:r>
            <a:r>
              <a:rPr lang="en-US" dirty="0" smtClean="0"/>
              <a:t>, “Acquisition and Analysis of Biological Neural Network Action Potential Sequences,” WMU Master of Science in Electrical Engineering, June 2009.</a:t>
            </a:r>
          </a:p>
          <a:p>
            <a:endParaRPr lang="en-US" dirty="0" smtClean="0"/>
          </a:p>
          <a:p>
            <a:r>
              <a:rPr lang="en-US" dirty="0" smtClean="0"/>
              <a:t>[3]  T. Caruso, E. </a:t>
            </a:r>
            <a:r>
              <a:rPr lang="en-US" dirty="0" err="1" smtClean="0"/>
              <a:t>Daiek</a:t>
            </a:r>
            <a:r>
              <a:rPr lang="en-US" dirty="0" smtClean="0"/>
              <a:t>, and E. Jones, “Low Noise Amplification and Stimulation System for Neural Multi-Electrode Arrays,” WMU Department of Electrical and Computer Engineering Senior Design Project, December 2009. </a:t>
            </a:r>
          </a:p>
          <a:p>
            <a:endParaRPr lang="en-US" dirty="0" smtClean="0"/>
          </a:p>
          <a:p>
            <a:r>
              <a:rPr lang="en-US" dirty="0" smtClean="0"/>
              <a:t>[4]  J. Stahl, “Dual Channel Low Noise Amplifier for Experiments in Neurophysiology,” WMU Master of Science in Electrical Engineering, June 2009.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33600" y="2819400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QUESTIONS?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Documents and Settings\test\Desktop\Senior Design\Proposal Pics\MEA - 1 Hou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2971800"/>
            <a:ext cx="3657600" cy="2873233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Micro-Electrode Array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Provides 60 channels for measurement and stimulation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Extracellular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Commercially available through Multi-Channel Systems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971800"/>
            <a:ext cx="3849480" cy="2894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304800" y="57912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MEA and Fixture from Multi-Channel Systems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43600" y="57912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Cells on MEA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Project Need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Commercially available systems are expensive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Flexibility and relatively low cost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Current Configuration – Four Channels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Future support for up to 60 channels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Support Research at the Western Michigan University (WMU) Neurobiology Engineering Laboratory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Project Specifications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73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Full System Specifications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Default to Measurement Mode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User Selectable Mode (Measurement or Stimulation)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Support for 4 Channels, Expandable to 60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Analog Specifications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1000 V/V Gain from Electrode to High Pass Filter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20 Hz to 20kHz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Passband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Must Use Low Noise Instrumentation Amplifier Based Circuit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Digital Specifications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Support External, User-Defined, and Real-Time Feedback Stimulation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Sampling Rate of 48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kSamples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/channel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Record Measurement and Stimulation Continuously for 30 minutes 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Project Overview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1027" name="Picture 3" descr="C:\Users\Kyle\Desktop\School\Senior Design\Presentation\Project Overview.gif"/>
          <p:cNvPicPr>
            <a:picLocks noChangeAspect="1" noChangeArrowheads="1"/>
          </p:cNvPicPr>
          <p:nvPr/>
        </p:nvPicPr>
        <p:blipFill>
          <a:blip r:embed="rId2" cstate="print"/>
          <a:srcRect l="12345" r="12165"/>
          <a:stretch>
            <a:fillRect/>
          </a:stretch>
        </p:blipFill>
        <p:spPr bwMode="auto">
          <a:xfrm>
            <a:off x="152400" y="2209800"/>
            <a:ext cx="8839200" cy="31452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58200" cy="76200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cs typeface="Times New Roman" pitchFamily="18" charset="0"/>
              </a:rPr>
              <a:t>Analog Circuit Design</a:t>
            </a:r>
            <a:endParaRPr lang="en-US" sz="36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 l="33790" t="17857" r="32590" b="15476"/>
          <a:stretch>
            <a:fillRect/>
          </a:stretch>
        </p:blipFill>
        <p:spPr bwMode="auto">
          <a:xfrm>
            <a:off x="228599" y="1600200"/>
            <a:ext cx="432707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09600" y="6096000"/>
            <a:ext cx="346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First Stage Amplification and Filter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43600" y="6096000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First Stage PCB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Documents and Settings\test\Desktop\Pictures\2010-04-18 17.07.09.jpg"/>
          <p:cNvPicPr>
            <a:picLocks noChangeAspect="1" noChangeArrowheads="1"/>
          </p:cNvPicPr>
          <p:nvPr/>
        </p:nvPicPr>
        <p:blipFill>
          <a:blip r:embed="rId4" cstate="print"/>
          <a:srcRect l="4421" t="8502" r="43500" b="4977"/>
          <a:stretch>
            <a:fillRect/>
          </a:stretch>
        </p:blipFill>
        <p:spPr bwMode="auto">
          <a:xfrm>
            <a:off x="4800600" y="1600200"/>
            <a:ext cx="4038600" cy="4538133"/>
          </a:xfrm>
          <a:prstGeom prst="rect">
            <a:avLst/>
          </a:prstGeom>
          <a:noFill/>
        </p:spPr>
      </p:pic>
      <p:sp>
        <p:nvSpPr>
          <p:cNvPr id="7" name="Oval 6"/>
          <p:cNvSpPr/>
          <p:nvPr/>
        </p:nvSpPr>
        <p:spPr>
          <a:xfrm>
            <a:off x="7010400" y="2133600"/>
            <a:ext cx="1828800" cy="12192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5400000">
            <a:off x="5029200" y="4876800"/>
            <a:ext cx="1371600" cy="7620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239000" y="4572000"/>
            <a:ext cx="990600" cy="12954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334000" y="3200400"/>
            <a:ext cx="1905000" cy="9144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10400" y="1524000"/>
            <a:ext cx="1810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Switch Control/</a:t>
            </a:r>
          </a:p>
          <a:p>
            <a:pPr algn="ctr"/>
            <a:r>
              <a:rPr lang="en-US" dirty="0" smtClean="0">
                <a:solidFill>
                  <a:schemeClr val="accent2"/>
                </a:solidFill>
              </a:rPr>
              <a:t>Default Mode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4084802" y="3458998"/>
            <a:ext cx="1925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Integrator/</a:t>
            </a:r>
          </a:p>
          <a:p>
            <a:pPr algn="ctr"/>
            <a:r>
              <a:rPr lang="en-US" dirty="0" smtClean="0">
                <a:solidFill>
                  <a:schemeClr val="accent2"/>
                </a:solidFill>
              </a:rPr>
              <a:t>Summing Circuit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5206092" y="500470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Switches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43800" y="4953000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IA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324600" y="5943600"/>
            <a:ext cx="228600" cy="1524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800600" y="1828800"/>
            <a:ext cx="2133600" cy="9906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029200" y="2133600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Input / Output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Analog Circuit Design cont’d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 l="17052" t="35294" r="35912" b="30317"/>
          <a:stretch>
            <a:fillRect/>
          </a:stretch>
        </p:blipFill>
        <p:spPr bwMode="auto">
          <a:xfrm>
            <a:off x="381000" y="1600200"/>
            <a:ext cx="54864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447800" y="3810000"/>
            <a:ext cx="3696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Order Low Pass Butterworth Filter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29400" y="609600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Second Stage PCB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Documents and Settings\test\Desktop\Pictures\2010-04-18 17.07.09.jpg"/>
          <p:cNvPicPr>
            <a:picLocks noChangeAspect="1" noChangeArrowheads="1"/>
          </p:cNvPicPr>
          <p:nvPr/>
        </p:nvPicPr>
        <p:blipFill>
          <a:blip r:embed="rId3" cstate="print"/>
          <a:srcRect l="56018" t="9954" r="3476" b="4816"/>
          <a:stretch>
            <a:fillRect/>
          </a:stretch>
        </p:blipFill>
        <p:spPr bwMode="auto">
          <a:xfrm>
            <a:off x="6324600" y="1600200"/>
            <a:ext cx="2438400" cy="4554071"/>
          </a:xfrm>
          <a:prstGeom prst="rect">
            <a:avLst/>
          </a:prstGeom>
          <a:noFill/>
        </p:spPr>
      </p:pic>
      <p:sp>
        <p:nvSpPr>
          <p:cNvPr id="9" name="Oval 8"/>
          <p:cNvSpPr/>
          <p:nvPr/>
        </p:nvSpPr>
        <p:spPr>
          <a:xfrm rot="16200000">
            <a:off x="6858000" y="2667000"/>
            <a:ext cx="1066800" cy="7620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477000" y="5029200"/>
            <a:ext cx="685800" cy="6858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477000" y="5181600"/>
            <a:ext cx="72327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smtClean="0">
                <a:solidFill>
                  <a:schemeClr val="accent2"/>
                </a:solidFill>
              </a:rPr>
              <a:t>Input</a:t>
            </a:r>
            <a:endParaRPr lang="en-US" sz="1700" dirty="0">
              <a:solidFill>
                <a:schemeClr val="accent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10400" y="1905000"/>
            <a:ext cx="1204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High Pass</a:t>
            </a:r>
          </a:p>
          <a:p>
            <a:pPr algn="ctr"/>
            <a:r>
              <a:rPr lang="en-US" dirty="0" smtClean="0">
                <a:solidFill>
                  <a:schemeClr val="accent2"/>
                </a:solidFill>
              </a:rPr>
              <a:t>Filter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 rot="16200000">
            <a:off x="6096000" y="2438400"/>
            <a:ext cx="1295400" cy="5334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6280850" y="2482150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Output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2" cstate="print"/>
          <a:srcRect l="63469" t="41821" r="14251" b="43385"/>
          <a:stretch>
            <a:fillRect/>
          </a:stretch>
        </p:blipFill>
        <p:spPr bwMode="auto">
          <a:xfrm>
            <a:off x="990600" y="4343400"/>
            <a:ext cx="4407273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2286000" y="6019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High Pass Filter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534400" cy="45720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cs typeface="Times New Roman" pitchFamily="18" charset="0"/>
              </a:rPr>
              <a:t>Calculated System Gain</a:t>
            </a:r>
            <a:endParaRPr lang="en-US" sz="36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53000" y="2209800"/>
            <a:ext cx="2590800" cy="24384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0" y="2819400"/>
            <a:ext cx="3581400" cy="25908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371600" y="3200400"/>
            <a:ext cx="990600" cy="533400"/>
          </a:xfrm>
          <a:prstGeom prst="rect">
            <a:avLst/>
          </a:prstGeom>
          <a:solidFill>
            <a:schemeClr val="accent2">
              <a:alpha val="52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50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2743200" y="3276600"/>
            <a:ext cx="533400" cy="381000"/>
          </a:xfrm>
          <a:prstGeom prst="ellipse">
            <a:avLst/>
          </a:prstGeom>
          <a:solidFill>
            <a:schemeClr val="accent2">
              <a:alpha val="52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3505200" y="3200400"/>
            <a:ext cx="762000" cy="533400"/>
          </a:xfrm>
          <a:prstGeom prst="rect">
            <a:avLst/>
          </a:prstGeom>
          <a:solidFill>
            <a:schemeClr val="accent2">
              <a:alpha val="52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3276600" y="4114800"/>
            <a:ext cx="1219200" cy="914400"/>
          </a:xfrm>
          <a:prstGeom prst="rect">
            <a:avLst/>
          </a:prstGeom>
          <a:solidFill>
            <a:schemeClr val="accent2">
              <a:alpha val="52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7"/>
          <p:cNvSpPr>
            <a:spLocks noChangeShapeType="1"/>
          </p:cNvSpPr>
          <p:nvPr/>
        </p:nvSpPr>
        <p:spPr bwMode="auto">
          <a:xfrm flipV="1">
            <a:off x="2971800" y="3657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3505200" y="43434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-1  (RCs)</a:t>
            </a:r>
          </a:p>
        </p:txBody>
      </p:sp>
      <p:sp>
        <p:nvSpPr>
          <p:cNvPr id="13" name="Line 21"/>
          <p:cNvSpPr>
            <a:spLocks noChangeShapeType="1"/>
          </p:cNvSpPr>
          <p:nvPr/>
        </p:nvSpPr>
        <p:spPr bwMode="auto">
          <a:xfrm>
            <a:off x="3581400" y="4648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Box 24"/>
          <p:cNvSpPr txBox="1">
            <a:spLocks noChangeArrowheads="1"/>
          </p:cNvSpPr>
          <p:nvPr/>
        </p:nvSpPr>
        <p:spPr bwMode="auto">
          <a:xfrm>
            <a:off x="2667000" y="35814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+</a:t>
            </a:r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2514600" y="3124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+</a:t>
            </a:r>
          </a:p>
        </p:txBody>
      </p: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2514600" y="3810000"/>
            <a:ext cx="609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REF</a:t>
            </a:r>
          </a:p>
        </p:txBody>
      </p:sp>
      <p:sp>
        <p:nvSpPr>
          <p:cNvPr id="17" name="Text Box 29"/>
          <p:cNvSpPr txBox="1">
            <a:spLocks noChangeArrowheads="1"/>
          </p:cNvSpPr>
          <p:nvPr/>
        </p:nvSpPr>
        <p:spPr bwMode="auto">
          <a:xfrm>
            <a:off x="2514600" y="4648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Z(s)</a:t>
            </a:r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5181600" y="3200400"/>
            <a:ext cx="762000" cy="533400"/>
          </a:xfrm>
          <a:prstGeom prst="rect">
            <a:avLst/>
          </a:prstGeom>
          <a:solidFill>
            <a:schemeClr val="accent2">
              <a:alpha val="52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4.26</a:t>
            </a:r>
          </a:p>
        </p:txBody>
      </p:sp>
      <p:cxnSp>
        <p:nvCxnSpPr>
          <p:cNvPr id="19" name="Straight Arrow Connector 18"/>
          <p:cNvCxnSpPr>
            <a:stCxn id="9" idx="3"/>
            <a:endCxn id="18" idx="1"/>
          </p:cNvCxnSpPr>
          <p:nvPr/>
        </p:nvCxnSpPr>
        <p:spPr>
          <a:xfrm>
            <a:off x="4267200" y="3467100"/>
            <a:ext cx="914400" cy="158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9" idx="1"/>
          </p:cNvCxnSpPr>
          <p:nvPr/>
        </p:nvCxnSpPr>
        <p:spPr>
          <a:xfrm>
            <a:off x="3276600" y="3467100"/>
            <a:ext cx="228600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1"/>
            <a:endCxn id="11" idx="0"/>
          </p:cNvCxnSpPr>
          <p:nvPr/>
        </p:nvCxnSpPr>
        <p:spPr>
          <a:xfrm rot="10800000">
            <a:off x="2971800" y="4572000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4268788" y="4038600"/>
            <a:ext cx="1065212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</p:cNvCxnSpPr>
          <p:nvPr/>
        </p:nvCxnSpPr>
        <p:spPr>
          <a:xfrm>
            <a:off x="4495800" y="4572000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6477000" y="3200400"/>
            <a:ext cx="762000" cy="533400"/>
          </a:xfrm>
          <a:prstGeom prst="rect">
            <a:avLst/>
          </a:prstGeom>
          <a:solidFill>
            <a:schemeClr val="accent2">
              <a:alpha val="52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4.69</a:t>
            </a:r>
          </a:p>
        </p:txBody>
      </p:sp>
      <p:cxnSp>
        <p:nvCxnSpPr>
          <p:cNvPr id="25" name="Straight Arrow Connector 24"/>
          <p:cNvCxnSpPr>
            <a:stCxn id="18" idx="3"/>
          </p:cNvCxnSpPr>
          <p:nvPr/>
        </p:nvCxnSpPr>
        <p:spPr>
          <a:xfrm>
            <a:off x="5943600" y="3467100"/>
            <a:ext cx="533400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80"/>
          <p:cNvSpPr txBox="1">
            <a:spLocks noChangeArrowheads="1"/>
          </p:cNvSpPr>
          <p:nvPr/>
        </p:nvSpPr>
        <p:spPr bwMode="auto">
          <a:xfrm>
            <a:off x="1524000" y="2209800"/>
            <a:ext cx="3429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First Stage Amplification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81"/>
          <p:cNvSpPr txBox="1">
            <a:spLocks noChangeArrowheads="1"/>
          </p:cNvSpPr>
          <p:nvPr/>
        </p:nvSpPr>
        <p:spPr bwMode="auto">
          <a:xfrm>
            <a:off x="4953000" y="2514600"/>
            <a:ext cx="1447800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Butterworth Filter</a:t>
            </a:r>
          </a:p>
          <a:p>
            <a:endParaRPr lang="en-US" dirty="0"/>
          </a:p>
        </p:txBody>
      </p:sp>
      <p:sp>
        <p:nvSpPr>
          <p:cNvPr id="29" name="TextBox 82"/>
          <p:cNvSpPr txBox="1">
            <a:spLocks noChangeArrowheads="1"/>
          </p:cNvSpPr>
          <p:nvPr/>
        </p:nvSpPr>
        <p:spPr bwMode="auto">
          <a:xfrm>
            <a:off x="6248400" y="2590800"/>
            <a:ext cx="1447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High Pass</a:t>
            </a:r>
          </a:p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Filter</a:t>
            </a:r>
            <a:endParaRPr lang="en-US" dirty="0"/>
          </a:p>
        </p:txBody>
      </p:sp>
      <p:sp>
        <p:nvSpPr>
          <p:cNvPr id="56" name="TextBox 79"/>
          <p:cNvSpPr txBox="1">
            <a:spLocks noChangeArrowheads="1"/>
          </p:cNvSpPr>
          <p:nvPr/>
        </p:nvSpPr>
        <p:spPr bwMode="auto">
          <a:xfrm>
            <a:off x="7543800" y="3276600"/>
            <a:ext cx="1600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1000V/V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Gain</a:t>
            </a:r>
          </a:p>
        </p:txBody>
      </p:sp>
      <p:sp>
        <p:nvSpPr>
          <p:cNvPr id="57" name="Text Box 26"/>
          <p:cNvSpPr txBox="1">
            <a:spLocks noChangeArrowheads="1"/>
          </p:cNvSpPr>
          <p:nvPr/>
        </p:nvSpPr>
        <p:spPr bwMode="auto">
          <a:xfrm>
            <a:off x="76200" y="3276600"/>
            <a:ext cx="1066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Electrode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Straight Arrow Connector 25"/>
          <p:cNvCxnSpPr>
            <a:stCxn id="57" idx="3"/>
            <a:endCxn id="6" idx="1"/>
          </p:cNvCxnSpPr>
          <p:nvPr/>
        </p:nvCxnSpPr>
        <p:spPr>
          <a:xfrm>
            <a:off x="1143000" y="3461266"/>
            <a:ext cx="228600" cy="5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80"/>
          <p:cNvSpPr txBox="1">
            <a:spLocks noChangeArrowheads="1"/>
          </p:cNvSpPr>
          <p:nvPr/>
        </p:nvSpPr>
        <p:spPr bwMode="auto">
          <a:xfrm>
            <a:off x="4495800" y="1676400"/>
            <a:ext cx="441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Second Stage Amplification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5" name="Straight Arrow Connector 74"/>
          <p:cNvCxnSpPr>
            <a:stCxn id="6" idx="3"/>
            <a:endCxn id="8" idx="2"/>
          </p:cNvCxnSpPr>
          <p:nvPr/>
        </p:nvCxnSpPr>
        <p:spPr>
          <a:xfrm>
            <a:off x="2362200" y="3467100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7239000" y="3505200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80"/>
          <p:cNvSpPr txBox="1">
            <a:spLocks noChangeArrowheads="1"/>
          </p:cNvSpPr>
          <p:nvPr/>
        </p:nvSpPr>
        <p:spPr bwMode="auto">
          <a:xfrm>
            <a:off x="1600200" y="2819400"/>
            <a:ext cx="2895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Instrumentation Amplifier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2646</TotalTime>
  <Words>687</Words>
  <Application>Microsoft Office PowerPoint</Application>
  <PresentationFormat>On-screen Show (4:3)</PresentationFormat>
  <Paragraphs>138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Civic</vt:lpstr>
      <vt:lpstr>Electrophysiology Measurement and Stimulation System</vt:lpstr>
      <vt:lpstr>Biological Background</vt:lpstr>
      <vt:lpstr>Micro-Electrode Array</vt:lpstr>
      <vt:lpstr>Project Need</vt:lpstr>
      <vt:lpstr>Project Specifications</vt:lpstr>
      <vt:lpstr>Project Overview</vt:lpstr>
      <vt:lpstr>Analog Circuit Design</vt:lpstr>
      <vt:lpstr>Analog Circuit Design cont’d</vt:lpstr>
      <vt:lpstr>Calculated System Gain</vt:lpstr>
      <vt:lpstr>Measurement Results</vt:lpstr>
      <vt:lpstr>Digital - Data Acquisition</vt:lpstr>
      <vt:lpstr>Digital – PC Capture and Analysis</vt:lpstr>
      <vt:lpstr>Digital - Stimulation</vt:lpstr>
      <vt:lpstr>User Defined Stimulation </vt:lpstr>
      <vt:lpstr>Overall System Performance</vt:lpstr>
      <vt:lpstr>Specification Completion</vt:lpstr>
      <vt:lpstr>Future System Improvements </vt:lpstr>
      <vt:lpstr>Summary</vt:lpstr>
      <vt:lpstr>Acknowledgements</vt:lpstr>
      <vt:lpstr>References</vt:lpstr>
      <vt:lpstr>Slide 21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Analog Specifications</dc:title>
  <dc:creator>Kyle</dc:creator>
  <cp:lastModifiedBy>Kyle</cp:lastModifiedBy>
  <cp:revision>178</cp:revision>
  <dcterms:created xsi:type="dcterms:W3CDTF">2010-04-14T02:05:12Z</dcterms:created>
  <dcterms:modified xsi:type="dcterms:W3CDTF">2010-04-19T17:22:50Z</dcterms:modified>
</cp:coreProperties>
</file>