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2" r:id="rId6"/>
    <p:sldId id="261" r:id="rId7"/>
    <p:sldId id="269" r:id="rId8"/>
    <p:sldId id="259" r:id="rId9"/>
    <p:sldId id="263" r:id="rId10"/>
    <p:sldId id="264" r:id="rId11"/>
    <p:sldId id="265" r:id="rId12"/>
    <p:sldId id="266" r:id="rId13"/>
    <p:sldId id="268"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930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3" autoAdjust="0"/>
    <p:restoredTop sz="94472" autoAdjust="0"/>
  </p:normalViewPr>
  <p:slideViewPr>
    <p:cSldViewPr snapToGrid="0" snapToObjects="1">
      <p:cViewPr varScale="1">
        <p:scale>
          <a:sx n="53" d="100"/>
          <a:sy n="53" d="100"/>
        </p:scale>
        <p:origin x="72" y="3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10/2/2022</a:t>
            </a:fld>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1"/>
            <a:ext cx="9144000" cy="854748"/>
            <a:chOff x="0" y="1"/>
            <a:chExt cx="9144000" cy="854748"/>
          </a:xfrm>
        </p:grpSpPr>
        <p:sp>
          <p:nvSpPr>
            <p:cNvPr id="8" name="Rectangle 7"/>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487656" y="241270"/>
              <a:ext cx="3445328" cy="523220"/>
            </a:xfrm>
            <a:prstGeom prst="rect">
              <a:avLst/>
            </a:prstGeom>
            <a:noFill/>
          </p:spPr>
          <p:txBody>
            <a:bodyPr wrap="square" rtlCol="0">
              <a:spAutoFit/>
            </a:bodyPr>
            <a:lstStyle/>
            <a:p>
              <a:r>
                <a:rPr lang="en-US" sz="1400" dirty="0">
                  <a:solidFill>
                    <a:schemeClr val="bg1"/>
                  </a:solidFill>
                  <a:latin typeface="Helvetica"/>
                  <a:cs typeface="Helvetica"/>
                </a:rPr>
                <a:t>Kwame Nkrumah University of </a:t>
              </a:r>
            </a:p>
            <a:p>
              <a:r>
                <a:rPr lang="en-US" sz="1400" dirty="0">
                  <a:solidFill>
                    <a:schemeClr val="bg1"/>
                  </a:solidFill>
                  <a:latin typeface="Helvetica"/>
                  <a:cs typeface="Helvetica"/>
                </a:rPr>
                <a:t>Science &amp; Technology, Kumasi, Ghana</a:t>
              </a:r>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789" y="157852"/>
              <a:ext cx="491867" cy="625979"/>
            </a:xfrm>
            <a:prstGeom prst="rect">
              <a:avLst/>
            </a:prstGeom>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p>
            <a:pPr algn="l"/>
            <a:r>
              <a:rPr lang="en-US" dirty="0">
                <a:latin typeface="Helvetica"/>
                <a:cs typeface="Helvetica"/>
              </a:rPr>
              <a:t>Title</a:t>
            </a:r>
          </a:p>
        </p:txBody>
      </p:sp>
      <p:sp>
        <p:nvSpPr>
          <p:cNvPr id="12" name="Subtitle 2"/>
          <p:cNvSpPr>
            <a:spLocks noGrp="1"/>
          </p:cNvSpPr>
          <p:nvPr>
            <p:ph type="subTitle" idx="1"/>
          </p:nvPr>
        </p:nvSpPr>
        <p:spPr>
          <a:xfrm>
            <a:off x="728506" y="4010849"/>
            <a:ext cx="6400800" cy="1599330"/>
          </a:xfrm>
        </p:spPr>
        <p:txBody>
          <a:bodyPr>
            <a:normAutofit/>
          </a:bodyPr>
          <a:lstStyle>
            <a:lvl1pPr marL="0" indent="0">
              <a:buNone/>
              <a:defRPr>
                <a:solidFill>
                  <a:schemeClr val="bg1">
                    <a:lumMod val="50000"/>
                  </a:schemeClr>
                </a:solidFill>
              </a:defRPr>
            </a:lvl1pPr>
          </a:lstStyle>
          <a:p>
            <a:pPr algn="l"/>
            <a:r>
              <a:rPr lang="en-US" b="1" dirty="0">
                <a:solidFill>
                  <a:schemeClr val="tx1"/>
                </a:solidFill>
                <a:latin typeface="Helvetica"/>
                <a:cs typeface="Helvetica"/>
              </a:rPr>
              <a:t>Name</a:t>
            </a:r>
          </a:p>
          <a:p>
            <a:pPr algn="l"/>
            <a:r>
              <a:rPr lang="en-US" sz="2400" b="1" dirty="0">
                <a:latin typeface="Helvetica"/>
                <a:cs typeface="Helvetica"/>
              </a:rPr>
              <a:t>Department</a:t>
            </a:r>
          </a:p>
          <a:p>
            <a:pPr algn="l"/>
            <a:r>
              <a:rPr lang="en-US" sz="2400" b="1" dirty="0">
                <a:latin typeface="Helvetica"/>
                <a:cs typeface="Helvetica"/>
              </a:rPr>
              <a:t>Faculty &amp; College</a:t>
            </a:r>
          </a:p>
        </p:txBody>
      </p:sp>
    </p:spTree>
    <p:extLst>
      <p:ext uri="{BB962C8B-B14F-4D97-AF65-F5344CB8AC3E}">
        <p14:creationId xmlns:p14="http://schemas.microsoft.com/office/powerpoint/2010/main" val="102668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4128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67079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pic>
          <p:nvPicPr>
            <p:cNvPr id="12" name="Picture 11">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14" name="Title 1"/>
          <p:cNvSpPr>
            <a:spLocks noGrp="1"/>
          </p:cNvSpPr>
          <p:nvPr>
            <p:ph type="title"/>
          </p:nvPr>
        </p:nvSpPr>
        <p:spPr>
          <a:xfrm>
            <a:off x="457200" y="274638"/>
            <a:ext cx="8229600" cy="1143000"/>
          </a:xfrm>
          <a:prstGeom prst="rect">
            <a:avLst/>
          </a:prstGeom>
        </p:spPr>
        <p:txBody>
          <a:bodyPr/>
          <a:lstStyle/>
          <a:p>
            <a:pPr algn="l"/>
            <a:r>
              <a:rPr lang="en-US" dirty="0">
                <a:solidFill>
                  <a:srgbClr val="008000"/>
                </a:solidFill>
                <a:latin typeface="Helvetica"/>
                <a:cs typeface="Helvetica"/>
              </a:rPr>
              <a:t>Introduction</a:t>
            </a:r>
          </a:p>
        </p:txBody>
      </p:sp>
    </p:spTree>
    <p:extLst>
      <p:ext uri="{BB962C8B-B14F-4D97-AF65-F5344CB8AC3E}">
        <p14:creationId xmlns:p14="http://schemas.microsoft.com/office/powerpoint/2010/main" val="379390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751C0-DD79-0043-A8DE-0BFEC2DE753E}"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13021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D751C0-DD79-0043-A8DE-0BFEC2DE753E}"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2156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D751C0-DD79-0043-A8DE-0BFEC2DE753E}" type="datetimeFigureOut">
              <a:rPr lang="en-US" smtClean="0"/>
              <a:t>10/2/2022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150187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E2D751C0-DD79-0043-A8DE-0BFEC2DE753E}" type="datetimeFigureOut">
              <a:rPr lang="en-US" smtClean="0"/>
              <a:t>10/2/2022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82119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751C0-DD79-0043-A8DE-0BFEC2DE753E}" type="datetimeFigureOut">
              <a:rPr lang="en-US" smtClean="0"/>
              <a:t>10/2/2022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12669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91427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27829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751C0-DD79-0043-A8DE-0BFEC2DE753E}" type="datetimeFigureOut">
              <a:rPr lang="en-US" smtClean="0"/>
              <a:t>10/2/2022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01FD5-11B4-DE43-ACA2-E85EEB9A6F9C}" type="slidenum">
              <a:rPr lang="en-US" smtClean="0"/>
              <a:t>‹#›</a:t>
            </a:fld>
            <a:endParaRPr lang="en-US"/>
          </a:p>
        </p:txBody>
      </p:sp>
    </p:spTree>
    <p:extLst>
      <p:ext uri="{BB962C8B-B14F-4D97-AF65-F5344CB8AC3E}">
        <p14:creationId xmlns:p14="http://schemas.microsoft.com/office/powerpoint/2010/main" val="2954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fp.org/global-hunger-crisis" TargetMode="External"/><Relationship Id="rId2" Type="http://schemas.openxmlformats.org/officeDocument/2006/relationships/hyperlink" Target="https://www.epa.gov/recycle/preventing-wasted-food-home" TargetMode="External"/><Relationship Id="rId1" Type="http://schemas.openxmlformats.org/officeDocument/2006/relationships/slideLayout" Target="../slideLayouts/slideLayout2.xml"/><Relationship Id="rId4" Type="http://schemas.openxmlformats.org/officeDocument/2006/relationships/hyperlink" Target="https://www.unep.org/thinkeatsave/get-informed/worldwide-food-wast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866730"/>
            <a:ext cx="7772400" cy="1470025"/>
          </a:xfrm>
        </p:spPr>
        <p:txBody>
          <a:bodyPr>
            <a:normAutofit/>
          </a:bodyPr>
          <a:lstStyle/>
          <a:p>
            <a:pPr algn="ctr"/>
            <a:r>
              <a:rPr lang="en-US" sz="2800" b="1" dirty="0">
                <a:latin typeface="Helvetica" panose="020B0604020202020204" pitchFamily="34" charset="0"/>
                <a:cs typeface="Helvetica" panose="020B0604020202020204" pitchFamily="34" charset="0"/>
              </a:rPr>
              <a:t>DEVELOPING A FOOD-DONATION AND SHARING MOBILE APPLICATION TO CURB HUNGER CRISIS </a:t>
            </a:r>
          </a:p>
        </p:txBody>
      </p:sp>
      <p:sp>
        <p:nvSpPr>
          <p:cNvPr id="5" name="Subtitle 2"/>
          <p:cNvSpPr>
            <a:spLocks noGrp="1"/>
          </p:cNvSpPr>
          <p:nvPr>
            <p:ph type="subTitle" idx="1"/>
          </p:nvPr>
        </p:nvSpPr>
        <p:spPr>
          <a:xfrm>
            <a:off x="728506" y="4152202"/>
            <a:ext cx="6400800" cy="1973092"/>
          </a:xfrm>
        </p:spPr>
        <p:txBody>
          <a:bodyPr>
            <a:normAutofit fontScale="85000" lnSpcReduction="20000"/>
          </a:bodyPr>
          <a:lstStyle/>
          <a:p>
            <a:r>
              <a:rPr lang="en-US" sz="3200" b="1" dirty="0">
                <a:solidFill>
                  <a:schemeClr val="accent6">
                    <a:lumMod val="75000"/>
                  </a:schemeClr>
                </a:solidFill>
              </a:rPr>
              <a:t>Benjamin L. Ollennu</a:t>
            </a:r>
          </a:p>
          <a:p>
            <a:r>
              <a:rPr lang="en-US" sz="3200" b="1" dirty="0">
                <a:solidFill>
                  <a:schemeClr val="accent6">
                    <a:lumMod val="75000"/>
                  </a:schemeClr>
                </a:solidFill>
              </a:rPr>
              <a:t>Samuel K. Sarpong</a:t>
            </a:r>
          </a:p>
          <a:p>
            <a:endParaRPr lang="en-US" sz="3200" b="1" dirty="0">
              <a:solidFill>
                <a:schemeClr val="accent6">
                  <a:lumMod val="75000"/>
                </a:schemeClr>
              </a:solidFill>
            </a:endParaRPr>
          </a:p>
          <a:p>
            <a:r>
              <a:rPr lang="en-US" sz="2300" b="1" i="1" dirty="0">
                <a:solidFill>
                  <a:schemeClr val="tx1">
                    <a:lumMod val="95000"/>
                    <a:lumOff val="5000"/>
                  </a:schemeClr>
                </a:solidFill>
              </a:rPr>
              <a:t>Department of Computer Science</a:t>
            </a:r>
          </a:p>
          <a:p>
            <a:r>
              <a:rPr lang="en-US" sz="2300" b="1" i="1" dirty="0">
                <a:solidFill>
                  <a:schemeClr val="tx1">
                    <a:lumMod val="95000"/>
                    <a:lumOff val="5000"/>
                  </a:schemeClr>
                </a:solidFill>
              </a:rPr>
              <a:t>College of science</a:t>
            </a:r>
          </a:p>
        </p:txBody>
      </p:sp>
      <p:sp>
        <p:nvSpPr>
          <p:cNvPr id="2" name="TextBox 1">
            <a:extLst>
              <a:ext uri="{FF2B5EF4-FFF2-40B4-BE49-F238E27FC236}">
                <a16:creationId xmlns:a16="http://schemas.microsoft.com/office/drawing/2014/main" id="{135B34A3-6F89-48F3-8C14-8B1568E7A84E}"/>
              </a:ext>
            </a:extLst>
          </p:cNvPr>
          <p:cNvSpPr txBox="1"/>
          <p:nvPr/>
        </p:nvSpPr>
        <p:spPr>
          <a:xfrm>
            <a:off x="728506" y="1403999"/>
            <a:ext cx="941294" cy="369332"/>
          </a:xfrm>
          <a:prstGeom prst="rect">
            <a:avLst/>
          </a:prstGeom>
          <a:noFill/>
        </p:spPr>
        <p:txBody>
          <a:bodyPr wrap="square" rtlCol="0">
            <a:spAutoFit/>
          </a:bodyPr>
          <a:lstStyle/>
          <a:p>
            <a:pPr algn="l"/>
            <a:r>
              <a:rPr lang="en-US" b="1" u="sng" dirty="0">
                <a:solidFill>
                  <a:schemeClr val="accent6">
                    <a:lumMod val="75000"/>
                  </a:schemeClr>
                </a:solidFill>
                <a:latin typeface="Helvetica"/>
                <a:cs typeface="Helvetica"/>
              </a:rPr>
              <a:t>TITLE:</a:t>
            </a:r>
          </a:p>
        </p:txBody>
      </p:sp>
    </p:spTree>
    <p:extLst>
      <p:ext uri="{BB962C8B-B14F-4D97-AF65-F5344CB8AC3E}">
        <p14:creationId xmlns:p14="http://schemas.microsoft.com/office/powerpoint/2010/main" val="1525543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94" y="108097"/>
            <a:ext cx="6145306" cy="676338"/>
          </a:xfrm>
        </p:spPr>
        <p:txBody>
          <a:bodyPr/>
          <a:lstStyle/>
          <a:p>
            <a:pPr algn="l"/>
            <a:r>
              <a:rPr lang="en-US" dirty="0">
                <a:solidFill>
                  <a:srgbClr val="03930A"/>
                </a:solidFill>
              </a:rPr>
              <a:t>Snapshots of the app</a:t>
            </a:r>
          </a:p>
        </p:txBody>
      </p:sp>
      <p:pic>
        <p:nvPicPr>
          <p:cNvPr id="4" name="Picture 3">
            <a:extLst>
              <a:ext uri="{FF2B5EF4-FFF2-40B4-BE49-F238E27FC236}">
                <a16:creationId xmlns:a16="http://schemas.microsoft.com/office/drawing/2014/main" id="{E874123B-4B88-A8F1-3BFA-280822E71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12" y="1266037"/>
            <a:ext cx="928721" cy="20122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D8FD4B02-9DAF-1F84-7425-72D8270AB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561" y="1261124"/>
            <a:ext cx="928721" cy="20122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E0862E1F-EEB0-F9BC-F08E-A57EA2CFE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8263" y="1265004"/>
            <a:ext cx="928719" cy="2012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86267666-1D94-F2DA-2B4E-197BCAA5E1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6245" y="1257728"/>
            <a:ext cx="928719" cy="2012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C79184B2-F0B4-64E9-E454-580C7751E8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5651" y="3583285"/>
            <a:ext cx="892670" cy="19341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AD95E785-FF4C-F4CF-B3E3-00AD6317D9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59901" y="3625467"/>
            <a:ext cx="892670" cy="19341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BF82BDFB-D492-B5FE-39A4-C7F57E5C71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9510" y="3623974"/>
            <a:ext cx="907830" cy="19669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84CBB282-97D7-1B1D-7A55-2B2716464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00821" y="1263712"/>
            <a:ext cx="952325" cy="2063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08AEEE32-2D4C-4285-8348-8EDB4F12A8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47254" y="3627892"/>
            <a:ext cx="917993" cy="19889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04607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18" y="108097"/>
            <a:ext cx="6145306" cy="676338"/>
          </a:xfrm>
        </p:spPr>
        <p:txBody>
          <a:bodyPr/>
          <a:lstStyle/>
          <a:p>
            <a:pPr algn="l"/>
            <a:r>
              <a:rPr lang="en-US" dirty="0">
                <a:solidFill>
                  <a:srgbClr val="03930A"/>
                </a:solidFill>
              </a:rPr>
              <a:t>Tests &amp; Evaluation</a:t>
            </a:r>
          </a:p>
        </p:txBody>
      </p:sp>
      <p:sp>
        <p:nvSpPr>
          <p:cNvPr id="3" name="TextBox 2">
            <a:extLst>
              <a:ext uri="{FF2B5EF4-FFF2-40B4-BE49-F238E27FC236}">
                <a16:creationId xmlns:a16="http://schemas.microsoft.com/office/drawing/2014/main" id="{1C83D314-9CB0-795E-11E8-7078D50DDDB6}"/>
              </a:ext>
            </a:extLst>
          </p:cNvPr>
          <p:cNvSpPr txBox="1"/>
          <p:nvPr/>
        </p:nvSpPr>
        <p:spPr>
          <a:xfrm>
            <a:off x="376518" y="995082"/>
            <a:ext cx="8243048" cy="4293483"/>
          </a:xfrm>
          <a:prstGeom prst="rect">
            <a:avLst/>
          </a:prstGeom>
          <a:noFill/>
        </p:spPr>
        <p:txBody>
          <a:bodyPr wrap="square" rtlCol="0">
            <a:spAutoFit/>
          </a:bodyPr>
          <a:lstStyle/>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The system was tested and the users provided the following feedback :</a:t>
            </a:r>
          </a:p>
          <a:p>
            <a:pPr>
              <a:lnSpc>
                <a:spcPct val="150000"/>
              </a:lnSpc>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228600" indent="-228600">
              <a:lnSpc>
                <a:spcPct val="150000"/>
              </a:lnSpc>
              <a:buFont typeface="+mj-lt"/>
              <a:buAutoNum type="arabicPeriod"/>
            </a:pP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They enjoyed how easy the software was to use.</a:t>
            </a:r>
          </a:p>
          <a:p>
            <a:pPr marL="228600" indent="-228600">
              <a:lnSpc>
                <a:spcPct val="150000"/>
              </a:lnSpc>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 Its user interface is friendly.</a:t>
            </a:r>
          </a:p>
          <a:p>
            <a:pPr marL="228600" indent="-228600">
              <a:lnSpc>
                <a:spcPct val="150000"/>
              </a:lnSpc>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 Amazing in-app communication capabilities.</a:t>
            </a:r>
          </a:p>
          <a:p>
            <a:pPr marL="228600" indent="-228600">
              <a:lnSpc>
                <a:spcPct val="150000"/>
              </a:lnSpc>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 The ability of the user to influence the system intrigued them.</a:t>
            </a:r>
          </a:p>
          <a:p>
            <a:pPr marL="228600" indent="-228600">
              <a:lnSpc>
                <a:spcPct val="150000"/>
              </a:lnSpc>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 For them, the ability to request meals or specific food products was a wonderful advantage.</a:t>
            </a:r>
          </a:p>
          <a:p>
            <a:endParaRPr lang="en-US" dirty="0"/>
          </a:p>
        </p:txBody>
      </p:sp>
    </p:spTree>
    <p:extLst>
      <p:ext uri="{BB962C8B-B14F-4D97-AF65-F5344CB8AC3E}">
        <p14:creationId xmlns:p14="http://schemas.microsoft.com/office/powerpoint/2010/main" val="2141317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18" y="350144"/>
            <a:ext cx="6145306" cy="676338"/>
          </a:xfrm>
        </p:spPr>
        <p:txBody>
          <a:bodyPr/>
          <a:lstStyle/>
          <a:p>
            <a:pPr algn="l"/>
            <a:r>
              <a:rPr lang="en-US" dirty="0">
                <a:solidFill>
                  <a:srgbClr val="03930A"/>
                </a:solidFill>
              </a:rPr>
              <a:t>Conclusion</a:t>
            </a:r>
          </a:p>
        </p:txBody>
      </p:sp>
      <p:sp>
        <p:nvSpPr>
          <p:cNvPr id="3" name="TextBox 2">
            <a:extLst>
              <a:ext uri="{FF2B5EF4-FFF2-40B4-BE49-F238E27FC236}">
                <a16:creationId xmlns:a16="http://schemas.microsoft.com/office/drawing/2014/main" id="{1C83D314-9CB0-795E-11E8-7078D50DDDB6}"/>
              </a:ext>
            </a:extLst>
          </p:cNvPr>
          <p:cNvSpPr txBox="1"/>
          <p:nvPr/>
        </p:nvSpPr>
        <p:spPr>
          <a:xfrm>
            <a:off x="376518" y="1290918"/>
            <a:ext cx="8243048" cy="2677656"/>
          </a:xfrm>
          <a:prstGeom prst="rect">
            <a:avLst/>
          </a:prstGeom>
          <a:noFill/>
        </p:spPr>
        <p:txBody>
          <a:bodyPr wrap="square" rtlCol="0">
            <a:spAutoFit/>
          </a:bodyPr>
          <a:lstStyle/>
          <a:p>
            <a:pPr>
              <a:lnSpc>
                <a:spcPct val="150000"/>
              </a:lnSpc>
            </a:pPr>
            <a:r>
              <a:rPr lang="en-US" sz="2000" dirty="0">
                <a:effectLst/>
                <a:latin typeface="Open Sans" panose="020B0606030504020204" pitchFamily="34" charset="0"/>
                <a:ea typeface="Open Sans" panose="020B0606030504020204" pitchFamily="34" charset="0"/>
                <a:cs typeface="Open Sans" panose="020B0606030504020204" pitchFamily="34" charset="0"/>
              </a:rPr>
              <a:t>This study was motivated by the alarming rates of global hunger crisis as well as food waste.</a:t>
            </a:r>
          </a:p>
          <a:p>
            <a:pPr>
              <a:lnSpc>
                <a:spcPct val="150000"/>
              </a:lnSpc>
            </a:pPr>
            <a:r>
              <a:rPr lang="en-US" sz="2000" dirty="0">
                <a:effectLst/>
                <a:latin typeface="Open Sans" panose="020B0606030504020204" pitchFamily="34" charset="0"/>
                <a:ea typeface="Open Sans" panose="020B0606030504020204" pitchFamily="34" charset="0"/>
                <a:cs typeface="Open Sans" panose="020B0606030504020204" pitchFamily="34" charset="0"/>
              </a:rPr>
              <a:t>The creation of this system has demonstrated its potential as an effective software tool for using cutting-edge technology to fight famine and global food waste.</a:t>
            </a:r>
          </a:p>
          <a:p>
            <a:endParaRPr lang="en-US" dirty="0"/>
          </a:p>
        </p:txBody>
      </p:sp>
    </p:spTree>
    <p:extLst>
      <p:ext uri="{BB962C8B-B14F-4D97-AF65-F5344CB8AC3E}">
        <p14:creationId xmlns:p14="http://schemas.microsoft.com/office/powerpoint/2010/main" val="151864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18" y="350144"/>
            <a:ext cx="6145306" cy="676338"/>
          </a:xfrm>
        </p:spPr>
        <p:txBody>
          <a:bodyPr/>
          <a:lstStyle/>
          <a:p>
            <a:pPr algn="l"/>
            <a:r>
              <a:rPr lang="en-US" dirty="0">
                <a:solidFill>
                  <a:srgbClr val="03930A"/>
                </a:solidFill>
              </a:rPr>
              <a:t>References</a:t>
            </a:r>
          </a:p>
        </p:txBody>
      </p:sp>
      <p:sp>
        <p:nvSpPr>
          <p:cNvPr id="3" name="TextBox 2">
            <a:extLst>
              <a:ext uri="{FF2B5EF4-FFF2-40B4-BE49-F238E27FC236}">
                <a16:creationId xmlns:a16="http://schemas.microsoft.com/office/drawing/2014/main" id="{1C83D314-9CB0-795E-11E8-7078D50DDDB6}"/>
              </a:ext>
            </a:extLst>
          </p:cNvPr>
          <p:cNvSpPr txBox="1"/>
          <p:nvPr/>
        </p:nvSpPr>
        <p:spPr>
          <a:xfrm>
            <a:off x="376518" y="1890117"/>
            <a:ext cx="8243048" cy="1538883"/>
          </a:xfrm>
          <a:prstGeom prst="rect">
            <a:avLst/>
          </a:prstGeom>
          <a:noFill/>
        </p:spPr>
        <p:txBody>
          <a:bodyPr wrap="square" rtlCol="0">
            <a:spAutoFit/>
          </a:bodyPr>
          <a:lstStyle/>
          <a:p>
            <a:r>
              <a:rPr lang="en-US" sz="2000" dirty="0">
                <a:solidFill>
                  <a:schemeClr val="accent1"/>
                </a:solidFill>
                <a:hlinkClick r:id="rId2"/>
              </a:rPr>
              <a:t>https://www.epa.gov/recycle/preventing-wasted-food-home</a:t>
            </a:r>
            <a:endParaRPr lang="en-US" sz="2000" dirty="0">
              <a:solidFill>
                <a:schemeClr val="accent1"/>
              </a:solidFill>
            </a:endParaRPr>
          </a:p>
          <a:p>
            <a:endParaRPr lang="en-US" sz="800" dirty="0">
              <a:solidFill>
                <a:schemeClr val="accent1"/>
              </a:solidFill>
            </a:endParaRPr>
          </a:p>
          <a:p>
            <a:r>
              <a:rPr lang="en-US" sz="2000" dirty="0">
                <a:solidFill>
                  <a:schemeClr val="accent1"/>
                </a:solidFill>
                <a:hlinkClick r:id="rId3"/>
              </a:rPr>
              <a:t>https://www.wfp.org/global-hunger-crisis</a:t>
            </a:r>
            <a:endParaRPr lang="en-US" sz="2000" dirty="0">
              <a:solidFill>
                <a:schemeClr val="accent1"/>
              </a:solidFill>
            </a:endParaRPr>
          </a:p>
          <a:p>
            <a:endParaRPr lang="en-US" sz="800" dirty="0">
              <a:solidFill>
                <a:schemeClr val="accent1"/>
              </a:solidFill>
            </a:endParaRPr>
          </a:p>
          <a:p>
            <a:r>
              <a:rPr lang="en-US" sz="2000" dirty="0">
                <a:solidFill>
                  <a:schemeClr val="accent1"/>
                </a:solidFill>
                <a:hlinkClick r:id="rId4"/>
              </a:rPr>
              <a:t>https://www.unep.org/thinkeatsave/get-informed/worldwide-food-waste</a:t>
            </a:r>
            <a:endParaRPr lang="en-US" sz="2000" dirty="0">
              <a:solidFill>
                <a:schemeClr val="accent1"/>
              </a:solidFill>
            </a:endParaRPr>
          </a:p>
          <a:p>
            <a:endParaRPr lang="en-US" dirty="0"/>
          </a:p>
        </p:txBody>
      </p:sp>
    </p:spTree>
    <p:extLst>
      <p:ext uri="{BB962C8B-B14F-4D97-AF65-F5344CB8AC3E}">
        <p14:creationId xmlns:p14="http://schemas.microsoft.com/office/powerpoint/2010/main" val="3042459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DE0B14-9A61-9CF5-156C-C0DB0D9C19F0}"/>
              </a:ext>
            </a:extLst>
          </p:cNvPr>
          <p:cNvSpPr>
            <a:spLocks noGrp="1"/>
          </p:cNvSpPr>
          <p:nvPr>
            <p:ph type="title"/>
          </p:nvPr>
        </p:nvSpPr>
        <p:spPr>
          <a:xfrm>
            <a:off x="363071" y="2286000"/>
            <a:ext cx="8229600" cy="1143000"/>
          </a:xfrm>
        </p:spPr>
        <p:txBody>
          <a:bodyPr/>
          <a:lstStyle/>
          <a:p>
            <a:r>
              <a:rPr lang="en-US" sz="5400" dirty="0">
                <a:solidFill>
                  <a:schemeClr val="accent6">
                    <a:lumMod val="75000"/>
                  </a:schemeClr>
                </a:solidFill>
              </a:rPr>
              <a:t>THANK YOU!</a:t>
            </a:r>
          </a:p>
        </p:txBody>
      </p:sp>
    </p:spTree>
    <p:extLst>
      <p:ext uri="{BB962C8B-B14F-4D97-AF65-F5344CB8AC3E}">
        <p14:creationId xmlns:p14="http://schemas.microsoft.com/office/powerpoint/2010/main" val="1798555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895257"/>
          </a:xfrm>
        </p:spPr>
        <p:txBody>
          <a:bodyPr/>
          <a:lstStyle/>
          <a:p>
            <a:pPr algn="l"/>
            <a:r>
              <a:rPr lang="en-US" dirty="0">
                <a:solidFill>
                  <a:srgbClr val="008000"/>
                </a:solidFill>
                <a:latin typeface="Helvetica"/>
                <a:cs typeface="Helvetica"/>
              </a:rPr>
              <a:t>Introduction</a:t>
            </a:r>
          </a:p>
        </p:txBody>
      </p:sp>
      <p:sp>
        <p:nvSpPr>
          <p:cNvPr id="4" name="Content Placeholder 2"/>
          <p:cNvSpPr txBox="1">
            <a:spLocks/>
          </p:cNvSpPr>
          <p:nvPr/>
        </p:nvSpPr>
        <p:spPr>
          <a:xfrm>
            <a:off x="457200" y="1169895"/>
            <a:ext cx="8229600" cy="4284702"/>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Bef>
                <a:spcPts val="0"/>
              </a:spcBef>
              <a:spcAft>
                <a:spcPts val="1800"/>
              </a:spcAft>
              <a:buNone/>
            </a:pPr>
            <a:r>
              <a:rPr lang="en-US" sz="2000" dirty="0">
                <a:effectLst/>
                <a:latin typeface="Open Sans" panose="020B0606030504020204" pitchFamily="34" charset="0"/>
                <a:ea typeface="Open Sans" panose="020B0606030504020204" pitchFamily="34" charset="0"/>
                <a:cs typeface="Open Sans" panose="020B0606030504020204" pitchFamily="34" charset="0"/>
              </a:rPr>
              <a:t>Since 2019, the number of people experiencing acute food insecurity has increased from 135 million to 345 million, meaning that as many as 828 million people go to bed hungry every night. A total of 50 million individuals in 45 different nations are on the verge of going hungry.</a:t>
            </a:r>
          </a:p>
          <a:p>
            <a:pPr marL="0" indent="0">
              <a:lnSpc>
                <a:spcPct val="120000"/>
              </a:lnSpc>
              <a:spcBef>
                <a:spcPts val="0"/>
              </a:spcBef>
              <a:spcAft>
                <a:spcPts val="1800"/>
              </a:spcAft>
              <a:buNone/>
            </a:pPr>
            <a:r>
              <a:rPr lang="en-US" sz="2000" dirty="0">
                <a:latin typeface="Open Sans" panose="020B0606030504020204" pitchFamily="34" charset="0"/>
                <a:ea typeface="Open Sans" panose="020B0606030504020204" pitchFamily="34" charset="0"/>
                <a:cs typeface="Open Sans" panose="020B0606030504020204" pitchFamily="34" charset="0"/>
              </a:rPr>
              <a:t>A</a:t>
            </a:r>
            <a:r>
              <a:rPr lang="en-US" sz="2000" dirty="0">
                <a:effectLst/>
                <a:latin typeface="Open Sans" panose="020B0606030504020204" pitchFamily="34" charset="0"/>
                <a:ea typeface="Open Sans" panose="020B0606030504020204" pitchFamily="34" charset="0"/>
                <a:cs typeface="Open Sans" panose="020B0606030504020204" pitchFamily="34" charset="0"/>
              </a:rPr>
              <a:t>lmost one-third, of the food produced annually for human consumption worldwide is lost to waste. The majority of people are unaware of the amount of food they waste every day, including uneaten leftovers, perishable foods, and fruit and vegetable portions that may be repurposed.</a:t>
            </a:r>
          </a:p>
          <a:p>
            <a:pPr marL="0" indent="0">
              <a:lnSpc>
                <a:spcPct val="120000"/>
              </a:lnSpc>
              <a:spcBef>
                <a:spcPts val="0"/>
              </a:spcBef>
              <a:spcAft>
                <a:spcPts val="1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800"/>
              </a:spcAft>
              <a:buNone/>
            </a:pPr>
            <a:endParaRPr lang="en-US" sz="1400" dirty="0">
              <a:latin typeface="Helvetica"/>
              <a:cs typeface="Helvetica"/>
            </a:endParaRPr>
          </a:p>
        </p:txBody>
      </p:sp>
    </p:spTree>
    <p:extLst>
      <p:ext uri="{BB962C8B-B14F-4D97-AF65-F5344CB8AC3E}">
        <p14:creationId xmlns:p14="http://schemas.microsoft.com/office/powerpoint/2010/main" val="3860506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888"/>
            <a:ext cx="1463040" cy="676338"/>
          </a:xfrm>
        </p:spPr>
        <p:txBody>
          <a:bodyPr/>
          <a:lstStyle/>
          <a:p>
            <a:pPr algn="l"/>
            <a:r>
              <a:rPr lang="en-US" dirty="0">
                <a:solidFill>
                  <a:srgbClr val="03930A"/>
                </a:solidFill>
              </a:rPr>
              <a:t>Aim</a:t>
            </a:r>
          </a:p>
        </p:txBody>
      </p:sp>
      <p:sp>
        <p:nvSpPr>
          <p:cNvPr id="3" name="TextBox 2">
            <a:extLst>
              <a:ext uri="{FF2B5EF4-FFF2-40B4-BE49-F238E27FC236}">
                <a16:creationId xmlns:a16="http://schemas.microsoft.com/office/drawing/2014/main" id="{BC821B1D-3D5A-D517-8553-441EE9ED251E}"/>
              </a:ext>
            </a:extLst>
          </p:cNvPr>
          <p:cNvSpPr txBox="1"/>
          <p:nvPr/>
        </p:nvSpPr>
        <p:spPr>
          <a:xfrm>
            <a:off x="457200" y="1316736"/>
            <a:ext cx="8302752" cy="2677656"/>
          </a:xfrm>
          <a:prstGeom prst="rect">
            <a:avLst/>
          </a:prstGeom>
          <a:noFill/>
        </p:spPr>
        <p:txBody>
          <a:bodyPr wrap="square" rtlCol="0">
            <a:spAutoFit/>
          </a:bodyPr>
          <a:lstStyle/>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In order to reduce food waste, combat world hunger, and promote good health and wellbeing around the world, this initiative intends to propose a mobile platform for people, organizations, or food merchants to connect and share meals and leftovers with people living in hunger-stricken places</a:t>
            </a:r>
            <a:r>
              <a:rPr lang="en-US" sz="2000" dirty="0">
                <a:ea typeface="Calibri" panose="020F0502020204030204" pitchFamily="34" charset="0"/>
                <a:cs typeface="Times New Roman" panose="02020603050405020304" pitchFamily="18" charset="0"/>
              </a:rPr>
              <a:t>.</a:t>
            </a:r>
            <a:endParaRPr lang="en-US" sz="20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26181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8" y="155156"/>
            <a:ext cx="7906872" cy="676338"/>
          </a:xfrm>
        </p:spPr>
        <p:txBody>
          <a:bodyPr/>
          <a:lstStyle/>
          <a:p>
            <a:pPr algn="l"/>
            <a:r>
              <a:rPr lang="en-US" dirty="0">
                <a:solidFill>
                  <a:srgbClr val="03930A"/>
                </a:solidFill>
              </a:rPr>
              <a:t>Methods used in building the system</a:t>
            </a:r>
          </a:p>
        </p:txBody>
      </p:sp>
      <p:sp>
        <p:nvSpPr>
          <p:cNvPr id="3" name="TextBox 2">
            <a:extLst>
              <a:ext uri="{FF2B5EF4-FFF2-40B4-BE49-F238E27FC236}">
                <a16:creationId xmlns:a16="http://schemas.microsoft.com/office/drawing/2014/main" id="{BC821B1D-3D5A-D517-8553-441EE9ED251E}"/>
              </a:ext>
            </a:extLst>
          </p:cNvPr>
          <p:cNvSpPr txBox="1"/>
          <p:nvPr/>
        </p:nvSpPr>
        <p:spPr>
          <a:xfrm>
            <a:off x="578222" y="3723554"/>
            <a:ext cx="8760759" cy="1785104"/>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000" dirty="0">
                <a:latin typeface="Open Sans" panose="020B0606030504020204" pitchFamily="34" charset="0"/>
                <a:ea typeface="Open Sans" panose="020B0606030504020204" pitchFamily="34" charset="0"/>
                <a:cs typeface="Open Sans" panose="020B0606030504020204" pitchFamily="34" charset="0"/>
              </a:rPr>
              <a:t>The system was built based on the android architecture.</a:t>
            </a:r>
          </a:p>
          <a:p>
            <a:pPr marL="285750" indent="-285750">
              <a:lnSpc>
                <a:spcPct val="150000"/>
              </a:lnSpc>
              <a:buFont typeface="Wingdings" panose="05000000000000000000" pitchFamily="2" charset="2"/>
              <a:buChar char="v"/>
            </a:pPr>
            <a:r>
              <a:rPr lang="en-US" sz="2000" dirty="0">
                <a:latin typeface="Open Sans" panose="020B0606030504020204" pitchFamily="34" charset="0"/>
                <a:ea typeface="Open Sans" panose="020B0606030504020204" pitchFamily="34" charset="0"/>
                <a:cs typeface="Open Sans" panose="020B0606030504020204" pitchFamily="34" charset="0"/>
              </a:rPr>
              <a:t>Android Studio and Android SDK was the environment used to facilitate the building of the system.</a:t>
            </a:r>
          </a:p>
          <a:p>
            <a:pPr marL="285750" indent="-285750">
              <a:buFont typeface="Wingdings" panose="05000000000000000000" pitchFamily="2" charset="2"/>
              <a:buChar char="v"/>
            </a:pPr>
            <a:endParaRPr lang="en-US" sz="2000" dirty="0"/>
          </a:p>
        </p:txBody>
      </p:sp>
      <p:pic>
        <p:nvPicPr>
          <p:cNvPr id="6" name="Picture 5">
            <a:extLst>
              <a:ext uri="{FF2B5EF4-FFF2-40B4-BE49-F238E27FC236}">
                <a16:creationId xmlns:a16="http://schemas.microsoft.com/office/drawing/2014/main" id="{F25CDDE6-151F-3173-428A-C7EB0E76A133}"/>
              </a:ext>
            </a:extLst>
          </p:cNvPr>
          <p:cNvPicPr>
            <a:picLocks noChangeAspect="1"/>
          </p:cNvPicPr>
          <p:nvPr/>
        </p:nvPicPr>
        <p:blipFill>
          <a:blip r:embed="rId2"/>
          <a:stretch>
            <a:fillRect/>
          </a:stretch>
        </p:blipFill>
        <p:spPr>
          <a:xfrm>
            <a:off x="2030503" y="2014981"/>
            <a:ext cx="4468995" cy="1414019"/>
          </a:xfrm>
          <a:prstGeom prst="rect">
            <a:avLst/>
          </a:prstGeom>
        </p:spPr>
      </p:pic>
    </p:spTree>
    <p:extLst>
      <p:ext uri="{BB962C8B-B14F-4D97-AF65-F5344CB8AC3E}">
        <p14:creationId xmlns:p14="http://schemas.microsoft.com/office/powerpoint/2010/main" val="355107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7" y="180816"/>
            <a:ext cx="7906872" cy="676338"/>
          </a:xfrm>
        </p:spPr>
        <p:txBody>
          <a:bodyPr/>
          <a:lstStyle/>
          <a:p>
            <a:pPr algn="l"/>
            <a:r>
              <a:rPr lang="en-US" dirty="0">
                <a:solidFill>
                  <a:srgbClr val="03930A"/>
                </a:solidFill>
              </a:rPr>
              <a:t>Methods used in building the system(cont..)</a:t>
            </a:r>
          </a:p>
        </p:txBody>
      </p:sp>
      <p:sp>
        <p:nvSpPr>
          <p:cNvPr id="3" name="TextBox 2">
            <a:extLst>
              <a:ext uri="{FF2B5EF4-FFF2-40B4-BE49-F238E27FC236}">
                <a16:creationId xmlns:a16="http://schemas.microsoft.com/office/drawing/2014/main" id="{BC821B1D-3D5A-D517-8553-441EE9ED251E}"/>
              </a:ext>
            </a:extLst>
          </p:cNvPr>
          <p:cNvSpPr txBox="1"/>
          <p:nvPr/>
        </p:nvSpPr>
        <p:spPr>
          <a:xfrm>
            <a:off x="416857" y="3754077"/>
            <a:ext cx="8996082" cy="2246769"/>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000" dirty="0">
                <a:latin typeface="Open Sans" panose="020B0606030504020204" pitchFamily="34" charset="0"/>
                <a:ea typeface="Open Sans" panose="020B0606030504020204" pitchFamily="34" charset="0"/>
                <a:cs typeface="Open Sans" panose="020B0606030504020204" pitchFamily="34" charset="0"/>
              </a:rPr>
              <a:t>Plugins were made available for the development of the application using the Flutter SDK.</a:t>
            </a:r>
          </a:p>
          <a:p>
            <a:pPr marL="285750" indent="-285750">
              <a:lnSpc>
                <a:spcPct val="150000"/>
              </a:lnSpc>
              <a:buFont typeface="Wingdings" panose="05000000000000000000" pitchFamily="2" charset="2"/>
              <a:buChar char="v"/>
            </a:pPr>
            <a:r>
              <a:rPr lang="en-US" sz="2000" dirty="0">
                <a:latin typeface="Open Sans" panose="020B0606030504020204" pitchFamily="34" charset="0"/>
                <a:ea typeface="Open Sans" panose="020B0606030504020204" pitchFamily="34" charset="0"/>
                <a:cs typeface="Open Sans" panose="020B0606030504020204" pitchFamily="34" charset="0"/>
              </a:rPr>
              <a:t>Both the application's front end and back end are programmed using Dart provided by the Flutter SDK as well.</a:t>
            </a:r>
          </a:p>
          <a:p>
            <a:pPr marL="285750" indent="-285750">
              <a:buFont typeface="Wingdings" panose="05000000000000000000" pitchFamily="2" charset="2"/>
              <a:buChar char="v"/>
            </a:pPr>
            <a:endParaRPr lang="en-US" sz="2000" dirty="0"/>
          </a:p>
        </p:txBody>
      </p:sp>
      <p:pic>
        <p:nvPicPr>
          <p:cNvPr id="4" name="Picture 3">
            <a:extLst>
              <a:ext uri="{FF2B5EF4-FFF2-40B4-BE49-F238E27FC236}">
                <a16:creationId xmlns:a16="http://schemas.microsoft.com/office/drawing/2014/main" id="{B5334A7C-F35A-37ED-7879-3EBDCFA48DB7}"/>
              </a:ext>
            </a:extLst>
          </p:cNvPr>
          <p:cNvPicPr>
            <a:picLocks noChangeAspect="1"/>
          </p:cNvPicPr>
          <p:nvPr/>
        </p:nvPicPr>
        <p:blipFill>
          <a:blip r:embed="rId2"/>
          <a:stretch>
            <a:fillRect/>
          </a:stretch>
        </p:blipFill>
        <p:spPr>
          <a:xfrm>
            <a:off x="672686" y="1744463"/>
            <a:ext cx="3038370" cy="1709083"/>
          </a:xfrm>
          <a:prstGeom prst="rect">
            <a:avLst/>
          </a:prstGeom>
        </p:spPr>
      </p:pic>
      <p:pic>
        <p:nvPicPr>
          <p:cNvPr id="5" name="Picture 4">
            <a:extLst>
              <a:ext uri="{FF2B5EF4-FFF2-40B4-BE49-F238E27FC236}">
                <a16:creationId xmlns:a16="http://schemas.microsoft.com/office/drawing/2014/main" id="{D5CB36B7-D92A-5660-23D0-2899472D7BE7}"/>
              </a:ext>
            </a:extLst>
          </p:cNvPr>
          <p:cNvPicPr>
            <a:picLocks noChangeAspect="1"/>
          </p:cNvPicPr>
          <p:nvPr/>
        </p:nvPicPr>
        <p:blipFill rotWithShape="1">
          <a:blip r:embed="rId3"/>
          <a:srcRect l="53659"/>
          <a:stretch/>
        </p:blipFill>
        <p:spPr>
          <a:xfrm>
            <a:off x="5256131" y="1350409"/>
            <a:ext cx="2810436" cy="2274258"/>
          </a:xfrm>
          <a:prstGeom prst="rect">
            <a:avLst/>
          </a:prstGeom>
        </p:spPr>
      </p:pic>
    </p:spTree>
    <p:extLst>
      <p:ext uri="{BB962C8B-B14F-4D97-AF65-F5344CB8AC3E}">
        <p14:creationId xmlns:p14="http://schemas.microsoft.com/office/powerpoint/2010/main" val="65515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92" y="151537"/>
            <a:ext cx="7906872" cy="676338"/>
          </a:xfrm>
        </p:spPr>
        <p:txBody>
          <a:bodyPr/>
          <a:lstStyle/>
          <a:p>
            <a:pPr algn="l"/>
            <a:r>
              <a:rPr lang="en-US" dirty="0">
                <a:solidFill>
                  <a:srgbClr val="03930A"/>
                </a:solidFill>
              </a:rPr>
              <a:t>Methods used in building the system (</a:t>
            </a:r>
            <a:r>
              <a:rPr lang="en-US" dirty="0" err="1">
                <a:solidFill>
                  <a:srgbClr val="03930A"/>
                </a:solidFill>
              </a:rPr>
              <a:t>cont</a:t>
            </a:r>
            <a:r>
              <a:rPr lang="en-US" dirty="0">
                <a:solidFill>
                  <a:srgbClr val="03930A"/>
                </a:solidFill>
              </a:rPr>
              <a:t>…)</a:t>
            </a:r>
          </a:p>
        </p:txBody>
      </p:sp>
      <p:pic>
        <p:nvPicPr>
          <p:cNvPr id="10" name="Picture 9">
            <a:extLst>
              <a:ext uri="{FF2B5EF4-FFF2-40B4-BE49-F238E27FC236}">
                <a16:creationId xmlns:a16="http://schemas.microsoft.com/office/drawing/2014/main" id="{E7E99161-10E1-A195-D82B-0E207AAB5EA5}"/>
              </a:ext>
            </a:extLst>
          </p:cNvPr>
          <p:cNvPicPr>
            <a:picLocks noChangeAspect="1"/>
          </p:cNvPicPr>
          <p:nvPr/>
        </p:nvPicPr>
        <p:blipFill rotWithShape="1">
          <a:blip r:embed="rId2"/>
          <a:srcRect l="43900"/>
          <a:stretch/>
        </p:blipFill>
        <p:spPr>
          <a:xfrm>
            <a:off x="2528044" y="1802856"/>
            <a:ext cx="4450979" cy="1983504"/>
          </a:xfrm>
          <a:prstGeom prst="rect">
            <a:avLst/>
          </a:prstGeom>
        </p:spPr>
      </p:pic>
      <p:sp>
        <p:nvSpPr>
          <p:cNvPr id="16" name="TextBox 15">
            <a:extLst>
              <a:ext uri="{FF2B5EF4-FFF2-40B4-BE49-F238E27FC236}">
                <a16:creationId xmlns:a16="http://schemas.microsoft.com/office/drawing/2014/main" id="{FCC8BEDF-19CE-7E8A-46CB-A0A7083E0866}"/>
              </a:ext>
            </a:extLst>
          </p:cNvPr>
          <p:cNvSpPr txBox="1"/>
          <p:nvPr/>
        </p:nvSpPr>
        <p:spPr>
          <a:xfrm>
            <a:off x="578222" y="3716959"/>
            <a:ext cx="7906872" cy="879087"/>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sz="1800" dirty="0">
                <a:latin typeface="Open Sans" panose="020B0606030504020204" pitchFamily="34" charset="0"/>
                <a:ea typeface="Open Sans" panose="020B0606030504020204" pitchFamily="34" charset="0"/>
                <a:cs typeface="Open Sans" panose="020B0606030504020204" pitchFamily="34" charset="0"/>
              </a:rPr>
              <a:t>The online database used to store user and application data and verify user credentials was Flutter Firebase by Google.</a:t>
            </a:r>
          </a:p>
        </p:txBody>
      </p:sp>
    </p:spTree>
    <p:extLst>
      <p:ext uri="{BB962C8B-B14F-4D97-AF65-F5344CB8AC3E}">
        <p14:creationId xmlns:p14="http://schemas.microsoft.com/office/powerpoint/2010/main" val="1320565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3FE0-7A43-157C-C9C4-2096801F5DFB}"/>
              </a:ext>
            </a:extLst>
          </p:cNvPr>
          <p:cNvSpPr>
            <a:spLocks noGrp="1"/>
          </p:cNvSpPr>
          <p:nvPr>
            <p:ph type="title"/>
          </p:nvPr>
        </p:nvSpPr>
        <p:spPr/>
        <p:txBody>
          <a:bodyPr/>
          <a:lstStyle/>
          <a:p>
            <a:r>
              <a:rPr lang="en-US" dirty="0">
                <a:solidFill>
                  <a:srgbClr val="03930A"/>
                </a:solidFill>
              </a:rPr>
              <a:t>Simplified Use Case Diagram</a:t>
            </a:r>
          </a:p>
        </p:txBody>
      </p:sp>
      <p:pic>
        <p:nvPicPr>
          <p:cNvPr id="4" name="Picture 3">
            <a:extLst>
              <a:ext uri="{FF2B5EF4-FFF2-40B4-BE49-F238E27FC236}">
                <a16:creationId xmlns:a16="http://schemas.microsoft.com/office/drawing/2014/main" id="{91178CC3-A557-34C5-C34A-AE1181ECAB4C}"/>
              </a:ext>
            </a:extLst>
          </p:cNvPr>
          <p:cNvPicPr>
            <a:picLocks noChangeAspect="1"/>
          </p:cNvPicPr>
          <p:nvPr/>
        </p:nvPicPr>
        <p:blipFill>
          <a:blip r:embed="rId2"/>
          <a:stretch>
            <a:fillRect/>
          </a:stretch>
        </p:blipFill>
        <p:spPr>
          <a:xfrm>
            <a:off x="563417" y="1080655"/>
            <a:ext cx="7527637" cy="4599709"/>
          </a:xfrm>
          <a:prstGeom prst="rect">
            <a:avLst/>
          </a:prstGeom>
        </p:spPr>
      </p:pic>
    </p:spTree>
    <p:extLst>
      <p:ext uri="{BB962C8B-B14F-4D97-AF65-F5344CB8AC3E}">
        <p14:creationId xmlns:p14="http://schemas.microsoft.com/office/powerpoint/2010/main" val="640481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097"/>
            <a:ext cx="6145306" cy="676338"/>
          </a:xfrm>
        </p:spPr>
        <p:txBody>
          <a:bodyPr/>
          <a:lstStyle/>
          <a:p>
            <a:pPr algn="l"/>
            <a:r>
              <a:rPr lang="en-US" dirty="0">
                <a:solidFill>
                  <a:srgbClr val="03930A"/>
                </a:solidFill>
              </a:rPr>
              <a:t>Functionalities of the app</a:t>
            </a:r>
          </a:p>
        </p:txBody>
      </p:sp>
      <p:sp>
        <p:nvSpPr>
          <p:cNvPr id="3" name="TextBox 2">
            <a:extLst>
              <a:ext uri="{FF2B5EF4-FFF2-40B4-BE49-F238E27FC236}">
                <a16:creationId xmlns:a16="http://schemas.microsoft.com/office/drawing/2014/main" id="{BC821B1D-3D5A-D517-8553-441EE9ED251E}"/>
              </a:ext>
            </a:extLst>
          </p:cNvPr>
          <p:cNvSpPr txBox="1"/>
          <p:nvPr/>
        </p:nvSpPr>
        <p:spPr>
          <a:xfrm>
            <a:off x="457200" y="982491"/>
            <a:ext cx="8302752" cy="4926349"/>
          </a:xfrm>
          <a:prstGeom prst="rect">
            <a:avLst/>
          </a:prstGeom>
          <a:noFill/>
        </p:spPr>
        <p:txBody>
          <a:bodyPr wrap="square" rtlCol="0">
            <a:spAutoFit/>
          </a:bodyPr>
          <a:lstStyle/>
          <a:p>
            <a:r>
              <a:rPr lang="en-US" sz="2000" b="1" dirty="0">
                <a:solidFill>
                  <a:schemeClr val="accent6">
                    <a:lumMod val="75000"/>
                  </a:schemeClr>
                </a:solidFill>
                <a:latin typeface="Helvetica" panose="020B0604020202020204" pitchFamily="34" charset="0"/>
                <a:cs typeface="Helvetica" panose="020B0604020202020204" pitchFamily="34" charset="0"/>
              </a:rPr>
              <a:t>User Functionalities: </a:t>
            </a:r>
            <a:endParaRPr lang="en-US" sz="1800" dirty="0"/>
          </a:p>
          <a:p>
            <a:pPr marL="228600" indent="-228600">
              <a:lnSpc>
                <a:spcPct val="150000"/>
              </a:lnSpc>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Require log in credentials to use the app.</a:t>
            </a:r>
          </a:p>
          <a:p>
            <a:pPr marL="228600" indent="-228600">
              <a:lnSpc>
                <a:spcPct val="150000"/>
              </a:lnSpc>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Personalize profiles.</a:t>
            </a:r>
          </a:p>
          <a:p>
            <a:pPr marL="228600" indent="-228600">
              <a:lnSpc>
                <a:spcPct val="150000"/>
              </a:lnSpc>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Share meals or food items.</a:t>
            </a:r>
          </a:p>
          <a:p>
            <a:pPr marL="228600" indent="-228600">
              <a:lnSpc>
                <a:spcPct val="150000"/>
              </a:lnSpc>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Send an acceptance request to indicate interest in a specific post.</a:t>
            </a:r>
          </a:p>
          <a:p>
            <a:pPr marL="228600" indent="-228600">
              <a:lnSpc>
                <a:spcPct val="150000"/>
              </a:lnSpc>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Request meals or food items.</a:t>
            </a:r>
          </a:p>
          <a:p>
            <a:pPr marL="228600" indent="-228600">
              <a:lnSpc>
                <a:spcPct val="150000"/>
              </a:lnSpc>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Make an offer to users requesting for food items or meals.</a:t>
            </a:r>
          </a:p>
          <a:p>
            <a:pPr marL="228600" indent="-228600">
              <a:lnSpc>
                <a:spcPct val="150000"/>
              </a:lnSpc>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Communicate in-app.</a:t>
            </a:r>
          </a:p>
          <a:p>
            <a:pPr marL="228600" indent="-228600">
              <a:lnSpc>
                <a:spcPct val="150000"/>
              </a:lnSpc>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Report posts and other users.</a:t>
            </a:r>
          </a:p>
          <a:p>
            <a:pPr marL="228600" indent="-228600">
              <a:lnSpc>
                <a:spcPct val="150000"/>
              </a:lnSpc>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Review and rate other users.</a:t>
            </a:r>
          </a:p>
          <a:p>
            <a:pPr marL="228600" indent="-228600">
              <a:lnSpc>
                <a:spcPct val="150000"/>
              </a:lnSpc>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Specify whether they identify as an individual or an organization.</a:t>
            </a:r>
          </a:p>
          <a:p>
            <a:pPr marL="228600" indent="-228600">
              <a:lnSpc>
                <a:spcPct val="150000"/>
              </a:lnSpc>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Send a feedback to developer for app improvement.</a:t>
            </a:r>
          </a:p>
        </p:txBody>
      </p:sp>
    </p:spTree>
    <p:extLst>
      <p:ext uri="{BB962C8B-B14F-4D97-AF65-F5344CB8AC3E}">
        <p14:creationId xmlns:p14="http://schemas.microsoft.com/office/powerpoint/2010/main" val="162458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097"/>
            <a:ext cx="6145306" cy="676338"/>
          </a:xfrm>
        </p:spPr>
        <p:txBody>
          <a:bodyPr/>
          <a:lstStyle/>
          <a:p>
            <a:pPr algn="l"/>
            <a:r>
              <a:rPr lang="en-US" dirty="0">
                <a:solidFill>
                  <a:srgbClr val="03930A"/>
                </a:solidFill>
              </a:rPr>
              <a:t>Functionalities of the app</a:t>
            </a:r>
          </a:p>
        </p:txBody>
      </p:sp>
      <p:sp>
        <p:nvSpPr>
          <p:cNvPr id="3" name="TextBox 2">
            <a:extLst>
              <a:ext uri="{FF2B5EF4-FFF2-40B4-BE49-F238E27FC236}">
                <a16:creationId xmlns:a16="http://schemas.microsoft.com/office/drawing/2014/main" id="{BC821B1D-3D5A-D517-8553-441EE9ED251E}"/>
              </a:ext>
            </a:extLst>
          </p:cNvPr>
          <p:cNvSpPr txBox="1"/>
          <p:nvPr/>
        </p:nvSpPr>
        <p:spPr>
          <a:xfrm>
            <a:off x="457200" y="1231411"/>
            <a:ext cx="8302752" cy="3120919"/>
          </a:xfrm>
          <a:prstGeom prst="rect">
            <a:avLst/>
          </a:prstGeom>
          <a:noFill/>
        </p:spPr>
        <p:txBody>
          <a:bodyPr wrap="square" rtlCol="0">
            <a:spAutoFit/>
          </a:bodyPr>
          <a:lstStyle/>
          <a:p>
            <a:r>
              <a:rPr lang="en-US" sz="2000" b="1" dirty="0">
                <a:solidFill>
                  <a:schemeClr val="accent6">
                    <a:lumMod val="75000"/>
                  </a:schemeClr>
                </a:solidFill>
                <a:latin typeface="Helvetica" panose="020B0604020202020204" pitchFamily="34" charset="0"/>
                <a:cs typeface="Helvetica" panose="020B0604020202020204" pitchFamily="34" charset="0"/>
              </a:rPr>
              <a:t>Admin Functionalities: </a:t>
            </a:r>
            <a:endParaRPr lang="en-US" sz="1800" dirty="0"/>
          </a:p>
          <a:p>
            <a:pPr marL="228600" indent="-228600">
              <a:lnSpc>
                <a:spcPct val="150000"/>
              </a:lnSpc>
              <a:buFont typeface="+mj-lt"/>
              <a:buAutoNum type="arabicPeriod"/>
            </a:pPr>
            <a:r>
              <a:rPr lang="en-US" sz="2000" dirty="0">
                <a:latin typeface="Open Sans" panose="020B0606030504020204" pitchFamily="34" charset="0"/>
                <a:ea typeface="Open Sans" panose="020B0606030504020204" pitchFamily="34" charset="0"/>
                <a:cs typeface="Open Sans" panose="020B0606030504020204" pitchFamily="34" charset="0"/>
              </a:rPr>
              <a:t> Require log in credentials to use the app.</a:t>
            </a:r>
          </a:p>
          <a:p>
            <a:pPr marL="228600" indent="-228600">
              <a:lnSpc>
                <a:spcPct val="150000"/>
              </a:lnSpc>
              <a:buFont typeface="+mj-lt"/>
              <a:buAutoNum type="arabicPeriod"/>
            </a:pPr>
            <a:r>
              <a:rPr lang="en-US" sz="2000" dirty="0">
                <a:latin typeface="Open Sans" panose="020B0606030504020204" pitchFamily="34" charset="0"/>
                <a:ea typeface="Open Sans" panose="020B0606030504020204" pitchFamily="34" charset="0"/>
                <a:cs typeface="Open Sans" panose="020B0606030504020204" pitchFamily="34" charset="0"/>
              </a:rPr>
              <a:t> Handle reported posts and account.</a:t>
            </a:r>
          </a:p>
          <a:p>
            <a:pPr marL="228600" indent="-228600">
              <a:lnSpc>
                <a:spcPct val="150000"/>
              </a:lnSpc>
              <a:buFont typeface="+mj-lt"/>
              <a:buAutoNum type="arabicPeriod"/>
            </a:pPr>
            <a:r>
              <a:rPr lang="en-US" sz="2000" dirty="0">
                <a:latin typeface="Open Sans" panose="020B0606030504020204" pitchFamily="34" charset="0"/>
                <a:ea typeface="Open Sans" panose="020B0606030504020204" pitchFamily="34" charset="0"/>
                <a:cs typeface="Open Sans" panose="020B0606030504020204" pitchFamily="34" charset="0"/>
              </a:rPr>
              <a:t> Keep track of the app usage by users.</a:t>
            </a:r>
          </a:p>
          <a:p>
            <a:pPr marL="228600" indent="-228600">
              <a:lnSpc>
                <a:spcPct val="150000"/>
              </a:lnSpc>
              <a:buFont typeface="+mj-lt"/>
              <a:buAutoNum type="arabicPeriod"/>
            </a:pPr>
            <a:r>
              <a:rPr lang="en-US" sz="2000" dirty="0">
                <a:latin typeface="Open Sans" panose="020B0606030504020204" pitchFamily="34" charset="0"/>
                <a:ea typeface="Open Sans" panose="020B0606030504020204" pitchFamily="34" charset="0"/>
                <a:cs typeface="Open Sans" panose="020B0606030504020204" pitchFamily="34" charset="0"/>
              </a:rPr>
              <a:t> Handle feedbacks from users.</a:t>
            </a:r>
          </a:p>
          <a:p>
            <a:pPr marL="228600" indent="-228600">
              <a:lnSpc>
                <a:spcPct val="150000"/>
              </a:lnSpc>
              <a:buFont typeface="+mj-lt"/>
              <a:buAutoNum type="arabicPeriod"/>
            </a:pPr>
            <a:r>
              <a:rPr lang="en-US" sz="2000" dirty="0">
                <a:latin typeface="Open Sans" panose="020B0606030504020204" pitchFamily="34" charset="0"/>
                <a:ea typeface="Open Sans" panose="020B0606030504020204" pitchFamily="34" charset="0"/>
                <a:cs typeface="Open Sans" panose="020B0606030504020204" pitchFamily="34" charset="0"/>
              </a:rPr>
              <a:t> View application statistics.</a:t>
            </a:r>
          </a:p>
          <a:p>
            <a:pPr>
              <a:lnSpc>
                <a:spcPct val="150000"/>
              </a:lnSpc>
            </a:pP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31111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176</TotalTime>
  <Words>585</Words>
  <Application>Microsoft Office PowerPoint</Application>
  <PresentationFormat>On-screen Show (4:3)</PresentationFormat>
  <Paragraphs>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Helvetica</vt:lpstr>
      <vt:lpstr>Open Sans</vt:lpstr>
      <vt:lpstr>Wingdings</vt:lpstr>
      <vt:lpstr>Office Theme</vt:lpstr>
      <vt:lpstr>DEVELOPING A FOOD-DONATION AND SHARING MOBILE APPLICATION TO CURB HUNGER CRISIS </vt:lpstr>
      <vt:lpstr>Introduction</vt:lpstr>
      <vt:lpstr>Aim</vt:lpstr>
      <vt:lpstr>Methods used in building the system</vt:lpstr>
      <vt:lpstr>Methods used in building the system(cont..)</vt:lpstr>
      <vt:lpstr>Methods used in building the system (cont…)</vt:lpstr>
      <vt:lpstr>Simplified Use Case Diagram</vt:lpstr>
      <vt:lpstr>Functionalities of the app</vt:lpstr>
      <vt:lpstr>Functionalities of the app</vt:lpstr>
      <vt:lpstr>Snapshots of the app</vt:lpstr>
      <vt:lpstr>Tests &amp; Evaluation</vt:lpstr>
      <vt:lpstr>Conclusion</vt:lpstr>
      <vt:lpstr>References</vt:lpstr>
      <vt:lpstr>THANK YOU!</vt:lpstr>
    </vt:vector>
  </TitlesOfParts>
  <Company>UPK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Ollennu Benjamin</dc:creator>
  <cp:lastModifiedBy>Kyle Braumy</cp:lastModifiedBy>
  <cp:revision>10</cp:revision>
  <dcterms:created xsi:type="dcterms:W3CDTF">2016-11-07T15:28:41Z</dcterms:created>
  <dcterms:modified xsi:type="dcterms:W3CDTF">2022-10-02T17:21:25Z</dcterms:modified>
</cp:coreProperties>
</file>