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8497B0"/>
    <a:srgbClr val="E6E6E6"/>
    <a:srgbClr val="2E75B6"/>
    <a:srgbClr val="BF9000"/>
    <a:srgbClr val="ED7D31"/>
    <a:srgbClr val="27894F"/>
    <a:srgbClr val="143C23"/>
    <a:srgbClr val="F3F5FA"/>
    <a:srgbClr val="CDD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70" autoAdjust="0"/>
    <p:restoredTop sz="92523" autoAdjust="0"/>
  </p:normalViewPr>
  <p:slideViewPr>
    <p:cSldViewPr snapToGrid="0" snapToObjects="1" showGuides="1">
      <p:cViewPr>
        <p:scale>
          <a:sx n="25" d="100"/>
          <a:sy n="25" d="100"/>
        </p:scale>
        <p:origin x="1062" y="-3972"/>
      </p:cViewPr>
      <p:guideLst>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10/2/2022</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58269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14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3944619"/>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392207"/>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326684"/>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DD5B2E4F-E0A4-CE43-8EBB-2F1F8F2A4203}"/>
              </a:ext>
            </a:extLst>
          </p:cNvPr>
          <p:cNvSpPr>
            <a:spLocks noGrp="1"/>
          </p:cNvSpPr>
          <p:nvPr>
            <p:ph type="body" sz="quarter" idx="150" hasCustomPrompt="1"/>
          </p:nvPr>
        </p:nvSpPr>
        <p:spPr>
          <a:xfrm>
            <a:off x="4090898" y="3593653"/>
            <a:ext cx="22093415" cy="1087559"/>
          </a:xfrm>
          <a:prstGeom prst="rect">
            <a:avLst/>
          </a:prstGeom>
        </p:spPr>
        <p:txBody>
          <a:bodyPr lIns="77349" tIns="38675" rIns="77349" bIns="38675">
            <a:normAutofit/>
          </a:bodyPr>
          <a:lstStyle>
            <a:lvl1pPr marL="0" indent="0" algn="ctr">
              <a:buFontTx/>
              <a:buNone/>
              <a:defRPr sz="4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16" name="Text Placeholder 76">
            <a:extLst>
              <a:ext uri="{FF2B5EF4-FFF2-40B4-BE49-F238E27FC236}">
                <a16:creationId xmlns:a16="http://schemas.microsoft.com/office/drawing/2014/main" id="{73123C41-42D8-FF4A-9EFC-5A5861680630}"/>
              </a:ext>
            </a:extLst>
          </p:cNvPr>
          <p:cNvSpPr>
            <a:spLocks noGrp="1"/>
          </p:cNvSpPr>
          <p:nvPr>
            <p:ph type="body" sz="quarter" idx="151" hasCustomPrompt="1"/>
          </p:nvPr>
        </p:nvSpPr>
        <p:spPr>
          <a:xfrm>
            <a:off x="4090898" y="2245696"/>
            <a:ext cx="22093415" cy="1262156"/>
          </a:xfrm>
          <a:prstGeom prst="rect">
            <a:avLst/>
          </a:prstGeom>
        </p:spPr>
        <p:txBody>
          <a:bodyPr lIns="77349" tIns="38675" rIns="77349" bIns="38675" anchor="t" anchorCtr="1">
            <a:noAutofit/>
          </a:bodyPr>
          <a:lstStyle>
            <a:lvl1pPr marL="0" indent="0" algn="ctr">
              <a:buFontTx/>
              <a:buNone/>
              <a:defRPr sz="60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17" name="Text Placeholder 76">
            <a:extLst>
              <a:ext uri="{FF2B5EF4-FFF2-40B4-BE49-F238E27FC236}">
                <a16:creationId xmlns:a16="http://schemas.microsoft.com/office/drawing/2014/main" id="{5D1EF3A0-C9FD-CF46-B23A-4D28E0D5923D}"/>
              </a:ext>
            </a:extLst>
          </p:cNvPr>
          <p:cNvSpPr>
            <a:spLocks noGrp="1"/>
          </p:cNvSpPr>
          <p:nvPr>
            <p:ph type="body" sz="quarter" idx="153" hasCustomPrompt="1"/>
          </p:nvPr>
        </p:nvSpPr>
        <p:spPr>
          <a:xfrm>
            <a:off x="4090898" y="362581"/>
            <a:ext cx="22093415" cy="1775267"/>
          </a:xfrm>
          <a:prstGeom prst="rect">
            <a:avLst/>
          </a:prstGeom>
        </p:spPr>
        <p:txBody>
          <a:bodyPr lIns="77349" tIns="38675" rIns="77349" bIns="38675" anchor="t" anchorCtr="1">
            <a:normAutofit/>
          </a:bodyPr>
          <a:lstStyle>
            <a:lvl1pPr marL="0" indent="0" algn="ctr">
              <a:buFontTx/>
              <a:buNone/>
              <a:defRPr sz="8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extLst>
      <p:ext uri="{BB962C8B-B14F-4D97-AF65-F5344CB8AC3E}">
        <p14:creationId xmlns:p14="http://schemas.microsoft.com/office/powerpoint/2010/main" val="94489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A90ED5-A030-2D4D-BFB2-3696280D280C}"/>
              </a:ext>
            </a:extLst>
          </p:cNvPr>
          <p:cNvSpPr/>
          <p:nvPr userDrawn="1"/>
        </p:nvSpPr>
        <p:spPr>
          <a:xfrm rot="10800000">
            <a:off x="0" y="41529320"/>
            <a:ext cx="30275213" cy="1241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582332" y="41989160"/>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FC5EB3B4-7A2A-CE44-8147-7417B24DEE56}"/>
              </a:ext>
            </a:extLst>
          </p:cNvPr>
          <p:cNvGraphicFramePr>
            <a:graphicFrameLocks noGrp="1"/>
          </p:cNvGraphicFramePr>
          <p:nvPr userDrawn="1">
            <p:extLst>
              <p:ext uri="{D42A27DB-BD31-4B8C-83A1-F6EECF244321}">
                <p14:modId xmlns:p14="http://schemas.microsoft.com/office/powerpoint/2010/main" val="1069272067"/>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D0FA0136-EAEA-204C-8AE8-3866BF45EBBC}"/>
              </a:ext>
            </a:extLst>
          </p:cNvPr>
          <p:cNvGraphicFramePr>
            <a:graphicFrameLocks noGrp="1"/>
          </p:cNvGraphicFramePr>
          <p:nvPr userDrawn="1">
            <p:extLst>
              <p:ext uri="{D42A27DB-BD31-4B8C-83A1-F6EECF244321}">
                <p14:modId xmlns:p14="http://schemas.microsoft.com/office/powerpoint/2010/main" val="3313440428"/>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5">
            <a:extLst>
              <a:ext uri="{FF2B5EF4-FFF2-40B4-BE49-F238E27FC236}">
                <a16:creationId xmlns:a16="http://schemas.microsoft.com/office/drawing/2014/main" id="{EB03D6C0-A4F7-FD45-B103-05D08BA03491}"/>
              </a:ext>
            </a:extLst>
          </p:cNvPr>
          <p:cNvSpPr/>
          <p:nvPr userDrawn="1"/>
        </p:nvSpPr>
        <p:spPr>
          <a:xfrm>
            <a:off x="-1" y="1"/>
            <a:ext cx="30275213" cy="5237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0C7E63-8C78-A740-B821-297FC30B4DFE}"/>
              </a:ext>
            </a:extLst>
          </p:cNvPr>
          <p:cNvSpPr/>
          <p:nvPr userDrawn="1"/>
        </p:nvSpPr>
        <p:spPr>
          <a:xfrm rot="10800000">
            <a:off x="0" y="41529320"/>
            <a:ext cx="30275213" cy="1241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D5A4B8C-10B4-684A-AEA4-2B898D98D85F}"/>
              </a:ext>
            </a:extLst>
          </p:cNvPr>
          <p:cNvSpPr/>
          <p:nvPr userDrawn="1"/>
        </p:nvSpPr>
        <p:spPr>
          <a:xfrm>
            <a:off x="-1" y="1"/>
            <a:ext cx="30275213" cy="5237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65459" y="41989160"/>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45078125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unep.org/thinkeatsave/get-informed/worldwide-food-waste" TargetMode="External"/><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7.png"/><Relationship Id="rId21" Type="http://schemas.openxmlformats.org/officeDocument/2006/relationships/image" Target="../media/image21.png"/><Relationship Id="rId7" Type="http://schemas.openxmlformats.org/officeDocument/2006/relationships/hyperlink" Target="https://www.wfp.org/global-hunger-crisis" TargetMode="External"/><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hyperlink" Target="https://www.epa.gov/recycle/preventing-wasted-food-home" TargetMode="External"/><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9.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hyperlink" Target="https://www.goodgoodgood.co/articles/how-we-can-all-help-end-world-hunger" TargetMode="External"/><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BC2077E-8780-DA56-933B-6FD77A300DA9}"/>
              </a:ext>
            </a:extLst>
          </p:cNvPr>
          <p:cNvSpPr/>
          <p:nvPr/>
        </p:nvSpPr>
        <p:spPr>
          <a:xfrm>
            <a:off x="-3" y="7"/>
            <a:ext cx="30275216" cy="521207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28" name="Picture 27">
            <a:extLst>
              <a:ext uri="{FF2B5EF4-FFF2-40B4-BE49-F238E27FC236}">
                <a16:creationId xmlns:a16="http://schemas.microsoft.com/office/drawing/2014/main" id="{E45CDC72-1EBF-BA8E-A9E8-493DEEC2E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56" y="72114"/>
            <a:ext cx="5099735" cy="5099735"/>
          </a:xfrm>
          <a:prstGeom prst="rect">
            <a:avLst/>
          </a:prstGeom>
        </p:spPr>
      </p:pic>
      <p:sp>
        <p:nvSpPr>
          <p:cNvPr id="31" name="TextBox 30">
            <a:extLst>
              <a:ext uri="{FF2B5EF4-FFF2-40B4-BE49-F238E27FC236}">
                <a16:creationId xmlns:a16="http://schemas.microsoft.com/office/drawing/2014/main" id="{992CCC90-7E7D-3599-BAA7-F5C3D646D4E6}"/>
              </a:ext>
            </a:extLst>
          </p:cNvPr>
          <p:cNvSpPr txBox="1"/>
          <p:nvPr/>
        </p:nvSpPr>
        <p:spPr>
          <a:xfrm>
            <a:off x="8789787" y="3195686"/>
            <a:ext cx="14184513" cy="1107996"/>
          </a:xfrm>
          <a:prstGeom prst="rect">
            <a:avLst/>
          </a:prstGeom>
          <a:noFill/>
        </p:spPr>
        <p:txBody>
          <a:bodyPr wrap="square" rtlCol="0">
            <a:spAutoFit/>
          </a:bodyPr>
          <a:lstStyle/>
          <a:p>
            <a:r>
              <a:rPr lang="en-US" sz="6600" b="1" dirty="0">
                <a:solidFill>
                  <a:srgbClr val="FFFF00"/>
                </a:solidFill>
              </a:rPr>
              <a:t>Benjamin L. Ollennu, Samuel K. Sarpong</a:t>
            </a:r>
          </a:p>
        </p:txBody>
      </p:sp>
      <p:sp>
        <p:nvSpPr>
          <p:cNvPr id="32" name="TextBox 31">
            <a:extLst>
              <a:ext uri="{FF2B5EF4-FFF2-40B4-BE49-F238E27FC236}">
                <a16:creationId xmlns:a16="http://schemas.microsoft.com/office/drawing/2014/main" id="{863E46A9-EB8E-B35F-38DC-815966E6E5E5}"/>
              </a:ext>
            </a:extLst>
          </p:cNvPr>
          <p:cNvSpPr txBox="1"/>
          <p:nvPr/>
        </p:nvSpPr>
        <p:spPr>
          <a:xfrm>
            <a:off x="7628699" y="4340852"/>
            <a:ext cx="17517301" cy="830997"/>
          </a:xfrm>
          <a:prstGeom prst="rect">
            <a:avLst/>
          </a:prstGeom>
          <a:noFill/>
        </p:spPr>
        <p:txBody>
          <a:bodyPr wrap="square" rtlCol="0">
            <a:spAutoFit/>
          </a:bodyPr>
          <a:lstStyle/>
          <a:p>
            <a:r>
              <a:rPr lang="en-US" sz="4800" i="1" dirty="0">
                <a:solidFill>
                  <a:schemeClr val="bg1"/>
                </a:solidFill>
              </a:rPr>
              <a:t>College of Science </a:t>
            </a:r>
            <a:r>
              <a:rPr lang="en-US" sz="4800" dirty="0">
                <a:solidFill>
                  <a:schemeClr val="bg1"/>
                </a:solidFill>
              </a:rPr>
              <a:t>| </a:t>
            </a:r>
            <a:r>
              <a:rPr lang="en-US" sz="4800" i="1" dirty="0">
                <a:solidFill>
                  <a:schemeClr val="bg1"/>
                </a:solidFill>
              </a:rPr>
              <a:t>Department Of Computer Science </a:t>
            </a:r>
            <a:r>
              <a:rPr lang="en-US" sz="4800" dirty="0">
                <a:solidFill>
                  <a:schemeClr val="bg1"/>
                </a:solidFill>
              </a:rPr>
              <a:t>| </a:t>
            </a:r>
            <a:r>
              <a:rPr lang="en-US" sz="4800" i="1" dirty="0">
                <a:solidFill>
                  <a:schemeClr val="bg1"/>
                </a:solidFill>
              </a:rPr>
              <a:t>KNUST, Ghana</a:t>
            </a:r>
          </a:p>
        </p:txBody>
      </p:sp>
      <p:sp>
        <p:nvSpPr>
          <p:cNvPr id="33" name="TextBox 32">
            <a:extLst>
              <a:ext uri="{FF2B5EF4-FFF2-40B4-BE49-F238E27FC236}">
                <a16:creationId xmlns:a16="http://schemas.microsoft.com/office/drawing/2014/main" id="{7C36190A-D0BC-5056-75D2-4D0135A0E963}"/>
              </a:ext>
            </a:extLst>
          </p:cNvPr>
          <p:cNvSpPr txBox="1"/>
          <p:nvPr/>
        </p:nvSpPr>
        <p:spPr>
          <a:xfrm>
            <a:off x="3637077" y="301260"/>
            <a:ext cx="25395123" cy="2554545"/>
          </a:xfrm>
          <a:prstGeom prst="rect">
            <a:avLst/>
          </a:prstGeom>
          <a:noFill/>
        </p:spPr>
        <p:txBody>
          <a:bodyPr wrap="square">
            <a:spAutoFit/>
          </a:bodyPr>
          <a:lstStyle/>
          <a:p>
            <a:pPr algn="ctr"/>
            <a:r>
              <a:rPr lang="en-US" sz="8000" b="1" dirty="0">
                <a:solidFill>
                  <a:schemeClr val="bg1"/>
                </a:solidFill>
                <a:latin typeface="Arial Rounded MT Bold" panose="020F0704030504030204" pitchFamily="34" charset="0"/>
              </a:rPr>
              <a:t>DEVELOPING A FOOD-DONATION AND SHARING</a:t>
            </a:r>
          </a:p>
          <a:p>
            <a:pPr algn="ctr"/>
            <a:r>
              <a:rPr lang="en-US" sz="8000" b="1" dirty="0">
                <a:solidFill>
                  <a:schemeClr val="bg1"/>
                </a:solidFill>
                <a:latin typeface="Arial Rounded MT Bold" panose="020F0704030504030204" pitchFamily="34" charset="0"/>
              </a:rPr>
              <a:t>MOBILE APPLICATION TO CURB  HUNGER CRISIS</a:t>
            </a:r>
          </a:p>
        </p:txBody>
      </p:sp>
      <p:cxnSp>
        <p:nvCxnSpPr>
          <p:cNvPr id="34" name="Straight Connector 33">
            <a:extLst>
              <a:ext uri="{FF2B5EF4-FFF2-40B4-BE49-F238E27FC236}">
                <a16:creationId xmlns:a16="http://schemas.microsoft.com/office/drawing/2014/main" id="{321A55FE-FD89-A216-0F53-D1A4B12FCC04}"/>
              </a:ext>
            </a:extLst>
          </p:cNvPr>
          <p:cNvCxnSpPr>
            <a:cxnSpLocks/>
          </p:cNvCxnSpPr>
          <p:nvPr/>
        </p:nvCxnSpPr>
        <p:spPr>
          <a:xfrm>
            <a:off x="10398180" y="5553052"/>
            <a:ext cx="0" cy="3566606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9B78C5-F459-ECF2-3FA1-851B061B2EB9}"/>
              </a:ext>
            </a:extLst>
          </p:cNvPr>
          <p:cNvCxnSpPr>
            <a:cxnSpLocks/>
          </p:cNvCxnSpPr>
          <p:nvPr/>
        </p:nvCxnSpPr>
        <p:spPr>
          <a:xfrm>
            <a:off x="20234647" y="5553052"/>
            <a:ext cx="0" cy="3566606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A4316D5-6CCC-0B5B-D566-A08EB78B6F1A}"/>
              </a:ext>
            </a:extLst>
          </p:cNvPr>
          <p:cNvCxnSpPr>
            <a:cxnSpLocks/>
          </p:cNvCxnSpPr>
          <p:nvPr/>
        </p:nvCxnSpPr>
        <p:spPr>
          <a:xfrm>
            <a:off x="10267688" y="5553052"/>
            <a:ext cx="0" cy="35666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67B2930-1634-FB7D-F456-62C8D934835D}"/>
              </a:ext>
            </a:extLst>
          </p:cNvPr>
          <p:cNvCxnSpPr>
            <a:cxnSpLocks/>
          </p:cNvCxnSpPr>
          <p:nvPr/>
        </p:nvCxnSpPr>
        <p:spPr>
          <a:xfrm>
            <a:off x="20366727" y="5553052"/>
            <a:ext cx="0" cy="3566606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6F3F42C-2D5D-17BF-1A4E-EB04ABC8130A}"/>
              </a:ext>
            </a:extLst>
          </p:cNvPr>
          <p:cNvSpPr/>
          <p:nvPr/>
        </p:nvSpPr>
        <p:spPr>
          <a:xfrm>
            <a:off x="2972" y="5553052"/>
            <a:ext cx="10264716" cy="1731668"/>
          </a:xfrm>
          <a:prstGeom prst="rect">
            <a:avLst/>
          </a:prstGeom>
          <a:solidFill>
            <a:srgbClr val="ED7D31"/>
          </a:solidFill>
          <a:ln>
            <a:noFill/>
          </a:ln>
          <a:effectLst>
            <a:glow>
              <a:schemeClr val="accent1">
                <a:alpha val="40000"/>
              </a:schemeClr>
            </a:glow>
            <a:outerShdw sx="1000" sy="1000" algn="ctr" rotWithShape="0">
              <a:srgbClr val="000000"/>
            </a:outerShdw>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ABSTRACT</a:t>
            </a:r>
          </a:p>
        </p:txBody>
      </p:sp>
      <p:sp>
        <p:nvSpPr>
          <p:cNvPr id="42" name="TextBox 41">
            <a:extLst>
              <a:ext uri="{FF2B5EF4-FFF2-40B4-BE49-F238E27FC236}">
                <a16:creationId xmlns:a16="http://schemas.microsoft.com/office/drawing/2014/main" id="{4593D9DD-A281-2E6B-266D-799ED697FE09}"/>
              </a:ext>
            </a:extLst>
          </p:cNvPr>
          <p:cNvSpPr txBox="1"/>
          <p:nvPr/>
        </p:nvSpPr>
        <p:spPr>
          <a:xfrm>
            <a:off x="147482" y="7467600"/>
            <a:ext cx="9988562" cy="6392263"/>
          </a:xfrm>
          <a:prstGeom prst="rect">
            <a:avLst/>
          </a:prstGeom>
          <a:noFill/>
        </p:spPr>
        <p:txBody>
          <a:bodyPr wrap="square" rtlCol="0">
            <a:spAutoFit/>
          </a:bodyPr>
          <a:lstStyle/>
          <a:p>
            <a:pPr algn="just">
              <a:lnSpc>
                <a:spcPct val="107000"/>
              </a:lnSpc>
              <a:spcAft>
                <a:spcPts val="800"/>
              </a:spcAft>
            </a:pPr>
            <a:r>
              <a:rPr lang="en-US" sz="3200" dirty="0">
                <a:effectLst/>
                <a:ea typeface="Calibri" panose="020F0502020204030204" pitchFamily="34" charset="0"/>
                <a:cs typeface="Times New Roman" panose="02020603050405020304" pitchFamily="18" charset="0"/>
              </a:rPr>
              <a:t>There is a global food crisis, and many people are perishing from a lack of adequate food each day. Many individuals are physically famished and begging for charity, despite the fact that many of them do not even receive two meals every day. Given this, it is best to contribute extra food to those in need as opposed to throwing it away. In order to support SDG2 (stop world hunger) and improve wellbeing, we should promote food donation and sharing. The system provides a platform with powerful features to share excess food with communities or individuals who are hunger-stricken, for free or at a low cost. Less useful features were supplied by the earlier systems. </a:t>
            </a:r>
          </a:p>
        </p:txBody>
      </p:sp>
      <p:sp>
        <p:nvSpPr>
          <p:cNvPr id="43" name="Rectangle 42">
            <a:extLst>
              <a:ext uri="{FF2B5EF4-FFF2-40B4-BE49-F238E27FC236}">
                <a16:creationId xmlns:a16="http://schemas.microsoft.com/office/drawing/2014/main" id="{C085AB5F-C962-C351-7951-219011DCFC11}"/>
              </a:ext>
            </a:extLst>
          </p:cNvPr>
          <p:cNvSpPr/>
          <p:nvPr/>
        </p:nvSpPr>
        <p:spPr>
          <a:xfrm>
            <a:off x="-3" y="14061424"/>
            <a:ext cx="10264716" cy="1731668"/>
          </a:xfrm>
          <a:prstGeom prst="rect">
            <a:avLst/>
          </a:prstGeom>
          <a:solidFill>
            <a:srgbClr val="BF9000"/>
          </a:solidFill>
          <a:ln>
            <a:noFill/>
          </a:ln>
          <a:effectLst>
            <a:glow>
              <a:schemeClr val="accent1">
                <a:alpha val="40000"/>
              </a:schemeClr>
            </a:glow>
            <a:outerShdw sx="1000" sy="1000" algn="ctr" rotWithShape="0">
              <a:srgbClr val="000000"/>
            </a:outerShdw>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INTRODUCTION</a:t>
            </a:r>
          </a:p>
        </p:txBody>
      </p:sp>
      <p:sp>
        <p:nvSpPr>
          <p:cNvPr id="44" name="TextBox 43">
            <a:extLst>
              <a:ext uri="{FF2B5EF4-FFF2-40B4-BE49-F238E27FC236}">
                <a16:creationId xmlns:a16="http://schemas.microsoft.com/office/drawing/2014/main" id="{F9641F8C-A2AE-95E7-F185-15B376059015}"/>
              </a:ext>
            </a:extLst>
          </p:cNvPr>
          <p:cNvSpPr txBox="1"/>
          <p:nvPr/>
        </p:nvSpPr>
        <p:spPr>
          <a:xfrm>
            <a:off x="188399" y="15876701"/>
            <a:ext cx="9985588" cy="4914038"/>
          </a:xfrm>
          <a:prstGeom prst="rect">
            <a:avLst/>
          </a:prstGeom>
          <a:noFill/>
        </p:spPr>
        <p:txBody>
          <a:bodyPr wrap="square" rtlCol="0">
            <a:spAutoFit/>
          </a:bodyPr>
          <a:lstStyle/>
          <a:p>
            <a:pPr algn="just">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Since 2019, the number of people experiencing acute food insecurity has increased from 135 million to 345 million, meaning that as many as 828 million people go to bed hungry every night. A total of 50 million individuals in 45 different nations are on the verge of going hungry.</a:t>
            </a:r>
          </a:p>
          <a:p>
            <a:pPr algn="just">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According to a study, more than 99 million children under the age of five are still underweight and undernourished worldwide, and hunger is to blame for about half of all child fatalities. Food is being squandered throughout. </a:t>
            </a:r>
          </a:p>
        </p:txBody>
      </p:sp>
      <p:sp>
        <p:nvSpPr>
          <p:cNvPr id="45" name="Rectangle 44">
            <a:extLst>
              <a:ext uri="{FF2B5EF4-FFF2-40B4-BE49-F238E27FC236}">
                <a16:creationId xmlns:a16="http://schemas.microsoft.com/office/drawing/2014/main" id="{9F0F6F68-7FDA-7356-FE80-9DF47E909D05}"/>
              </a:ext>
            </a:extLst>
          </p:cNvPr>
          <p:cNvSpPr/>
          <p:nvPr/>
        </p:nvSpPr>
        <p:spPr>
          <a:xfrm>
            <a:off x="-21911" y="21286775"/>
            <a:ext cx="10286624" cy="1941525"/>
          </a:xfrm>
          <a:prstGeom prst="rect">
            <a:avLst/>
          </a:prstGeom>
          <a:solidFill>
            <a:schemeClr val="accent2">
              <a:lumMod val="50000"/>
            </a:schemeClr>
          </a:solidFill>
          <a:ln>
            <a:noFill/>
          </a:ln>
          <a:effectLst>
            <a:glow>
              <a:schemeClr val="accent1">
                <a:alpha val="40000"/>
              </a:schemeClr>
            </a:glow>
            <a:outerShdw sx="1000" sy="1000" algn="ctr" rotWithShape="0">
              <a:srgbClr val="000000"/>
            </a:outerShdw>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PROBLEM STATEMENT</a:t>
            </a:r>
          </a:p>
        </p:txBody>
      </p:sp>
      <p:sp>
        <p:nvSpPr>
          <p:cNvPr id="46" name="TextBox 45">
            <a:extLst>
              <a:ext uri="{FF2B5EF4-FFF2-40B4-BE49-F238E27FC236}">
                <a16:creationId xmlns:a16="http://schemas.microsoft.com/office/drawing/2014/main" id="{F9F1CB80-73B0-6EE7-2B82-B8CECE22FCE3}"/>
              </a:ext>
            </a:extLst>
          </p:cNvPr>
          <p:cNvSpPr txBox="1"/>
          <p:nvPr/>
        </p:nvSpPr>
        <p:spPr>
          <a:xfrm>
            <a:off x="188399" y="36231634"/>
            <a:ext cx="9885676" cy="5440977"/>
          </a:xfrm>
          <a:prstGeom prst="rect">
            <a:avLst/>
          </a:prstGeom>
          <a:noFill/>
        </p:spPr>
        <p:txBody>
          <a:bodyPr wrap="square" rtlCol="0">
            <a:spAutoFit/>
          </a:bodyPr>
          <a:lstStyle/>
          <a:p>
            <a:pPr algn="just">
              <a:lnSpc>
                <a:spcPct val="107000"/>
              </a:lnSpc>
              <a:spcAft>
                <a:spcPts val="800"/>
              </a:spcAft>
            </a:pPr>
            <a:r>
              <a:rPr lang="en-US" sz="3200" dirty="0">
                <a:ea typeface="Calibri" panose="020F0502020204030204" pitchFamily="34" charset="0"/>
                <a:cs typeface="Times New Roman" panose="02020603050405020304" pitchFamily="18" charset="0"/>
              </a:rPr>
              <a:t>This initiative intends to create a platform for people, organizations, or food merchants to connect and share meals and leftovers with people living in hunger-stricken places.</a:t>
            </a:r>
            <a:r>
              <a:rPr lang="en-US" sz="3200" dirty="0">
                <a:effectLst/>
                <a:ea typeface="Calibri" panose="020F0502020204030204" pitchFamily="34" charset="0"/>
                <a:cs typeface="Times New Roman" panose="02020603050405020304" pitchFamily="18" charset="0"/>
              </a:rPr>
              <a:t> This system includes key features such as indicating the number of nutrient-dense products and materials needed to produce meals and a chatroom to enhance user communication. This system aims to combat world hunger(SDG2), food wastage and promote good health(SD3)</a:t>
            </a:r>
          </a:p>
          <a:p>
            <a:pPr algn="just">
              <a:lnSpc>
                <a:spcPct val="107000"/>
              </a:lnSpc>
              <a:spcAft>
                <a:spcPts val="800"/>
              </a:spcAft>
            </a:pPr>
            <a:endParaRPr lang="en-US" sz="3200" dirty="0">
              <a:effectLst/>
              <a:ea typeface="Calibri" panose="020F0502020204030204" pitchFamily="34" charset="0"/>
              <a:cs typeface="Times New Roman" panose="02020603050405020304" pitchFamily="18" charset="0"/>
            </a:endParaRPr>
          </a:p>
        </p:txBody>
      </p:sp>
      <p:sp>
        <p:nvSpPr>
          <p:cNvPr id="47" name="Rectangle 46">
            <a:extLst>
              <a:ext uri="{FF2B5EF4-FFF2-40B4-BE49-F238E27FC236}">
                <a16:creationId xmlns:a16="http://schemas.microsoft.com/office/drawing/2014/main" id="{85952694-808A-3C17-7A72-FD02A47CD5A7}"/>
              </a:ext>
            </a:extLst>
          </p:cNvPr>
          <p:cNvSpPr/>
          <p:nvPr/>
        </p:nvSpPr>
        <p:spPr>
          <a:xfrm>
            <a:off x="10415444" y="5551899"/>
            <a:ext cx="9819203" cy="1732821"/>
          </a:xfrm>
          <a:prstGeom prst="rect">
            <a:avLst/>
          </a:prstGeom>
          <a:solidFill>
            <a:srgbClr val="8497B0"/>
          </a:solidFill>
          <a:ln>
            <a:noFill/>
          </a:ln>
          <a:effectLst>
            <a:glow>
              <a:schemeClr val="accent1">
                <a:alpha val="40000"/>
              </a:schemeClr>
            </a:glow>
            <a:outerShdw sx="1000" sy="1000" algn="ctr" rotWithShape="0">
              <a:srgbClr val="000000"/>
            </a:outerShdw>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METHODOLOGY</a:t>
            </a:r>
          </a:p>
        </p:txBody>
      </p:sp>
      <p:sp>
        <p:nvSpPr>
          <p:cNvPr id="50" name="TextBox 49">
            <a:extLst>
              <a:ext uri="{FF2B5EF4-FFF2-40B4-BE49-F238E27FC236}">
                <a16:creationId xmlns:a16="http://schemas.microsoft.com/office/drawing/2014/main" id="{AE3CF847-162E-CE89-5CFE-4F4DFF3F5CFF}"/>
              </a:ext>
            </a:extLst>
          </p:cNvPr>
          <p:cNvSpPr txBox="1"/>
          <p:nvPr/>
        </p:nvSpPr>
        <p:spPr>
          <a:xfrm>
            <a:off x="10614967" y="7467600"/>
            <a:ext cx="9480492" cy="6001643"/>
          </a:xfrm>
          <a:prstGeom prst="rect">
            <a:avLst/>
          </a:prstGeom>
          <a:noFill/>
        </p:spPr>
        <p:txBody>
          <a:bodyPr wrap="square" rtlCol="0">
            <a:spAutoFit/>
          </a:bodyPr>
          <a:lstStyle/>
          <a:p>
            <a:pPr algn="just"/>
            <a:r>
              <a:rPr lang="en-US" sz="3200" dirty="0"/>
              <a:t>On the basis of the android architecture, the system (FOODON) was created as a mobile application.</a:t>
            </a:r>
          </a:p>
          <a:p>
            <a:pPr algn="just"/>
            <a:endParaRPr lang="en-US" sz="3200" dirty="0"/>
          </a:p>
          <a:p>
            <a:pPr marL="171450" indent="-171450" algn="just">
              <a:buFont typeface="Arial" panose="020B0604020202020204" pitchFamily="34" charset="0"/>
              <a:buChar char="•"/>
            </a:pPr>
            <a:r>
              <a:rPr lang="en-US" sz="3200" dirty="0"/>
              <a:t> The mobile application was easier to program because to the use of Android Studio IDEA.</a:t>
            </a:r>
          </a:p>
          <a:p>
            <a:pPr marL="171450" indent="-171450" algn="just">
              <a:buFont typeface="Arial" panose="020B0604020202020204" pitchFamily="34" charset="0"/>
              <a:buChar char="•"/>
            </a:pPr>
            <a:r>
              <a:rPr lang="en-US" sz="3200" dirty="0"/>
              <a:t> Plugins were made available for the application using the Flutter SDK.</a:t>
            </a:r>
          </a:p>
          <a:p>
            <a:pPr marL="171450" indent="-171450" algn="just">
              <a:buFont typeface="Arial" panose="020B0604020202020204" pitchFamily="34" charset="0"/>
              <a:buChar char="•"/>
            </a:pPr>
            <a:r>
              <a:rPr lang="en-US" sz="3200" dirty="0"/>
              <a:t> Both the application's front end and back end are programmed using Dart.</a:t>
            </a:r>
          </a:p>
          <a:p>
            <a:pPr marL="171450" indent="-171450" algn="just">
              <a:buFont typeface="Arial" panose="020B0604020202020204" pitchFamily="34" charset="0"/>
              <a:buChar char="•"/>
            </a:pPr>
            <a:r>
              <a:rPr lang="en-US" sz="3200" dirty="0"/>
              <a:t> The online database used to store user and application data and verify user credentials was Flutter Firebase by Google.</a:t>
            </a:r>
          </a:p>
        </p:txBody>
      </p:sp>
      <p:pic>
        <p:nvPicPr>
          <p:cNvPr id="51" name="Picture 50">
            <a:extLst>
              <a:ext uri="{FF2B5EF4-FFF2-40B4-BE49-F238E27FC236}">
                <a16:creationId xmlns:a16="http://schemas.microsoft.com/office/drawing/2014/main" id="{B5F16296-FAFA-A2EF-C96F-980372696A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600754" y="13995530"/>
            <a:ext cx="7754046" cy="4102214"/>
          </a:xfrm>
          <a:prstGeom prst="rect">
            <a:avLst/>
          </a:prstGeom>
          <a:noFill/>
          <a:ln>
            <a:noFill/>
          </a:ln>
        </p:spPr>
      </p:pic>
      <p:pic>
        <p:nvPicPr>
          <p:cNvPr id="52" name="Picture 51">
            <a:extLst>
              <a:ext uri="{FF2B5EF4-FFF2-40B4-BE49-F238E27FC236}">
                <a16:creationId xmlns:a16="http://schemas.microsoft.com/office/drawing/2014/main" id="{8A2A4FEF-7391-AE61-952B-4FF50BB148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00754" y="18667274"/>
            <a:ext cx="7958050" cy="6136332"/>
          </a:xfrm>
          <a:prstGeom prst="rect">
            <a:avLst/>
          </a:prstGeom>
        </p:spPr>
      </p:pic>
      <p:sp>
        <p:nvSpPr>
          <p:cNvPr id="53" name="Rectangle 52">
            <a:extLst>
              <a:ext uri="{FF2B5EF4-FFF2-40B4-BE49-F238E27FC236}">
                <a16:creationId xmlns:a16="http://schemas.microsoft.com/office/drawing/2014/main" id="{BD40004E-CCBC-8B01-1742-7B99B0971D15}"/>
              </a:ext>
            </a:extLst>
          </p:cNvPr>
          <p:cNvSpPr/>
          <p:nvPr/>
        </p:nvSpPr>
        <p:spPr>
          <a:xfrm>
            <a:off x="20369305" y="5551282"/>
            <a:ext cx="9817417" cy="2783860"/>
          </a:xfrm>
          <a:prstGeom prst="rect">
            <a:avLst/>
          </a:prstGeom>
          <a:solidFill>
            <a:srgbClr val="70AD47"/>
          </a:solidFill>
          <a:ln>
            <a:noFill/>
          </a:ln>
          <a:effectLst>
            <a:glow>
              <a:schemeClr val="accent1">
                <a:alpha val="40000"/>
              </a:schemeClr>
            </a:glow>
            <a:outerShdw sx="1000" sy="1000" algn="ctr" rotWithShape="0">
              <a:srgbClr val="000000"/>
            </a:outerShdw>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IMPLEMENTATION AND RESULTS</a:t>
            </a:r>
          </a:p>
        </p:txBody>
      </p:sp>
      <p:sp>
        <p:nvSpPr>
          <p:cNvPr id="54" name="TextBox 53">
            <a:extLst>
              <a:ext uri="{FF2B5EF4-FFF2-40B4-BE49-F238E27FC236}">
                <a16:creationId xmlns:a16="http://schemas.microsoft.com/office/drawing/2014/main" id="{149C88FC-DC7B-FB43-F63F-DB94F928E7F5}"/>
              </a:ext>
            </a:extLst>
          </p:cNvPr>
          <p:cNvSpPr txBox="1"/>
          <p:nvPr/>
        </p:nvSpPr>
        <p:spPr>
          <a:xfrm>
            <a:off x="20752905" y="9103240"/>
            <a:ext cx="9282838" cy="6986528"/>
          </a:xfrm>
          <a:prstGeom prst="rect">
            <a:avLst/>
          </a:prstGeom>
          <a:noFill/>
        </p:spPr>
        <p:txBody>
          <a:bodyPr wrap="square" rtlCol="0">
            <a:spAutoFit/>
          </a:bodyPr>
          <a:lstStyle/>
          <a:p>
            <a:pPr marL="228600" indent="-228600" algn="just">
              <a:buFont typeface="+mj-lt"/>
              <a:buAutoNum type="arabicPeriod"/>
            </a:pPr>
            <a:r>
              <a:rPr lang="en-US" sz="3200" dirty="0"/>
              <a:t>Require log in credentials to use the app.</a:t>
            </a:r>
          </a:p>
          <a:p>
            <a:pPr marL="228600" indent="-228600" algn="just">
              <a:buFont typeface="+mj-lt"/>
              <a:buAutoNum type="arabicPeriod"/>
            </a:pPr>
            <a:r>
              <a:rPr lang="en-US" sz="3200" dirty="0"/>
              <a:t>Personalize profiles</a:t>
            </a:r>
          </a:p>
          <a:p>
            <a:pPr marL="228600" indent="-228600" algn="just">
              <a:buFont typeface="+mj-lt"/>
              <a:buAutoNum type="arabicPeriod"/>
            </a:pPr>
            <a:r>
              <a:rPr lang="en-US" sz="3200" dirty="0"/>
              <a:t>Share meals or food items.</a:t>
            </a:r>
          </a:p>
          <a:p>
            <a:pPr marL="228600" indent="-228600" algn="just">
              <a:buFont typeface="+mj-lt"/>
              <a:buAutoNum type="arabicPeriod"/>
            </a:pPr>
            <a:r>
              <a:rPr lang="en-US" sz="3200" dirty="0"/>
              <a:t>Send an acceptance request to indicate interest in a specific post.</a:t>
            </a:r>
          </a:p>
          <a:p>
            <a:pPr marL="228600" indent="-228600" algn="just">
              <a:buFont typeface="+mj-lt"/>
              <a:buAutoNum type="arabicPeriod"/>
            </a:pPr>
            <a:r>
              <a:rPr lang="en-US" sz="3200" dirty="0"/>
              <a:t>Request meals or food items.</a:t>
            </a:r>
          </a:p>
          <a:p>
            <a:pPr marL="228600" indent="-228600" algn="just">
              <a:buFont typeface="+mj-lt"/>
              <a:buAutoNum type="arabicPeriod"/>
            </a:pPr>
            <a:r>
              <a:rPr lang="en-US" sz="3200" dirty="0"/>
              <a:t>Make an offer to users requesting for food items or meals.</a:t>
            </a:r>
          </a:p>
          <a:p>
            <a:pPr marL="228600" indent="-228600" algn="just">
              <a:buFont typeface="+mj-lt"/>
              <a:buAutoNum type="arabicPeriod"/>
            </a:pPr>
            <a:r>
              <a:rPr lang="en-US" sz="3200" dirty="0"/>
              <a:t>Communicate in-app.</a:t>
            </a:r>
          </a:p>
          <a:p>
            <a:pPr marL="228600" indent="-228600" algn="just">
              <a:buFont typeface="+mj-lt"/>
              <a:buAutoNum type="arabicPeriod"/>
            </a:pPr>
            <a:r>
              <a:rPr lang="en-US" sz="3200" dirty="0"/>
              <a:t>Report posts and other users.</a:t>
            </a:r>
          </a:p>
          <a:p>
            <a:pPr marL="228600" indent="-228600" algn="just">
              <a:buFont typeface="+mj-lt"/>
              <a:buAutoNum type="arabicPeriod"/>
            </a:pPr>
            <a:r>
              <a:rPr lang="en-US" sz="3200" dirty="0"/>
              <a:t>Review other users.</a:t>
            </a:r>
          </a:p>
          <a:p>
            <a:pPr marL="228600" indent="-228600" algn="just">
              <a:buFont typeface="+mj-lt"/>
              <a:buAutoNum type="arabicPeriod"/>
            </a:pPr>
            <a:r>
              <a:rPr lang="en-US" sz="3200" dirty="0"/>
              <a:t>Rate other users.</a:t>
            </a:r>
          </a:p>
          <a:p>
            <a:pPr marL="228600" indent="-228600" algn="just">
              <a:buFont typeface="+mj-lt"/>
              <a:buAutoNum type="arabicPeriod"/>
            </a:pPr>
            <a:r>
              <a:rPr lang="en-US" sz="3200" dirty="0"/>
              <a:t>Send a feedback to developer for app improvement.</a:t>
            </a:r>
          </a:p>
        </p:txBody>
      </p:sp>
      <p:sp>
        <p:nvSpPr>
          <p:cNvPr id="55" name="TextBox 54">
            <a:extLst>
              <a:ext uri="{FF2B5EF4-FFF2-40B4-BE49-F238E27FC236}">
                <a16:creationId xmlns:a16="http://schemas.microsoft.com/office/drawing/2014/main" id="{128C3E2B-B12A-EA5A-0045-E5CC444343D0}"/>
              </a:ext>
            </a:extLst>
          </p:cNvPr>
          <p:cNvSpPr txBox="1"/>
          <p:nvPr/>
        </p:nvSpPr>
        <p:spPr>
          <a:xfrm>
            <a:off x="20682859" y="16324270"/>
            <a:ext cx="6223965" cy="584775"/>
          </a:xfrm>
          <a:prstGeom prst="rect">
            <a:avLst/>
          </a:prstGeom>
          <a:noFill/>
        </p:spPr>
        <p:txBody>
          <a:bodyPr wrap="square" rtlCol="0">
            <a:spAutoFit/>
          </a:bodyPr>
          <a:lstStyle/>
          <a:p>
            <a:pPr algn="just"/>
            <a:r>
              <a:rPr lang="en-US" sz="3200" b="1" dirty="0"/>
              <a:t>Here are some Admin features :</a:t>
            </a:r>
          </a:p>
        </p:txBody>
      </p:sp>
      <p:sp>
        <p:nvSpPr>
          <p:cNvPr id="56" name="TextBox 55">
            <a:extLst>
              <a:ext uri="{FF2B5EF4-FFF2-40B4-BE49-F238E27FC236}">
                <a16:creationId xmlns:a16="http://schemas.microsoft.com/office/drawing/2014/main" id="{A284009E-E2BF-A435-93D5-88CF54C81B9E}"/>
              </a:ext>
            </a:extLst>
          </p:cNvPr>
          <p:cNvSpPr txBox="1"/>
          <p:nvPr/>
        </p:nvSpPr>
        <p:spPr>
          <a:xfrm>
            <a:off x="20752905" y="16909045"/>
            <a:ext cx="8431247" cy="3046988"/>
          </a:xfrm>
          <a:prstGeom prst="rect">
            <a:avLst/>
          </a:prstGeom>
          <a:noFill/>
        </p:spPr>
        <p:txBody>
          <a:bodyPr wrap="square" rtlCol="0">
            <a:spAutoFit/>
          </a:bodyPr>
          <a:lstStyle/>
          <a:p>
            <a:pPr marL="228600" indent="-228600" algn="just">
              <a:buFont typeface="+mj-lt"/>
              <a:buAutoNum type="arabicPeriod"/>
            </a:pPr>
            <a:r>
              <a:rPr lang="en-US" sz="3200" dirty="0"/>
              <a:t>Require log in credentials to use the app.</a:t>
            </a:r>
          </a:p>
          <a:p>
            <a:pPr marL="228600" indent="-228600" algn="just">
              <a:buFont typeface="+mj-lt"/>
              <a:buAutoNum type="arabicPeriod"/>
            </a:pPr>
            <a:r>
              <a:rPr lang="en-US" sz="3200" dirty="0"/>
              <a:t>Handle posts and account reports.</a:t>
            </a:r>
          </a:p>
          <a:p>
            <a:pPr marL="228600" indent="-228600" algn="just">
              <a:buFont typeface="+mj-lt"/>
              <a:buAutoNum type="arabicPeriod"/>
            </a:pPr>
            <a:r>
              <a:rPr lang="en-US" sz="3200" dirty="0"/>
              <a:t>Keep track of the app usage by users.</a:t>
            </a:r>
          </a:p>
          <a:p>
            <a:pPr marL="228600" indent="-228600" algn="just">
              <a:buFont typeface="+mj-lt"/>
              <a:buAutoNum type="arabicPeriod"/>
            </a:pPr>
            <a:r>
              <a:rPr lang="en-US" sz="3200" dirty="0"/>
              <a:t>Handle feedbacks from users.</a:t>
            </a:r>
          </a:p>
          <a:p>
            <a:pPr marL="228600" indent="-228600" algn="just">
              <a:buFont typeface="+mj-lt"/>
              <a:buAutoNum type="arabicPeriod"/>
            </a:pPr>
            <a:r>
              <a:rPr lang="en-US" sz="3200" dirty="0"/>
              <a:t>Delete users and posts from database.</a:t>
            </a:r>
          </a:p>
          <a:p>
            <a:pPr marL="228600" indent="-228600" algn="just">
              <a:buFont typeface="+mj-lt"/>
              <a:buAutoNum type="arabicPeriod"/>
            </a:pPr>
            <a:r>
              <a:rPr lang="en-US" sz="3200" dirty="0"/>
              <a:t>Disable users from using the app.</a:t>
            </a:r>
          </a:p>
        </p:txBody>
      </p:sp>
      <p:sp>
        <p:nvSpPr>
          <p:cNvPr id="82" name="Rectangle 81">
            <a:extLst>
              <a:ext uri="{FF2B5EF4-FFF2-40B4-BE49-F238E27FC236}">
                <a16:creationId xmlns:a16="http://schemas.microsoft.com/office/drawing/2014/main" id="{77A97263-2B3A-2685-E0F2-1EDEBC3BB552}"/>
              </a:ext>
            </a:extLst>
          </p:cNvPr>
          <p:cNvSpPr/>
          <p:nvPr/>
        </p:nvSpPr>
        <p:spPr>
          <a:xfrm>
            <a:off x="20381223" y="20470038"/>
            <a:ext cx="9893990" cy="2404346"/>
          </a:xfrm>
          <a:prstGeom prst="rect">
            <a:avLst/>
          </a:prstGeom>
          <a:solidFill>
            <a:srgbClr val="7B3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TEST &amp; EVALUATION</a:t>
            </a:r>
          </a:p>
        </p:txBody>
      </p:sp>
      <p:sp>
        <p:nvSpPr>
          <p:cNvPr id="83" name="TextBox 82">
            <a:extLst>
              <a:ext uri="{FF2B5EF4-FFF2-40B4-BE49-F238E27FC236}">
                <a16:creationId xmlns:a16="http://schemas.microsoft.com/office/drawing/2014/main" id="{4C97F179-0224-0ECD-DD40-9B0DB2DDF988}"/>
              </a:ext>
            </a:extLst>
          </p:cNvPr>
          <p:cNvSpPr txBox="1"/>
          <p:nvPr/>
        </p:nvSpPr>
        <p:spPr>
          <a:xfrm>
            <a:off x="20682859" y="23117729"/>
            <a:ext cx="9102101" cy="4739759"/>
          </a:xfrm>
          <a:prstGeom prst="rect">
            <a:avLst/>
          </a:prstGeom>
          <a:noFill/>
        </p:spPr>
        <p:txBody>
          <a:bodyPr wrap="square" rtlCol="0">
            <a:spAutoFit/>
          </a:bodyPr>
          <a:lstStyle/>
          <a:p>
            <a:pPr algn="just"/>
            <a:r>
              <a:rPr lang="en-US" sz="3200" b="1" dirty="0"/>
              <a:t>We got people who tested the system and provided the following feedback:</a:t>
            </a:r>
          </a:p>
          <a:p>
            <a:pPr algn="just"/>
            <a:endParaRPr lang="en-US" sz="1400" b="1" dirty="0"/>
          </a:p>
          <a:p>
            <a:pPr marL="228600" indent="-228600" algn="just">
              <a:buFont typeface="+mj-lt"/>
              <a:buAutoNum type="arabicPeriod"/>
            </a:pPr>
            <a:r>
              <a:rPr lang="en-US" sz="3200" dirty="0"/>
              <a:t> They enjoyed how easy the software was to use.</a:t>
            </a:r>
          </a:p>
          <a:p>
            <a:pPr marL="228600" indent="-228600" algn="just">
              <a:buFont typeface="+mj-lt"/>
              <a:buAutoNum type="arabicPeriod"/>
            </a:pPr>
            <a:r>
              <a:rPr lang="en-US" sz="3200" dirty="0"/>
              <a:t> Its user interface is friendly.</a:t>
            </a:r>
          </a:p>
          <a:p>
            <a:pPr marL="228600" indent="-228600" algn="just">
              <a:buFont typeface="+mj-lt"/>
              <a:buAutoNum type="arabicPeriod"/>
            </a:pPr>
            <a:r>
              <a:rPr lang="en-US" sz="3200" dirty="0"/>
              <a:t> Amazing in-app communication capabilities.</a:t>
            </a:r>
          </a:p>
          <a:p>
            <a:pPr marL="228600" indent="-228600" algn="just">
              <a:buFont typeface="+mj-lt"/>
              <a:buAutoNum type="arabicPeriod"/>
            </a:pPr>
            <a:r>
              <a:rPr lang="en-US" sz="3200" dirty="0"/>
              <a:t> The ability of the user to influence the system intrigued them.</a:t>
            </a:r>
          </a:p>
          <a:p>
            <a:pPr marL="228600" indent="-228600" algn="just">
              <a:buFont typeface="+mj-lt"/>
              <a:buAutoNum type="arabicPeriod"/>
            </a:pPr>
            <a:r>
              <a:rPr lang="en-US" sz="3200" dirty="0"/>
              <a:t> For them, the ability to request meals or specific food products was a wonderful advantage.</a:t>
            </a:r>
          </a:p>
        </p:txBody>
      </p:sp>
      <p:sp>
        <p:nvSpPr>
          <p:cNvPr id="84" name="Rectangle 83">
            <a:extLst>
              <a:ext uri="{FF2B5EF4-FFF2-40B4-BE49-F238E27FC236}">
                <a16:creationId xmlns:a16="http://schemas.microsoft.com/office/drawing/2014/main" id="{18CB13C7-3001-9F71-E77B-FE058F4AFB26}"/>
              </a:ext>
            </a:extLst>
          </p:cNvPr>
          <p:cNvSpPr/>
          <p:nvPr/>
        </p:nvSpPr>
        <p:spPr>
          <a:xfrm>
            <a:off x="20392769" y="28154771"/>
            <a:ext cx="9908486" cy="2386795"/>
          </a:xfrm>
          <a:prstGeom prst="rect">
            <a:avLst/>
          </a:prstGeom>
          <a:solidFill>
            <a:srgbClr val="891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CONCLUSION</a:t>
            </a:r>
          </a:p>
        </p:txBody>
      </p:sp>
      <p:sp>
        <p:nvSpPr>
          <p:cNvPr id="85" name="TextBox 84">
            <a:extLst>
              <a:ext uri="{FF2B5EF4-FFF2-40B4-BE49-F238E27FC236}">
                <a16:creationId xmlns:a16="http://schemas.microsoft.com/office/drawing/2014/main" id="{764ADA2E-4B22-06C7-1D74-B21DA2A5D528}"/>
              </a:ext>
            </a:extLst>
          </p:cNvPr>
          <p:cNvSpPr txBox="1"/>
          <p:nvPr/>
        </p:nvSpPr>
        <p:spPr>
          <a:xfrm>
            <a:off x="20682859" y="30757431"/>
            <a:ext cx="9172147" cy="3046988"/>
          </a:xfrm>
          <a:prstGeom prst="rect">
            <a:avLst/>
          </a:prstGeom>
          <a:noFill/>
        </p:spPr>
        <p:txBody>
          <a:bodyPr wrap="square" rtlCol="0">
            <a:spAutoFit/>
          </a:bodyPr>
          <a:lstStyle/>
          <a:p>
            <a:pPr algn="just"/>
            <a:r>
              <a:rPr lang="en-US" sz="3200" dirty="0">
                <a:effectLst/>
                <a:ea typeface="Calibri" panose="020F0502020204030204" pitchFamily="34" charset="0"/>
                <a:cs typeface="Times New Roman" panose="02020603050405020304" pitchFamily="18" charset="0"/>
              </a:rPr>
              <a:t>This study was motivated by the alarming rates of the global hunger crisis as well as food waste.</a:t>
            </a:r>
          </a:p>
          <a:p>
            <a:pPr algn="just"/>
            <a:r>
              <a:rPr lang="en-US" sz="3200" dirty="0">
                <a:effectLst/>
                <a:ea typeface="Calibri" panose="020F0502020204030204" pitchFamily="34" charset="0"/>
                <a:cs typeface="Times New Roman" panose="02020603050405020304" pitchFamily="18" charset="0"/>
              </a:rPr>
              <a:t>The creation of this system has demonstrated its potential as an effective software tool for using cutting-edge technology to fight global food waste and famine.</a:t>
            </a:r>
          </a:p>
        </p:txBody>
      </p:sp>
      <p:sp>
        <p:nvSpPr>
          <p:cNvPr id="86" name="Rectangle 85">
            <a:extLst>
              <a:ext uri="{FF2B5EF4-FFF2-40B4-BE49-F238E27FC236}">
                <a16:creationId xmlns:a16="http://schemas.microsoft.com/office/drawing/2014/main" id="{AE5F53B1-5920-43F3-670D-B738355F2D3F}"/>
              </a:ext>
            </a:extLst>
          </p:cNvPr>
          <p:cNvSpPr/>
          <p:nvPr/>
        </p:nvSpPr>
        <p:spPr>
          <a:xfrm>
            <a:off x="20389315" y="34099389"/>
            <a:ext cx="9882443" cy="16861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REFERENCES</a:t>
            </a:r>
          </a:p>
        </p:txBody>
      </p:sp>
      <p:sp>
        <p:nvSpPr>
          <p:cNvPr id="87" name="TextBox 86">
            <a:extLst>
              <a:ext uri="{FF2B5EF4-FFF2-40B4-BE49-F238E27FC236}">
                <a16:creationId xmlns:a16="http://schemas.microsoft.com/office/drawing/2014/main" id="{1A3BD311-2DA5-E2FD-9FC6-B7713DA756C5}"/>
              </a:ext>
            </a:extLst>
          </p:cNvPr>
          <p:cNvSpPr txBox="1"/>
          <p:nvPr/>
        </p:nvSpPr>
        <p:spPr>
          <a:xfrm>
            <a:off x="20665502" y="36020007"/>
            <a:ext cx="9521220" cy="4911794"/>
          </a:xfrm>
          <a:prstGeom prst="rect">
            <a:avLst/>
          </a:prstGeom>
          <a:noFill/>
        </p:spPr>
        <p:txBody>
          <a:bodyPr wrap="square" rtlCol="0">
            <a:spAutoFit/>
          </a:bodyPr>
          <a:lstStyle/>
          <a:p>
            <a:pPr algn="just"/>
            <a:r>
              <a:rPr lang="en-US" sz="3200" dirty="0">
                <a:solidFill>
                  <a:srgbClr val="0070C0"/>
                </a:solidFill>
                <a:hlinkClick r:id="rId6">
                  <a:extLst>
                    <a:ext uri="{A12FA001-AC4F-418D-AE19-62706E023703}">
                      <ahyp:hlinkClr xmlns:ahyp="http://schemas.microsoft.com/office/drawing/2018/hyperlinkcolor" val="tx"/>
                    </a:ext>
                  </a:extLst>
                </a:hlinkClick>
              </a:rPr>
              <a:t>https://www.epa.gov/recycle/preventing-wasted-food-home</a:t>
            </a:r>
            <a:endParaRPr lang="en-US" sz="3200" dirty="0">
              <a:solidFill>
                <a:srgbClr val="0070C0"/>
              </a:solidFill>
            </a:endParaRPr>
          </a:p>
          <a:p>
            <a:pPr algn="just"/>
            <a:endParaRPr lang="en-US" sz="1050" dirty="0">
              <a:solidFill>
                <a:srgbClr val="0070C0"/>
              </a:solidFill>
            </a:endParaRPr>
          </a:p>
          <a:p>
            <a:pPr algn="just"/>
            <a:r>
              <a:rPr lang="en-US" sz="3200" dirty="0">
                <a:solidFill>
                  <a:srgbClr val="0070C0"/>
                </a:solidFill>
                <a:hlinkClick r:id="rId7">
                  <a:extLst>
                    <a:ext uri="{A12FA001-AC4F-418D-AE19-62706E023703}">
                      <ahyp:hlinkClr xmlns:ahyp="http://schemas.microsoft.com/office/drawing/2018/hyperlinkcolor" val="tx"/>
                    </a:ext>
                  </a:extLst>
                </a:hlinkClick>
              </a:rPr>
              <a:t>https://www.wfp.org/global-hunger-crisis</a:t>
            </a:r>
            <a:endParaRPr lang="en-US" sz="3200" dirty="0">
              <a:solidFill>
                <a:srgbClr val="0070C0"/>
              </a:solidFill>
            </a:endParaRPr>
          </a:p>
          <a:p>
            <a:pPr algn="just"/>
            <a:endParaRPr lang="en-US" sz="1050" dirty="0">
              <a:solidFill>
                <a:srgbClr val="0070C0"/>
              </a:solidFill>
            </a:endParaRPr>
          </a:p>
          <a:p>
            <a:pPr algn="just"/>
            <a:r>
              <a:rPr lang="en-US" sz="3200" dirty="0">
                <a:solidFill>
                  <a:srgbClr val="0070C0"/>
                </a:solidFill>
                <a:hlinkClick r:id="rId8">
                  <a:extLst>
                    <a:ext uri="{A12FA001-AC4F-418D-AE19-62706E023703}">
                      <ahyp:hlinkClr xmlns:ahyp="http://schemas.microsoft.com/office/drawing/2018/hyperlinkcolor" val="tx"/>
                    </a:ext>
                  </a:extLst>
                </a:hlinkClick>
              </a:rPr>
              <a:t>https://www.unep.org/thinkeatsave/get-informed/worldwide-food-waste</a:t>
            </a:r>
            <a:endParaRPr lang="en-US" sz="3200" dirty="0">
              <a:solidFill>
                <a:srgbClr val="0070C0"/>
              </a:solidFill>
            </a:endParaRPr>
          </a:p>
          <a:p>
            <a:pPr algn="just"/>
            <a:endParaRPr lang="en-US" sz="1050" dirty="0">
              <a:solidFill>
                <a:srgbClr val="0070C0"/>
              </a:solidFill>
            </a:endParaRPr>
          </a:p>
          <a:p>
            <a:pPr>
              <a:lnSpc>
                <a:spcPct val="107000"/>
              </a:lnSpc>
              <a:spcAft>
                <a:spcPts val="800"/>
              </a:spcAft>
            </a:pPr>
            <a:r>
              <a:rPr lang="en-US" sz="32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https://www.goodgoodgood.co/articles/how-we-can-all-help-end-world-hunger</a:t>
            </a:r>
            <a:endParaRPr lang="en-US" sz="32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https://www.fao.org/news/story/en/item/196402/icode/</a:t>
            </a:r>
            <a:endParaRPr lang="en-US" sz="2800" dirty="0">
              <a:solidFill>
                <a:srgbClr val="0070C0"/>
              </a:solidFill>
            </a:endParaRPr>
          </a:p>
        </p:txBody>
      </p:sp>
      <p:grpSp>
        <p:nvGrpSpPr>
          <p:cNvPr id="97" name="Group 96">
            <a:extLst>
              <a:ext uri="{FF2B5EF4-FFF2-40B4-BE49-F238E27FC236}">
                <a16:creationId xmlns:a16="http://schemas.microsoft.com/office/drawing/2014/main" id="{1D00AD91-5141-97B7-2992-5A1CB78A7F3C}"/>
              </a:ext>
            </a:extLst>
          </p:cNvPr>
          <p:cNvGrpSpPr/>
          <p:nvPr/>
        </p:nvGrpSpPr>
        <p:grpSpPr>
          <a:xfrm>
            <a:off x="10585470" y="25919899"/>
            <a:ext cx="9496777" cy="14989393"/>
            <a:chOff x="20561019" y="5831299"/>
            <a:chExt cx="9496777" cy="14989393"/>
          </a:xfrm>
        </p:grpSpPr>
        <p:pic>
          <p:nvPicPr>
            <p:cNvPr id="58" name="Picture 57">
              <a:extLst>
                <a:ext uri="{FF2B5EF4-FFF2-40B4-BE49-F238E27FC236}">
                  <a16:creationId xmlns:a16="http://schemas.microsoft.com/office/drawing/2014/main" id="{17675350-E7E5-1779-E89C-2FEEB46403B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520231" y="5853453"/>
              <a:ext cx="1556119" cy="33715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9" name="Picture 58">
              <a:extLst>
                <a:ext uri="{FF2B5EF4-FFF2-40B4-BE49-F238E27FC236}">
                  <a16:creationId xmlns:a16="http://schemas.microsoft.com/office/drawing/2014/main" id="{F3E9A0B5-EBC2-9624-5612-BC065D618E1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518328" y="5831299"/>
              <a:ext cx="1576569" cy="3415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0" name="Picture 59">
              <a:extLst>
                <a:ext uri="{FF2B5EF4-FFF2-40B4-BE49-F238E27FC236}">
                  <a16:creationId xmlns:a16="http://schemas.microsoft.com/office/drawing/2014/main" id="{DDF37882-262E-4D2C-A8DB-338FE27CDEB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534334" y="5850699"/>
              <a:ext cx="1558660" cy="3377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9" name="Picture 68">
              <a:extLst>
                <a:ext uri="{FF2B5EF4-FFF2-40B4-BE49-F238E27FC236}">
                  <a16:creationId xmlns:a16="http://schemas.microsoft.com/office/drawing/2014/main" id="{A94FAA0B-EECE-57C9-6826-1171CD49843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501685" y="5868451"/>
              <a:ext cx="1542275" cy="3341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 name="Picture 70">
              <a:extLst>
                <a:ext uri="{FF2B5EF4-FFF2-40B4-BE49-F238E27FC236}">
                  <a16:creationId xmlns:a16="http://schemas.microsoft.com/office/drawing/2014/main" id="{D8C86FDE-4AC8-28FA-8F45-CB82475E5D1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2607155" y="13608493"/>
              <a:ext cx="1533205" cy="33219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9" name="Picture 78">
              <a:extLst>
                <a:ext uri="{FF2B5EF4-FFF2-40B4-BE49-F238E27FC236}">
                  <a16:creationId xmlns:a16="http://schemas.microsoft.com/office/drawing/2014/main" id="{840A344E-8504-C4A8-A84F-2170305AA68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561019" y="5862274"/>
              <a:ext cx="1547981" cy="3353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6" name="Picture 65">
              <a:extLst>
                <a:ext uri="{FF2B5EF4-FFF2-40B4-BE49-F238E27FC236}">
                  <a16:creationId xmlns:a16="http://schemas.microsoft.com/office/drawing/2014/main" id="{8F7F1316-6151-6E0A-7495-EAA3EFC2F64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6515985" y="9763728"/>
              <a:ext cx="1546028" cy="34499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7" name="Picture 66">
              <a:extLst>
                <a:ext uri="{FF2B5EF4-FFF2-40B4-BE49-F238E27FC236}">
                  <a16:creationId xmlns:a16="http://schemas.microsoft.com/office/drawing/2014/main" id="{D17A6AFA-4AE8-0337-6F76-D335D7B5BDF5}"/>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4534879" y="9769910"/>
              <a:ext cx="1586594" cy="3437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0" name="Picture 69">
              <a:extLst>
                <a:ext uri="{FF2B5EF4-FFF2-40B4-BE49-F238E27FC236}">
                  <a16:creationId xmlns:a16="http://schemas.microsoft.com/office/drawing/2014/main" id="{36B51EFA-48D9-A7DE-EB0C-83E88E79F1CC}"/>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8455825" y="9731521"/>
              <a:ext cx="1601971" cy="3470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3" name="Picture 62">
              <a:extLst>
                <a:ext uri="{FF2B5EF4-FFF2-40B4-BE49-F238E27FC236}">
                  <a16:creationId xmlns:a16="http://schemas.microsoft.com/office/drawing/2014/main" id="{29B7FCB5-C0F6-796D-0A6D-6D9A4AA9A675}"/>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2682399" y="9731521"/>
              <a:ext cx="1534161" cy="3437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4" name="Picture 63">
              <a:extLst>
                <a:ext uri="{FF2B5EF4-FFF2-40B4-BE49-F238E27FC236}">
                  <a16:creationId xmlns:a16="http://schemas.microsoft.com/office/drawing/2014/main" id="{D8F5481C-1C17-32FC-731F-D05ACB41C2E2}"/>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0630399" y="9777151"/>
              <a:ext cx="1579912" cy="3423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 name="Picture 60">
              <a:extLst>
                <a:ext uri="{FF2B5EF4-FFF2-40B4-BE49-F238E27FC236}">
                  <a16:creationId xmlns:a16="http://schemas.microsoft.com/office/drawing/2014/main" id="{5CBF163F-72BE-0820-9B3C-C14CE34BD5E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0637219" y="13608493"/>
              <a:ext cx="1533204" cy="33219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8" name="Picture 67">
              <a:extLst>
                <a:ext uri="{FF2B5EF4-FFF2-40B4-BE49-F238E27FC236}">
                  <a16:creationId xmlns:a16="http://schemas.microsoft.com/office/drawing/2014/main" id="{37E5DDC6-8E75-773A-B4E8-1765759822D0}"/>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6547027" y="13684693"/>
              <a:ext cx="1533203" cy="33219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2" name="Picture 71">
              <a:extLst>
                <a:ext uri="{FF2B5EF4-FFF2-40B4-BE49-F238E27FC236}">
                  <a16:creationId xmlns:a16="http://schemas.microsoft.com/office/drawing/2014/main" id="{3874DCBE-5E81-E33C-FCA3-5B7F51BA314A}"/>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4577092" y="13646593"/>
              <a:ext cx="1533203" cy="33219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5" name="Picture 64">
              <a:extLst>
                <a:ext uri="{FF2B5EF4-FFF2-40B4-BE49-F238E27FC236}">
                  <a16:creationId xmlns:a16="http://schemas.microsoft.com/office/drawing/2014/main" id="{7EFFF6B3-F683-B5C8-EDFA-349C6EC989A8}"/>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8516961" y="13684693"/>
              <a:ext cx="1450799" cy="3143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3" name="Picture 72">
              <a:extLst>
                <a:ext uri="{FF2B5EF4-FFF2-40B4-BE49-F238E27FC236}">
                  <a16:creationId xmlns:a16="http://schemas.microsoft.com/office/drawing/2014/main" id="{5CEC4BF5-4255-CDED-F374-CC6DE1B30C09}"/>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4538081" y="17385186"/>
              <a:ext cx="1567347" cy="33959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 name="Picture 75">
              <a:extLst>
                <a:ext uri="{FF2B5EF4-FFF2-40B4-BE49-F238E27FC236}">
                  <a16:creationId xmlns:a16="http://schemas.microsoft.com/office/drawing/2014/main" id="{17291603-5982-2F90-4A3A-3415538C08C8}"/>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8437623" y="17345601"/>
              <a:ext cx="1603888" cy="3475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7" name="Picture 76">
              <a:extLst>
                <a:ext uri="{FF2B5EF4-FFF2-40B4-BE49-F238E27FC236}">
                  <a16:creationId xmlns:a16="http://schemas.microsoft.com/office/drawing/2014/main" id="{61BDAAB5-7B4E-EAC8-CEE0-0CA78B6377AD}"/>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22618769" y="17420700"/>
              <a:ext cx="1534566" cy="3324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0" name="Picture 79">
              <a:extLst>
                <a:ext uri="{FF2B5EF4-FFF2-40B4-BE49-F238E27FC236}">
                  <a16:creationId xmlns:a16="http://schemas.microsoft.com/office/drawing/2014/main" id="{811A0E94-BF8C-2956-A7E8-BA2D50A67459}"/>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26488684" y="17385186"/>
              <a:ext cx="1567345" cy="33959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 name="Picture 80">
              <a:extLst>
                <a:ext uri="{FF2B5EF4-FFF2-40B4-BE49-F238E27FC236}">
                  <a16:creationId xmlns:a16="http://schemas.microsoft.com/office/drawing/2014/main" id="{7A1B2E3C-7A94-089F-6C45-A00E45F5123A}"/>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20676949" y="17396846"/>
              <a:ext cx="1556585" cy="3372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95" name="Rectangle 94">
            <a:extLst>
              <a:ext uri="{FF2B5EF4-FFF2-40B4-BE49-F238E27FC236}">
                <a16:creationId xmlns:a16="http://schemas.microsoft.com/office/drawing/2014/main" id="{A7C6BA52-A2C0-397D-1FA8-F52CB600BE64}"/>
              </a:ext>
            </a:extLst>
          </p:cNvPr>
          <p:cNvSpPr/>
          <p:nvPr/>
        </p:nvSpPr>
        <p:spPr>
          <a:xfrm>
            <a:off x="-21911" y="33142234"/>
            <a:ext cx="10286624" cy="2783860"/>
          </a:xfrm>
          <a:prstGeom prst="rect">
            <a:avLst/>
          </a:prstGeom>
          <a:solidFill>
            <a:srgbClr val="2E75B6"/>
          </a:solidFill>
          <a:ln>
            <a:noFill/>
          </a:ln>
          <a:effectLst>
            <a:glow>
              <a:schemeClr val="accent1">
                <a:alpha val="40000"/>
              </a:schemeClr>
            </a:glow>
            <a:outerShdw sx="1000" sy="1000" algn="ctr" rotWithShape="0">
              <a:srgbClr val="000000"/>
            </a:outerShdw>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PROJECT AIMS AND OBJECTIVES</a:t>
            </a:r>
          </a:p>
        </p:txBody>
      </p:sp>
      <p:sp>
        <p:nvSpPr>
          <p:cNvPr id="96" name="TextBox 95">
            <a:extLst>
              <a:ext uri="{FF2B5EF4-FFF2-40B4-BE49-F238E27FC236}">
                <a16:creationId xmlns:a16="http://schemas.microsoft.com/office/drawing/2014/main" id="{A839AF38-5654-71B2-0FE2-5AB29EC06D67}"/>
              </a:ext>
            </a:extLst>
          </p:cNvPr>
          <p:cNvSpPr txBox="1"/>
          <p:nvPr/>
        </p:nvSpPr>
        <p:spPr>
          <a:xfrm>
            <a:off x="226499" y="23481424"/>
            <a:ext cx="9885676" cy="9232143"/>
          </a:xfrm>
          <a:prstGeom prst="rect">
            <a:avLst/>
          </a:prstGeom>
          <a:noFill/>
        </p:spPr>
        <p:txBody>
          <a:bodyPr wrap="square" rtlCol="0">
            <a:spAutoFit/>
          </a:bodyPr>
          <a:lstStyle/>
          <a:p>
            <a:pPr algn="just">
              <a:lnSpc>
                <a:spcPct val="107000"/>
              </a:lnSpc>
              <a:spcAft>
                <a:spcPts val="800"/>
              </a:spcAft>
            </a:pPr>
            <a:r>
              <a:rPr lang="en-US" sz="3200" dirty="0">
                <a:effectLst/>
                <a:ea typeface="Calibri" panose="020F0502020204030204" pitchFamily="34" charset="0"/>
                <a:cs typeface="Times New Roman" panose="02020603050405020304" pitchFamily="18" charset="0"/>
              </a:rPr>
              <a:t>According to an Oxfam research from 2021, between 7,750 and 15,345 people die from hunger and malnutrition every day. This indicates that up to 11 people every minute pass away from starvation. The research states that this is higher than the COVID death rate, which was approximately 7 persons per minute in July 2021.</a:t>
            </a:r>
          </a:p>
          <a:p>
            <a:pPr algn="just">
              <a:lnSpc>
                <a:spcPct val="107000"/>
              </a:lnSpc>
              <a:spcAft>
                <a:spcPts val="800"/>
              </a:spcAft>
            </a:pPr>
            <a:r>
              <a:rPr lang="en-US" sz="3200" dirty="0">
                <a:effectLst/>
                <a:ea typeface="Calibri" panose="020F0502020204030204" pitchFamily="34" charset="0"/>
                <a:cs typeface="Times New Roman" panose="02020603050405020304" pitchFamily="18" charset="0"/>
              </a:rPr>
              <a:t>Food and Agriculture Organization of the United States found that 1.3 billion tonnes, or almost one-third, of the food produced annually for human consumption worldwide is lost to waste. The majority of people are unaware of the amount of food they waste every day, including uneaten leftovers, perishable foods, and fruit and vegetable portions that may be used in other ways.</a:t>
            </a:r>
          </a:p>
          <a:p>
            <a:pPr algn="just">
              <a:lnSpc>
                <a:spcPct val="107000"/>
              </a:lnSpc>
              <a:spcAft>
                <a:spcPts val="800"/>
              </a:spcAft>
            </a:pPr>
            <a:r>
              <a:rPr lang="en-US" sz="3200" dirty="0">
                <a:effectLst/>
                <a:ea typeface="Calibri" panose="020F0502020204030204" pitchFamily="34" charset="0"/>
                <a:cs typeface="Times New Roman" panose="02020603050405020304" pitchFamily="18" charset="0"/>
              </a:rPr>
              <a:t>By creating a food donation system that enables consumers to receive extra food from vendors, restaurants, residences, and volunteers, as well as supporting the battle against Zero Hunger (SDG 2).</a:t>
            </a:r>
          </a:p>
        </p:txBody>
      </p:sp>
      <p:sp>
        <p:nvSpPr>
          <p:cNvPr id="30" name="Rectangle 29">
            <a:extLst>
              <a:ext uri="{FF2B5EF4-FFF2-40B4-BE49-F238E27FC236}">
                <a16:creationId xmlns:a16="http://schemas.microsoft.com/office/drawing/2014/main" id="{E5767586-0EF1-BDC4-A383-3A257AF909D9}"/>
              </a:ext>
            </a:extLst>
          </p:cNvPr>
          <p:cNvSpPr/>
          <p:nvPr/>
        </p:nvSpPr>
        <p:spPr>
          <a:xfrm>
            <a:off x="-3" y="41567100"/>
            <a:ext cx="30275216" cy="12366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98" name="TextBox 97">
            <a:extLst>
              <a:ext uri="{FF2B5EF4-FFF2-40B4-BE49-F238E27FC236}">
                <a16:creationId xmlns:a16="http://schemas.microsoft.com/office/drawing/2014/main" id="{0DC685B1-91BF-556D-1F42-84503BC3CB3E}"/>
              </a:ext>
            </a:extLst>
          </p:cNvPr>
          <p:cNvSpPr txBox="1"/>
          <p:nvPr/>
        </p:nvSpPr>
        <p:spPr>
          <a:xfrm>
            <a:off x="10585470" y="25335124"/>
            <a:ext cx="3531975" cy="584775"/>
          </a:xfrm>
          <a:prstGeom prst="rect">
            <a:avLst/>
          </a:prstGeom>
          <a:noFill/>
        </p:spPr>
        <p:txBody>
          <a:bodyPr wrap="square" rtlCol="0">
            <a:spAutoFit/>
          </a:bodyPr>
          <a:lstStyle/>
          <a:p>
            <a:r>
              <a:rPr lang="en-US" sz="3200" b="1" i="1" u="sng" dirty="0"/>
              <a:t>System Interface</a:t>
            </a:r>
          </a:p>
        </p:txBody>
      </p:sp>
      <p:sp>
        <p:nvSpPr>
          <p:cNvPr id="99" name="TextBox 98">
            <a:extLst>
              <a:ext uri="{FF2B5EF4-FFF2-40B4-BE49-F238E27FC236}">
                <a16:creationId xmlns:a16="http://schemas.microsoft.com/office/drawing/2014/main" id="{1694D675-C0B0-CFFC-E0EC-EAC8537C1790}"/>
              </a:ext>
            </a:extLst>
          </p:cNvPr>
          <p:cNvSpPr txBox="1"/>
          <p:nvPr/>
        </p:nvSpPr>
        <p:spPr>
          <a:xfrm>
            <a:off x="20665502" y="8511506"/>
            <a:ext cx="6241321" cy="584775"/>
          </a:xfrm>
          <a:prstGeom prst="rect">
            <a:avLst/>
          </a:prstGeom>
          <a:noFill/>
        </p:spPr>
        <p:txBody>
          <a:bodyPr wrap="square" rtlCol="0">
            <a:spAutoFit/>
          </a:bodyPr>
          <a:lstStyle/>
          <a:p>
            <a:r>
              <a:rPr lang="en-US" sz="3200" b="1" dirty="0"/>
              <a:t>Here are some user features :</a:t>
            </a:r>
          </a:p>
        </p:txBody>
      </p:sp>
      <p:sp>
        <p:nvSpPr>
          <p:cNvPr id="100" name="TextBox 99">
            <a:extLst>
              <a:ext uri="{FF2B5EF4-FFF2-40B4-BE49-F238E27FC236}">
                <a16:creationId xmlns:a16="http://schemas.microsoft.com/office/drawing/2014/main" id="{07A3FC29-583C-B76A-6A16-0B15AC0D4353}"/>
              </a:ext>
            </a:extLst>
          </p:cNvPr>
          <p:cNvSpPr txBox="1"/>
          <p:nvPr/>
        </p:nvSpPr>
        <p:spPr>
          <a:xfrm>
            <a:off x="994288" y="41682675"/>
            <a:ext cx="28523380" cy="993926"/>
          </a:xfrm>
          <a:prstGeom prst="rect">
            <a:avLst/>
          </a:prstGeom>
          <a:noFill/>
        </p:spPr>
        <p:txBody>
          <a:bodyPr wrap="square" rtlCol="0">
            <a:spAutoFit/>
          </a:bodyPr>
          <a:lstStyle/>
          <a:p>
            <a:pPr algn="ctr">
              <a:lnSpc>
                <a:spcPct val="107000"/>
              </a:lnSpc>
              <a:spcAft>
                <a:spcPts val="800"/>
              </a:spcAft>
            </a:pPr>
            <a:r>
              <a:rPr lang="en-US" sz="2800" b="1" i="1" dirty="0">
                <a:solidFill>
                  <a:schemeClr val="bg1"/>
                </a:solidFill>
                <a:effectLst/>
                <a:ea typeface="Calibri" panose="020F0502020204030204" pitchFamily="34" charset="0"/>
                <a:cs typeface="Times New Roman" panose="02020603050405020304" pitchFamily="18" charset="0"/>
              </a:rPr>
              <a:t>We give thanks to the All-Powerful God for His direction and favor throughout our effort. Additionally, we are very appreciative to Dr. Eric Opoku Osei, our supervisor, for his presence and the guidance he provided us with throughout the project. We are grateful.</a:t>
            </a:r>
          </a:p>
        </p:txBody>
      </p:sp>
    </p:spTree>
    <p:extLst>
      <p:ext uri="{BB962C8B-B14F-4D97-AF65-F5344CB8AC3E}">
        <p14:creationId xmlns:p14="http://schemas.microsoft.com/office/powerpoint/2010/main" val="3685586450"/>
      </p:ext>
    </p:extLst>
  </p:cSld>
  <p:clrMapOvr>
    <a:masterClrMapping/>
  </p:clrMapOvr>
</p:sld>
</file>

<file path=ppt/theme/theme1.xml><?xml version="1.0" encoding="utf-8"?>
<a:theme xmlns:a="http://schemas.openxmlformats.org/drawingml/2006/main" name="100CMx140CM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1752</TotalTime>
  <Words>952</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Arial Rounded MT Bold</vt:lpstr>
      <vt:lpstr>Calibri</vt:lpstr>
      <vt:lpstr>Times New Roman</vt:lpstr>
      <vt:lpstr>Trebuchet MS</vt:lpstr>
      <vt:lpstr>100CMx140CM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PowerPoint Presentation</dc:title>
  <dc:subject>Research poster presentation template</dc:subject>
  <dc:creator>PosterPresentations.com</dc:creator>
  <cp:keywords>A0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Kyle Braumy</cp:lastModifiedBy>
  <cp:revision>43</cp:revision>
  <dcterms:created xsi:type="dcterms:W3CDTF">2012-02-10T00:21:22Z</dcterms:created>
  <dcterms:modified xsi:type="dcterms:W3CDTF">2022-10-02T11:19:03Z</dcterms:modified>
  <cp:category>Research poster templates</cp:category>
</cp:coreProperties>
</file>