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D5F4-AABA-4385-8BD7-020A51EF49E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87146-C26B-4E91-918A-5462C8FB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BLAH BLAH BLAH!!!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87146-C26B-4E91-918A-5462C8FB4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9011C5-D5E3-3B6B-45CC-F47DB399C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354" y="2526922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0FC2A-27A0-FE2A-1DBB-5CCB46BF8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162" y="1643670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Kyle Dunn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829A7-0567-79C5-DB80-46C1D93F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44" r="3177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937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B388-A4CF-BABE-3489-804011E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– CPU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279A-B23C-7462-6B57-29CF4B40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250386" cy="435133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Status</a:t>
            </a:r>
            <a:r>
              <a:rPr lang="en-US" dirty="0"/>
              <a:t> </a:t>
            </a:r>
            <a:r>
              <a:rPr lang="en-US" b="1" dirty="0"/>
              <a:t>Register</a:t>
            </a:r>
            <a:r>
              <a:rPr lang="en-US" dirty="0"/>
              <a:t> this watches the CPU conditions and remember the states of conditions like </a:t>
            </a:r>
            <a:r>
              <a:rPr lang="en-US" b="1" dirty="0"/>
              <a:t>zero</a:t>
            </a:r>
            <a:r>
              <a:rPr lang="en-US" dirty="0"/>
              <a:t> </a:t>
            </a:r>
            <a:r>
              <a:rPr lang="en-US" b="1" dirty="0"/>
              <a:t>flag</a:t>
            </a:r>
            <a:r>
              <a:rPr lang="en-US" dirty="0"/>
              <a:t> and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en-US" b="1" dirty="0"/>
              <a:t>flags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operation</a:t>
            </a:r>
            <a:r>
              <a:rPr lang="en-US" dirty="0"/>
              <a:t> in Module 1 is ‘</a:t>
            </a:r>
            <a:r>
              <a:rPr lang="en-US" b="1" dirty="0"/>
              <a:t>Jump</a:t>
            </a:r>
            <a:r>
              <a:rPr lang="en-US" dirty="0"/>
              <a:t>’ this has the CPU to jump to a different part of the instructions. A way this is useful is it allows for non-linear program execution.</a:t>
            </a:r>
          </a:p>
          <a:p>
            <a:r>
              <a:rPr lang="en-US" dirty="0"/>
              <a:t>A </a:t>
            </a:r>
            <a:r>
              <a:rPr lang="en-US" b="1" dirty="0"/>
              <a:t>Second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Operation</a:t>
            </a:r>
            <a:r>
              <a:rPr lang="en-US" dirty="0"/>
              <a:t> in Module 1 is ‘</a:t>
            </a:r>
            <a:r>
              <a:rPr lang="en-US" b="1" dirty="0" err="1"/>
              <a:t>jz</a:t>
            </a:r>
            <a:r>
              <a:rPr lang="en-US" dirty="0"/>
              <a:t>’ or </a:t>
            </a:r>
            <a:r>
              <a:rPr lang="en-US" b="1" dirty="0"/>
              <a:t>Jump</a:t>
            </a:r>
            <a:r>
              <a:rPr lang="en-US" dirty="0"/>
              <a:t> </a:t>
            </a:r>
            <a:r>
              <a:rPr lang="en-US" b="1" dirty="0"/>
              <a:t>Zero</a:t>
            </a:r>
            <a:r>
              <a:rPr lang="en-US" dirty="0"/>
              <a:t> it moves to the chosen address if in the accumulator a point is reached</a:t>
            </a:r>
          </a:p>
        </p:txBody>
      </p:sp>
    </p:spTree>
    <p:extLst>
      <p:ext uri="{BB962C8B-B14F-4D97-AF65-F5344CB8AC3E}">
        <p14:creationId xmlns:p14="http://schemas.microsoft.com/office/powerpoint/2010/main" val="77160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9B1F-0299-4223-47FF-700383BB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– Memory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C396-B7EF-8339-775F-FAB55DDC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90688"/>
            <a:ext cx="6096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Module 2 is the memory system of the project.</a:t>
            </a:r>
          </a:p>
          <a:p>
            <a:r>
              <a:rPr lang="en-US" dirty="0"/>
              <a:t>A memory table is created which tracks the memory allocation for each process. The table has process ID, Memory Start, Memory End and </a:t>
            </a:r>
            <a:r>
              <a:rPr lang="en-US" dirty="0" err="1"/>
              <a:t>IsFree</a:t>
            </a:r>
            <a:r>
              <a:rPr lang="en-US" dirty="0"/>
              <a:t>.(indicates if the memory block is free 1 for free and 0 for allocated)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C20F5-EEF2-733E-D4A7-BCDE49492269}"/>
              </a:ext>
            </a:extLst>
          </p:cNvPr>
          <p:cNvSpPr txBox="1"/>
          <p:nvPr/>
        </p:nvSpPr>
        <p:spPr>
          <a:xfrm>
            <a:off x="6096000" y="2389028"/>
            <a:ext cx="6477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dirty="0"/>
          </a:p>
          <a:p>
            <a:r>
              <a:rPr lang="en-US" sz="2500" dirty="0"/>
              <a:t>void </a:t>
            </a:r>
            <a:r>
              <a:rPr lang="en-US" sz="2500" dirty="0" err="1"/>
              <a:t>initMemoryTable</a:t>
            </a:r>
            <a:r>
              <a:rPr lang="en-US" sz="2500" dirty="0"/>
              <a:t>() {</a:t>
            </a:r>
          </a:p>
          <a:p>
            <a:r>
              <a:rPr lang="en-US" sz="2500" dirty="0"/>
              <a:t>    for (int </a:t>
            </a:r>
            <a:r>
              <a:rPr lang="en-US" sz="2500" dirty="0" err="1"/>
              <a:t>i</a:t>
            </a:r>
            <a:r>
              <a:rPr lang="en-US" sz="2500" dirty="0"/>
              <a:t> = 0; </a:t>
            </a:r>
            <a:r>
              <a:rPr lang="en-US" sz="2500" dirty="0" err="1"/>
              <a:t>i</a:t>
            </a:r>
            <a:r>
              <a:rPr lang="en-US" sz="2500" dirty="0"/>
              <a:t> &lt; NUM_BLOCKS; </a:t>
            </a:r>
            <a:r>
              <a:rPr lang="en-US" sz="2500" dirty="0" err="1"/>
              <a:t>i</a:t>
            </a:r>
            <a:r>
              <a:rPr lang="en-US" sz="2500" dirty="0"/>
              <a:t>++) {</a:t>
            </a:r>
          </a:p>
          <a:p>
            <a:r>
              <a:rPr lang="en-US" sz="2500" dirty="0"/>
              <a:t>        </a:t>
            </a:r>
            <a:r>
              <a:rPr lang="en-US" sz="2500" dirty="0" err="1"/>
              <a:t>memoryTable</a:t>
            </a:r>
            <a:r>
              <a:rPr lang="en-US" sz="2500" dirty="0"/>
              <a:t>[</a:t>
            </a:r>
            <a:r>
              <a:rPr lang="en-US" sz="2500" dirty="0" err="1"/>
              <a:t>i</a:t>
            </a:r>
            <a:r>
              <a:rPr lang="en-US" sz="2500" dirty="0"/>
              <a:t>].</a:t>
            </a:r>
            <a:r>
              <a:rPr lang="en-US" sz="2500" dirty="0" err="1"/>
              <a:t>processID</a:t>
            </a:r>
            <a:r>
              <a:rPr lang="en-US" sz="2500" dirty="0"/>
              <a:t> = -1;</a:t>
            </a:r>
          </a:p>
          <a:p>
            <a:r>
              <a:rPr lang="en-US" sz="2500" dirty="0"/>
              <a:t>        </a:t>
            </a:r>
            <a:r>
              <a:rPr lang="en-US" sz="2500" dirty="0" err="1"/>
              <a:t>memoryTable</a:t>
            </a:r>
            <a:r>
              <a:rPr lang="en-US" sz="2500" dirty="0"/>
              <a:t>[</a:t>
            </a:r>
            <a:r>
              <a:rPr lang="en-US" sz="2500" dirty="0" err="1"/>
              <a:t>i</a:t>
            </a:r>
            <a:r>
              <a:rPr lang="en-US" sz="2500" dirty="0"/>
              <a:t>].</a:t>
            </a:r>
            <a:r>
              <a:rPr lang="en-US" sz="2500" dirty="0" err="1"/>
              <a:t>isFree</a:t>
            </a:r>
            <a:r>
              <a:rPr lang="en-US" sz="2500" dirty="0"/>
              <a:t> = 1;}}</a:t>
            </a:r>
          </a:p>
        </p:txBody>
      </p:sp>
    </p:spTree>
    <p:extLst>
      <p:ext uri="{BB962C8B-B14F-4D97-AF65-F5344CB8AC3E}">
        <p14:creationId xmlns:p14="http://schemas.microsoft.com/office/powerpoint/2010/main" val="38994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4F6-0A99-B904-A269-EE258BE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– Process Scheduling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DF90-6A6D-676B-C66F-A34829F3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3 is about the process control block.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E291A-C549-E2A8-FA18-D8C61D77D369}"/>
              </a:ext>
            </a:extLst>
          </p:cNvPr>
          <p:cNvSpPr txBox="1"/>
          <p:nvPr/>
        </p:nvSpPr>
        <p:spPr>
          <a:xfrm>
            <a:off x="1326696" y="2618581"/>
            <a:ext cx="86895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scheduler() {</a:t>
            </a:r>
          </a:p>
          <a:p>
            <a:r>
              <a:rPr lang="en-US" dirty="0">
                <a:solidFill>
                  <a:schemeClr val="bg1"/>
                </a:solidFill>
              </a:rPr>
              <a:t>    int </a:t>
            </a:r>
            <a:r>
              <a:rPr lang="en-US" dirty="0" err="1">
                <a:solidFill>
                  <a:schemeClr val="bg1"/>
                </a:solidFill>
              </a:rPr>
              <a:t>currentProcess</a:t>
            </a:r>
            <a:r>
              <a:rPr lang="en-US" dirty="0">
                <a:solidFill>
                  <a:schemeClr val="bg1"/>
                </a:solidFill>
              </a:rPr>
              <a:t> = 0;</a:t>
            </a:r>
          </a:p>
          <a:p>
            <a:r>
              <a:rPr lang="en-US" dirty="0">
                <a:solidFill>
                  <a:schemeClr val="bg1"/>
                </a:solidFill>
              </a:rPr>
              <a:t>    while (1) {</a:t>
            </a:r>
          </a:p>
          <a:p>
            <a:r>
              <a:rPr lang="en-US" dirty="0">
                <a:solidFill>
                  <a:schemeClr val="bg1"/>
                </a:solidFill>
              </a:rPr>
              <a:t>        //checks if its time to run</a:t>
            </a:r>
          </a:p>
          <a:p>
            <a:r>
              <a:rPr lang="en-US" dirty="0">
                <a:solidFill>
                  <a:schemeClr val="bg1"/>
                </a:solidFill>
              </a:rPr>
              <a:t>        if (</a:t>
            </a:r>
            <a:r>
              <a:rPr lang="en-US" dirty="0" err="1">
                <a:solidFill>
                  <a:schemeClr val="bg1"/>
                </a:solidFill>
              </a:rPr>
              <a:t>processTable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currentProcess</a:t>
            </a:r>
            <a:r>
              <a:rPr lang="en-US" dirty="0">
                <a:solidFill>
                  <a:schemeClr val="bg1"/>
                </a:solidFill>
              </a:rPr>
              <a:t>].state == 0) {</a:t>
            </a:r>
          </a:p>
          <a:p>
            <a:r>
              <a:rPr lang="en-US">
                <a:solidFill>
                  <a:schemeClr val="bg1"/>
                </a:solidFill>
              </a:rPr>
              <a:t>           //Set to Running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processTable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currentProcess</a:t>
            </a:r>
            <a:r>
              <a:rPr lang="en-US" dirty="0">
                <a:solidFill>
                  <a:schemeClr val="bg1"/>
                </a:solidFill>
              </a:rPr>
              <a:t>].state = 1;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("Process %d is running.\n", </a:t>
            </a:r>
            <a:r>
              <a:rPr lang="en-US" dirty="0" err="1">
                <a:solidFill>
                  <a:schemeClr val="bg1"/>
                </a:solidFill>
              </a:rPr>
              <a:t>processTable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currentProcess</a:t>
            </a:r>
            <a:r>
              <a:rPr lang="en-US" dirty="0">
                <a:solidFill>
                  <a:schemeClr val="bg1"/>
                </a:solidFill>
              </a:rPr>
              <a:t>].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//makes the time slices for the round robin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sleep(TIME_SLICE);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processTable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currentProcess</a:t>
            </a:r>
            <a:r>
              <a:rPr lang="en-US" dirty="0">
                <a:solidFill>
                  <a:schemeClr val="bg1"/>
                </a:solidFill>
              </a:rPr>
              <a:t>].state = 2;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("Process %d has finished running.\n", </a:t>
            </a:r>
            <a:r>
              <a:rPr lang="en-US" dirty="0" err="1">
                <a:solidFill>
                  <a:schemeClr val="bg1"/>
                </a:solidFill>
              </a:rPr>
              <a:t>processTable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currentProcess</a:t>
            </a:r>
            <a:r>
              <a:rPr lang="en-US" dirty="0">
                <a:solidFill>
                  <a:schemeClr val="bg1"/>
                </a:solidFill>
              </a:rPr>
              <a:t>].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);}</a:t>
            </a:r>
          </a:p>
        </p:txBody>
      </p:sp>
    </p:spTree>
    <p:extLst>
      <p:ext uri="{BB962C8B-B14F-4D97-AF65-F5344CB8AC3E}">
        <p14:creationId xmlns:p14="http://schemas.microsoft.com/office/powerpoint/2010/main" val="14767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804B-FA3D-F01A-D5E5-C540B0CB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– Interrupt Handling and Dispatcher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4082-02D7-42BB-E69B-87B04004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86" y="1855106"/>
            <a:ext cx="10722932" cy="4351338"/>
          </a:xfrm>
        </p:spPr>
        <p:txBody>
          <a:bodyPr>
            <a:normAutofit/>
          </a:bodyPr>
          <a:lstStyle/>
          <a:p>
            <a:r>
              <a:rPr lang="en-US" dirty="0"/>
              <a:t>//</a:t>
            </a:r>
            <a:r>
              <a:rPr lang="en-US" dirty="0" err="1"/>
              <a:t>timerInterrupt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timerInterrupt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("Timer interrupt occurred.\n");}</a:t>
            </a:r>
          </a:p>
          <a:p>
            <a:endParaRPr lang="en-US" dirty="0"/>
          </a:p>
          <a:p>
            <a:r>
              <a:rPr lang="en-US" dirty="0"/>
              <a:t>//Io interrupt</a:t>
            </a:r>
          </a:p>
          <a:p>
            <a:r>
              <a:rPr lang="en-US" dirty="0"/>
              <a:t>void </a:t>
            </a:r>
            <a:r>
              <a:rPr lang="en-US" dirty="0" err="1"/>
              <a:t>ioInterrupt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("I/O interrupt occurred.\n");}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335E-6D00-597D-1D52-783220B50FC4}"/>
              </a:ext>
            </a:extLst>
          </p:cNvPr>
          <p:cNvSpPr txBox="1"/>
          <p:nvPr/>
        </p:nvSpPr>
        <p:spPr>
          <a:xfrm>
            <a:off x="16329" y="1793012"/>
            <a:ext cx="6776357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Timer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b="1" dirty="0">
                <a:solidFill>
                  <a:schemeClr val="bg1"/>
                </a:solidFill>
              </a:rPr>
              <a:t>Interrupt</a:t>
            </a:r>
            <a:r>
              <a:rPr lang="en-US" sz="2500" dirty="0">
                <a:solidFill>
                  <a:schemeClr val="bg1"/>
                </a:solidFill>
              </a:rPr>
              <a:t> – a timer of sorts, </a:t>
            </a:r>
          </a:p>
          <a:p>
            <a:r>
              <a:rPr lang="en-US" sz="2500" dirty="0">
                <a:solidFill>
                  <a:schemeClr val="bg1"/>
                </a:solidFill>
              </a:rPr>
              <a:t>used for interrupts need to happen </a:t>
            </a:r>
          </a:p>
          <a:p>
            <a:r>
              <a:rPr lang="en-US" sz="2500" dirty="0">
                <a:solidFill>
                  <a:schemeClr val="bg1"/>
                </a:solidFill>
              </a:rPr>
              <a:t>at certain times or intervals 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b="1" dirty="0">
                <a:solidFill>
                  <a:schemeClr val="bg1"/>
                </a:solidFill>
              </a:rPr>
              <a:t>I/O interrupt</a:t>
            </a:r>
            <a:r>
              <a:rPr lang="en-US" sz="2500" dirty="0">
                <a:solidFill>
                  <a:schemeClr val="bg1"/>
                </a:solidFill>
              </a:rPr>
              <a:t> – when a operation </a:t>
            </a:r>
          </a:p>
          <a:p>
            <a:r>
              <a:rPr lang="en-US" sz="2500" dirty="0">
                <a:solidFill>
                  <a:schemeClr val="bg1"/>
                </a:solidFill>
              </a:rPr>
              <a:t>is complete or milestone is reached </a:t>
            </a:r>
          </a:p>
          <a:p>
            <a:r>
              <a:rPr lang="en-US" sz="2500" dirty="0">
                <a:solidFill>
                  <a:schemeClr val="bg1"/>
                </a:solidFill>
              </a:rPr>
              <a:t>An interruption occurs.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4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4C98-4023-83C9-7C7A-81518E41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– </a:t>
            </a:r>
            <a:r>
              <a:rPr lang="en-US" dirty="0" err="1"/>
              <a:t>Multihreading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68C4-F0A6-3801-1FFF-0DB92F16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9356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//Creates threads for CPU and memory tasks</a:t>
            </a:r>
          </a:p>
          <a:p>
            <a:r>
              <a:rPr lang="en-US" dirty="0"/>
              <a:t>    </a:t>
            </a:r>
            <a:r>
              <a:rPr lang="en-US" dirty="0" err="1"/>
              <a:t>pthread_t</a:t>
            </a:r>
            <a:r>
              <a:rPr lang="en-US" dirty="0"/>
              <a:t> thread1, thread2;</a:t>
            </a:r>
          </a:p>
          <a:p>
            <a:r>
              <a:rPr lang="en-US" dirty="0"/>
              <a:t>    </a:t>
            </a:r>
            <a:r>
              <a:rPr lang="en-US" dirty="0" err="1"/>
              <a:t>pthread_create</a:t>
            </a:r>
            <a:r>
              <a:rPr lang="en-US" dirty="0"/>
              <a:t>(&amp;thread1, NULL, </a:t>
            </a:r>
            <a:r>
              <a:rPr lang="en-US" dirty="0" err="1"/>
              <a:t>cpuTask</a:t>
            </a:r>
            <a:r>
              <a:rPr lang="en-US" dirty="0"/>
              <a:t>, NULL);</a:t>
            </a:r>
          </a:p>
          <a:p>
            <a:r>
              <a:rPr lang="en-US" dirty="0"/>
              <a:t>    </a:t>
            </a:r>
            <a:r>
              <a:rPr lang="en-US" dirty="0" err="1"/>
              <a:t>pthread_create</a:t>
            </a:r>
            <a:r>
              <a:rPr lang="en-US" dirty="0"/>
              <a:t>(&amp;thread2, NULL, </a:t>
            </a:r>
            <a:r>
              <a:rPr lang="en-US" dirty="0" err="1"/>
              <a:t>memoryTask</a:t>
            </a:r>
            <a:r>
              <a:rPr lang="en-US" dirty="0"/>
              <a:t>, NULL);</a:t>
            </a:r>
          </a:p>
          <a:p>
            <a:endParaRPr lang="en-US" dirty="0"/>
          </a:p>
          <a:p>
            <a:r>
              <a:rPr lang="en-US" dirty="0"/>
              <a:t>    //Starts round-robin</a:t>
            </a:r>
          </a:p>
          <a:p>
            <a:r>
              <a:rPr lang="en-US" dirty="0"/>
              <a:t>    scheduler();</a:t>
            </a:r>
          </a:p>
        </p:txBody>
      </p:sp>
    </p:spTree>
    <p:extLst>
      <p:ext uri="{BB962C8B-B14F-4D97-AF65-F5344CB8AC3E}">
        <p14:creationId xmlns:p14="http://schemas.microsoft.com/office/powerpoint/2010/main" val="342877475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453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Avenir Next LT Pro</vt:lpstr>
      <vt:lpstr>Posterama</vt:lpstr>
      <vt:lpstr>SineVTI</vt:lpstr>
      <vt:lpstr>Project 2</vt:lpstr>
      <vt:lpstr>Module 1 – CPU Operations</vt:lpstr>
      <vt:lpstr>Module 2 – Memory System</vt:lpstr>
      <vt:lpstr>Module 3 – Process Scheduling </vt:lpstr>
      <vt:lpstr>Module 4 – Interrupt Handling and Dispatcher </vt:lpstr>
      <vt:lpstr>Module 5 – Multihreading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 Dunn</dc:creator>
  <cp:lastModifiedBy>Kyle J Dunn</cp:lastModifiedBy>
  <cp:revision>5</cp:revision>
  <dcterms:created xsi:type="dcterms:W3CDTF">2024-10-27T23:47:45Z</dcterms:created>
  <dcterms:modified xsi:type="dcterms:W3CDTF">2024-11-12T02:57:18Z</dcterms:modified>
</cp:coreProperties>
</file>