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41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43.png" ContentType="image/png"/>
  <Override PartName="/ppt/media/image18.png" ContentType="image/png"/>
  <Override PartName="/ppt/media/image27.png" ContentType="image/png"/>
  <Override PartName="/ppt/media/image36.png" ContentType="image/png"/>
  <Override PartName="/ppt/media/image45.png" ContentType="image/png"/>
  <Override PartName="/ppt/media/image1.png" ContentType="image/png"/>
  <Override PartName="/ppt/media/image29.png" ContentType="image/png"/>
  <Override PartName="/ppt/media/image38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40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42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44.png" ContentType="image/png"/>
  <Override PartName="/ppt/media/image19.png" ContentType="image/png"/>
  <Override PartName="/ppt/media/image28.png" ContentType="image/png"/>
  <Override PartName="/ppt/media/image37.png" ContentType="image/png"/>
  <Override PartName="/ppt/media/image46.png" ContentType="image/png"/>
  <Override PartName="/ppt/media/image2.png" ContentType="image/png"/>
  <Override PartName="/ppt/media/image39.png" ContentType="image/png"/>
  <Override PartName="/ppt/media/image4.png" ContentType="image/pn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0.xml.rels" ContentType="application/vnd.openxmlformats-package.relationships+xml"/>
  <Override PartName="/ppt/slides/_rels/slide31.xml.rels" ContentType="application/vnd.openxmlformats-package.relationships+xml"/>
  <Override PartName="/ppt/slides/_rels/slide2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88C695A-1001-4776-B8BF-13D3330A61A7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841688B2-4825-4B2C-8AD3-43351DDEEDE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1/25/14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DAC7AF9F-8867-4CFD-B200-3F26FC17E9A8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1"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3">
              <a:buFont typeface="Arial"/>
              <a:buChar char="–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6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1/25/14</a:t>
            </a:r>
            <a:endParaRPr/>
          </a:p>
        </p:txBody>
      </p:sp>
      <p:sp>
        <p:nvSpPr>
          <p:cNvPr id="43" name="PlaceHolder 7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44" name="PlaceHolder 8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34D74FFC-4F72-4F6B-BAF7-4E045D8587DE}" type="slidenum">
              <a:rPr lang="en-US">
                <a:solidFill>
                  <a:srgbClr val="000000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codeguru.com/csharp/csharp/cs_misc/designtechniques/article.php/c12527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31840" cy="9231840"/>
          </a:xfrm>
          <a:prstGeom prst="rect">
            <a:avLst/>
          </a:prstGeom>
        </p:spPr>
      </p:pic>
      <p:sp>
        <p:nvSpPr>
          <p:cNvPr id="83" name="TextShape 1"/>
          <p:cNvSpPr txBox="1"/>
          <p:nvPr/>
        </p:nvSpPr>
        <p:spPr>
          <a:xfrm>
            <a:off x="457200" y="274680"/>
            <a:ext cx="8229240" cy="4068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Calibri"/>
              </a:rPr>
              <a:t>
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
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
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
</a:t>
            </a:r>
            <a:r>
              <a:rPr b="1" lang="en-US" sz="4400">
                <a:solidFill>
                  <a:srgbClr val="ffffff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04960" y="2967480"/>
            <a:ext cx="753336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Advanced Project CS4431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3341880" y="3949560"/>
            <a:ext cx="2255040" cy="22863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Gage Patterson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Adam Humenuik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Kyle Galvin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Scott Herman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Mike Rioux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Calibri"/>
              </a:rPr>
              <a:t>Todd Burton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Similar to drawing text, created an ImageHandler class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 each image once when the game loads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To draw an image, specify its loaded number, location, size similar to drawing text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Images in our game are stored as transparent PNG files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3288240" y="380880"/>
            <a:ext cx="22327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Images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12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" y="1447920"/>
            <a:ext cx="6501240" cy="812160"/>
          </a:xfrm>
          <a:prstGeom prst="rect">
            <a:avLst/>
          </a:prstGeom>
        </p:spPr>
      </p:pic>
      <p:pic>
        <p:nvPicPr>
          <p:cNvPr descr="" id="12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438280"/>
            <a:ext cx="3657240" cy="456840"/>
          </a:xfrm>
          <a:prstGeom prst="rect">
            <a:avLst/>
          </a:prstGeom>
        </p:spPr>
      </p:pic>
      <p:sp>
        <p:nvSpPr>
          <p:cNvPr id="129" name="TextShape 2"/>
          <p:cNvSpPr txBox="1"/>
          <p:nvPr/>
        </p:nvSpPr>
        <p:spPr>
          <a:xfrm>
            <a:off x="457200" y="3657600"/>
            <a:ext cx="8229240" cy="2468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Used Adobe Flash CS5 to draw them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Load health bar and background images into game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Expand/compress the health bar image width based on the player’s numerical health value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787120" y="380880"/>
            <a:ext cx="352836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Health Bars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textures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Ground/Walls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Logos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Various Titles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Blood Splatters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Splash Screen </a:t>
            </a:r>
            <a:endParaRPr/>
          </a:p>
        </p:txBody>
      </p:sp>
      <p:pic>
        <p:nvPicPr>
          <p:cNvPr descr="" id="133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539440" cy="5078880"/>
          </a:xfrm>
          <a:prstGeom prst="rect">
            <a:avLst/>
          </a:prstGeom>
        </p:spPr>
      </p:pic>
      <p:sp>
        <p:nvSpPr>
          <p:cNvPr id="134" name="CustomShape 3"/>
          <p:cNvSpPr/>
          <p:nvPr/>
        </p:nvSpPr>
        <p:spPr>
          <a:xfrm>
            <a:off x="2987280" y="380880"/>
            <a:ext cx="26982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Graphics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Grid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Mapping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Types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Size</a:t>
            </a:r>
            <a:endParaRPr/>
          </a:p>
        </p:txBody>
      </p:sp>
      <p:pic>
        <p:nvPicPr>
          <p:cNvPr descr="" id="13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002480" y="2057400"/>
            <a:ext cx="3250440" cy="1625040"/>
          </a:xfrm>
          <a:prstGeom prst="rect">
            <a:avLst/>
          </a:prstGeom>
        </p:spPr>
      </p:pic>
      <p:pic>
        <p:nvPicPr>
          <p:cNvPr descr="" id="13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63680" y="4379040"/>
            <a:ext cx="3250440" cy="1625040"/>
          </a:xfrm>
          <a:prstGeom prst="rect">
            <a:avLst/>
          </a:prstGeom>
        </p:spPr>
      </p:pic>
      <p:sp>
        <p:nvSpPr>
          <p:cNvPr id="139" name="CustomShape 3"/>
          <p:cNvSpPr/>
          <p:nvPr/>
        </p:nvSpPr>
        <p:spPr>
          <a:xfrm>
            <a:off x="3061800" y="304920"/>
            <a:ext cx="278388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Textures 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Game Over / Win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Levels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Controls Menu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Sound on/off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Gun Available/Selected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Splash Screen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Buttons</a:t>
            </a:r>
            <a:endParaRPr/>
          </a:p>
        </p:txBody>
      </p:sp>
      <p:pic>
        <p:nvPicPr>
          <p:cNvPr descr="" id="14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1447920"/>
            <a:ext cx="3250440" cy="812160"/>
          </a:xfrm>
          <a:prstGeom prst="rect">
            <a:avLst/>
          </a:prstGeom>
        </p:spPr>
      </p:pic>
      <p:pic>
        <p:nvPicPr>
          <p:cNvPr descr="" id="14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43600" y="2362320"/>
            <a:ext cx="1206000" cy="1206000"/>
          </a:xfrm>
          <a:prstGeom prst="rect">
            <a:avLst/>
          </a:prstGeom>
        </p:spPr>
      </p:pic>
      <p:pic>
        <p:nvPicPr>
          <p:cNvPr descr="" id="144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20" y="304920"/>
            <a:ext cx="812160" cy="812160"/>
          </a:xfrm>
          <a:prstGeom prst="rect">
            <a:avLst/>
          </a:prstGeom>
        </p:spPr>
      </p:pic>
      <p:pic>
        <p:nvPicPr>
          <p:cNvPr descr="" id="145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400" y="304920"/>
            <a:ext cx="812160" cy="812160"/>
          </a:xfrm>
          <a:prstGeom prst="rect">
            <a:avLst/>
          </a:prstGeom>
        </p:spPr>
      </p:pic>
      <p:pic>
        <p:nvPicPr>
          <p:cNvPr descr="" id="146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7543800" y="2362320"/>
            <a:ext cx="1206000" cy="1206000"/>
          </a:xfrm>
          <a:prstGeom prst="rect">
            <a:avLst/>
          </a:prstGeom>
        </p:spPr>
      </p:pic>
      <p:pic>
        <p:nvPicPr>
          <p:cNvPr descr="" id="147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5562720" y="4114800"/>
            <a:ext cx="2437920" cy="2437920"/>
          </a:xfrm>
          <a:prstGeom prst="rect">
            <a:avLst/>
          </a:prstGeom>
        </p:spPr>
      </p:pic>
      <p:pic>
        <p:nvPicPr>
          <p:cNvPr descr="" id="148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4495680" y="2362320"/>
            <a:ext cx="1206000" cy="1206000"/>
          </a:xfrm>
          <a:prstGeom prst="rect">
            <a:avLst/>
          </a:prstGeom>
        </p:spPr>
      </p:pic>
      <p:pic>
        <p:nvPicPr>
          <p:cNvPr descr="" id="149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685800" y="5867280"/>
            <a:ext cx="1625040" cy="406080"/>
          </a:xfrm>
          <a:prstGeom prst="rect">
            <a:avLst/>
          </a:prstGeom>
        </p:spPr>
      </p:pic>
      <p:pic>
        <p:nvPicPr>
          <p:cNvPr descr="" id="150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2438280" y="5867280"/>
            <a:ext cx="1625040" cy="406080"/>
          </a:xfrm>
          <a:prstGeom prst="rect">
            <a:avLst/>
          </a:prstGeom>
        </p:spPr>
      </p:pic>
      <p:sp>
        <p:nvSpPr>
          <p:cNvPr id="151" name="CustomShape 3"/>
          <p:cNvSpPr/>
          <p:nvPr/>
        </p:nvSpPr>
        <p:spPr>
          <a:xfrm>
            <a:off x="1442520" y="304920"/>
            <a:ext cx="65275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Logos / Various Titles 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457200" y="1600200"/>
            <a:ext cx="4114440" cy="1980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Gimp Demonstration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Alpha Curves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Special Brushes </a:t>
            </a:r>
            <a:endParaRPr/>
          </a:p>
        </p:txBody>
      </p:sp>
      <p:pic>
        <p:nvPicPr>
          <p:cNvPr descr="" id="15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55720" y="997920"/>
            <a:ext cx="1625040" cy="1625040"/>
          </a:xfrm>
          <a:prstGeom prst="rect">
            <a:avLst/>
          </a:prstGeom>
        </p:spPr>
      </p:pic>
      <p:pic>
        <p:nvPicPr>
          <p:cNvPr descr="" id="15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114800"/>
            <a:ext cx="1625040" cy="1625040"/>
          </a:xfrm>
          <a:prstGeom prst="rect">
            <a:avLst/>
          </a:prstGeom>
        </p:spPr>
      </p:pic>
      <p:pic>
        <p:nvPicPr>
          <p:cNvPr descr="" id="15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080" y="4495680"/>
            <a:ext cx="1625040" cy="1625040"/>
          </a:xfrm>
          <a:prstGeom prst="rect">
            <a:avLst/>
          </a:prstGeom>
        </p:spPr>
      </p:pic>
      <p:pic>
        <p:nvPicPr>
          <p:cNvPr descr="" id="15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886200" y="2743200"/>
            <a:ext cx="1625040" cy="1625040"/>
          </a:xfrm>
          <a:prstGeom prst="rect">
            <a:avLst/>
          </a:prstGeom>
        </p:spPr>
      </p:pic>
      <p:pic>
        <p:nvPicPr>
          <p:cNvPr descr="" id="15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809880" y="5257800"/>
            <a:ext cx="1625040" cy="812160"/>
          </a:xfrm>
          <a:prstGeom prst="rect">
            <a:avLst/>
          </a:prstGeom>
        </p:spPr>
      </p:pic>
      <p:sp>
        <p:nvSpPr>
          <p:cNvPr id="159" name="CustomShape 3"/>
          <p:cNvSpPr/>
          <p:nvPr/>
        </p:nvSpPr>
        <p:spPr>
          <a:xfrm>
            <a:off x="2003040" y="380880"/>
            <a:ext cx="476028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Blood Splatters 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295280"/>
            <a:ext cx="812160" cy="1625040"/>
          </a:xfrm>
          <a:prstGeom prst="rect">
            <a:avLst/>
          </a:prstGeom>
        </p:spPr>
      </p:pic>
      <p:pic>
        <p:nvPicPr>
          <p:cNvPr descr="" id="16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05720" y="914400"/>
            <a:ext cx="1942920" cy="3885840"/>
          </a:xfrm>
          <a:prstGeom prst="rect">
            <a:avLst/>
          </a:prstGeom>
        </p:spPr>
      </p:pic>
      <p:pic>
        <p:nvPicPr>
          <p:cNvPr descr="" id="16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3520" y="3657600"/>
            <a:ext cx="2793240" cy="2793240"/>
          </a:xfrm>
          <a:prstGeom prst="rect">
            <a:avLst/>
          </a:prstGeom>
        </p:spPr>
      </p:pic>
      <p:pic>
        <p:nvPicPr>
          <p:cNvPr descr="" id="165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57600" y="1447920"/>
            <a:ext cx="406080" cy="406080"/>
          </a:xfrm>
          <a:prstGeom prst="rect">
            <a:avLst/>
          </a:prstGeom>
        </p:spPr>
      </p:pic>
      <p:pic>
        <p:nvPicPr>
          <p:cNvPr descr="" id="166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657600" y="2133720"/>
            <a:ext cx="812160" cy="406080"/>
          </a:xfrm>
          <a:prstGeom prst="rect">
            <a:avLst/>
          </a:prstGeom>
        </p:spPr>
      </p:pic>
      <p:pic>
        <p:nvPicPr>
          <p:cNvPr descr="" id="167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267080" y="2514600"/>
            <a:ext cx="812160" cy="406080"/>
          </a:xfrm>
          <a:prstGeom prst="rect">
            <a:avLst/>
          </a:prstGeom>
        </p:spPr>
      </p:pic>
      <p:pic>
        <p:nvPicPr>
          <p:cNvPr descr="" id="168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4724280" y="2819520"/>
            <a:ext cx="812160" cy="406080"/>
          </a:xfrm>
          <a:prstGeom prst="rect">
            <a:avLst/>
          </a:prstGeom>
        </p:spPr>
      </p:pic>
      <p:pic>
        <p:nvPicPr>
          <p:cNvPr descr="" id="169" name="Picture 10"/>
          <p:cNvPicPr/>
          <p:nvPr/>
        </p:nvPicPr>
        <p:blipFill>
          <a:blip r:embed="rId8"/>
          <a:stretch>
            <a:fillRect/>
          </a:stretch>
        </p:blipFill>
        <p:spPr>
          <a:xfrm>
            <a:off x="5029200" y="3124080"/>
            <a:ext cx="812160" cy="406080"/>
          </a:xfrm>
          <a:prstGeom prst="rect">
            <a:avLst/>
          </a:prstGeom>
        </p:spPr>
      </p:pic>
      <p:pic>
        <p:nvPicPr>
          <p:cNvPr descr="" id="170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5334120" y="3429000"/>
            <a:ext cx="812160" cy="406080"/>
          </a:xfrm>
          <a:prstGeom prst="rect">
            <a:avLst/>
          </a:prstGeom>
        </p:spPr>
      </p:pic>
      <p:pic>
        <p:nvPicPr>
          <p:cNvPr descr="" id="171" name="Picture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4191120" y="1447920"/>
            <a:ext cx="406080" cy="406080"/>
          </a:xfrm>
          <a:prstGeom prst="rect">
            <a:avLst/>
          </a:prstGeom>
        </p:spPr>
      </p:pic>
      <p:pic>
        <p:nvPicPr>
          <p:cNvPr descr="" id="172" name="Picture 2"/>
          <p:cNvPicPr/>
          <p:nvPr/>
        </p:nvPicPr>
        <p:blipFill>
          <a:blip r:embed="rId11"/>
          <a:stretch>
            <a:fillRect/>
          </a:stretch>
        </p:blipFill>
        <p:spPr>
          <a:xfrm>
            <a:off x="4191120" y="4343400"/>
            <a:ext cx="1580760" cy="1580760"/>
          </a:xfrm>
          <a:prstGeom prst="rect">
            <a:avLst/>
          </a:prstGeom>
        </p:spPr>
      </p:pic>
      <p:pic>
        <p:nvPicPr>
          <p:cNvPr descr="" id="173" name="Picture 3"/>
          <p:cNvPicPr/>
          <p:nvPr/>
        </p:nvPicPr>
        <p:blipFill>
          <a:blip r:embed="rId12"/>
          <a:stretch>
            <a:fillRect/>
          </a:stretch>
        </p:blipFill>
        <p:spPr>
          <a:xfrm>
            <a:off x="6248520" y="6019920"/>
            <a:ext cx="2152440" cy="533160"/>
          </a:xfrm>
          <a:prstGeom prst="rect">
            <a:avLst/>
          </a:prstGeom>
        </p:spPr>
      </p:pic>
      <p:sp>
        <p:nvSpPr>
          <p:cNvPr id="174" name="CustomShape 3"/>
          <p:cNvSpPr/>
          <p:nvPr/>
        </p:nvSpPr>
        <p:spPr>
          <a:xfrm>
            <a:off x="2121480" y="372600"/>
            <a:ext cx="41389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Misc Textures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Broad and narrow phase collision detection enhances efficiency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Zombies spread out evenly</a:t>
            </a:r>
            <a:endParaRPr/>
          </a:p>
        </p:txBody>
      </p:sp>
      <p:pic>
        <p:nvPicPr>
          <p:cNvPr descr="" id="1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720" y="3276720"/>
            <a:ext cx="5171760" cy="2980080"/>
          </a:xfrm>
          <a:prstGeom prst="rect">
            <a:avLst/>
          </a:prstGeom>
        </p:spPr>
      </p:pic>
      <p:sp>
        <p:nvSpPr>
          <p:cNvPr id="178" name="CustomShape 3"/>
          <p:cNvSpPr/>
          <p:nvPr/>
        </p:nvSpPr>
        <p:spPr>
          <a:xfrm>
            <a:off x="2164320" y="380880"/>
            <a:ext cx="48150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Collision Checks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3D Objects are saved in .obj files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These are loaded when the game first runs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game draws these objects based on their assigned index value stored in a buffer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Animation is accomplished through simple OpenGL translate and rotate calls</a:t>
            </a:r>
            <a:endParaRPr/>
          </a:p>
        </p:txBody>
      </p:sp>
      <p:pic>
        <p:nvPicPr>
          <p:cNvPr descr="" id="181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48320" y="4876920"/>
            <a:ext cx="3250440" cy="1625040"/>
          </a:xfrm>
          <a:prstGeom prst="rect">
            <a:avLst/>
          </a:prstGeom>
        </p:spPr>
      </p:pic>
      <p:pic>
        <p:nvPicPr>
          <p:cNvPr descr="" id="18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4876920"/>
            <a:ext cx="1447560" cy="1635840"/>
          </a:xfrm>
          <a:prstGeom prst="rect">
            <a:avLst/>
          </a:prstGeom>
        </p:spPr>
      </p:pic>
      <p:sp>
        <p:nvSpPr>
          <p:cNvPr id="183" name="CustomShape 3"/>
          <p:cNvSpPr/>
          <p:nvPr/>
        </p:nvSpPr>
        <p:spPr>
          <a:xfrm>
            <a:off x="133560" y="380880"/>
            <a:ext cx="8876160" cy="8229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Calibri"/>
              </a:rPr>
              <a:t>3D Object Loading and Animation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gun has a different cooldown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bullets go towards where the mouse 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direction is set by transforming the mouse’s pixel location into OpenGL space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2233800" y="380880"/>
            <a:ext cx="439056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Shooting Logic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4457880"/>
            <a:ext cx="4266720" cy="28191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Mike Rioux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Adam Humeniuk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Todd Burton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4876920" y="2308680"/>
            <a:ext cx="3428640" cy="137016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Scott Herman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Gage Patterson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Kyle Galvin</a:t>
            </a:r>
            <a:endParaRPr/>
          </a:p>
        </p:txBody>
      </p:sp>
      <p:sp>
        <p:nvSpPr>
          <p:cNvPr id="89" name="CustomShape 4"/>
          <p:cNvSpPr/>
          <p:nvPr/>
        </p:nvSpPr>
        <p:spPr>
          <a:xfrm>
            <a:off x="4056840" y="1523880"/>
            <a:ext cx="4620240" cy="76212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9bbb59"/>
                </a:solidFill>
                <a:latin typeface="Calibri"/>
              </a:rPr>
              <a:t>Team Gate’s Wallet</a:t>
            </a:r>
            <a:endParaRPr/>
          </a:p>
        </p:txBody>
      </p:sp>
      <p:sp>
        <p:nvSpPr>
          <p:cNvPr id="90" name="CustomShape 5"/>
          <p:cNvSpPr/>
          <p:nvPr/>
        </p:nvSpPr>
        <p:spPr>
          <a:xfrm>
            <a:off x="325080" y="3693600"/>
            <a:ext cx="4947840" cy="76212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alibri"/>
              </a:rPr>
              <a:t>Team Ballmer’s Peak</a:t>
            </a:r>
            <a:endParaRPr/>
          </a:p>
        </p:txBody>
      </p:sp>
      <p:sp>
        <p:nvSpPr>
          <p:cNvPr id="91" name="CustomShape 6"/>
          <p:cNvSpPr/>
          <p:nvPr/>
        </p:nvSpPr>
        <p:spPr>
          <a:xfrm>
            <a:off x="875160" y="380880"/>
            <a:ext cx="719784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Two Contributing Teams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There are two different pick up types in the game: rifle ammo and shotgun ammo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Whenever the player kills a zombie there is a chance that an ammo crate will spawn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the player walks over the crate it will increase the players ammo for that weapon type</a:t>
            </a:r>
            <a:endParaRPr/>
          </a:p>
        </p:txBody>
      </p:sp>
      <p:pic>
        <p:nvPicPr>
          <p:cNvPr descr="" id="18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124080" y="5334120"/>
            <a:ext cx="2571480" cy="1180800"/>
          </a:xfrm>
          <a:prstGeom prst="rect">
            <a:avLst/>
          </a:prstGeom>
        </p:spPr>
      </p:pic>
      <p:sp>
        <p:nvSpPr>
          <p:cNvPr id="190" name="CustomShape 3"/>
          <p:cNvSpPr/>
          <p:nvPr/>
        </p:nvSpPr>
        <p:spPr>
          <a:xfrm>
            <a:off x="2216520" y="380880"/>
            <a:ext cx="471024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Ammo Pick Ups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This class holds all of the logic for blood splatters showing up and fading out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It also handles other special effects which will be seen in the single player demo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2268000" y="380880"/>
            <a:ext cx="457704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Effects Handler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Refered to this tutorial </a:t>
            </a:r>
            <a:r>
              <a:rPr lang="en-US" sz="3200" u="sng">
                <a:solidFill>
                  <a:srgbClr val="0000ff"/>
                </a:solidFill>
                <a:latin typeface="Calibri"/>
                <a:hlinkClick r:id="rId1"/>
              </a:rPr>
              <a:t>http://www.codeguru.com/csharp/csharp/cs_misc/designtechniques/article.php/c12527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A* algorithm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Manhattan hueristic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Uses a byte[,] grid to find the shortest path.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 is open, 0 is a wall.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2916000" y="380880"/>
            <a:ext cx="35161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Pathfinding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When the level is loaded a tile list is created to be used in path finding and collision.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tile list contains information about walls and their position as well as the min/max values for each level.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tile list is used for: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Creates the byte[,] used for enemy path finding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Player collision with walls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Bullet collision with walls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Ammo crate spawning in multiplayer</a:t>
            </a:r>
            <a:endParaRPr/>
          </a:p>
          <a:p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288240" y="380880"/>
            <a:ext cx="23785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Tile List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457200" y="1535040"/>
            <a:ext cx="403992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00"/>
                </a:solidFill>
                <a:latin typeface="Calibri"/>
              </a:rPr>
              <a:t>Initial state of the map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457200" y="2174760"/>
            <a:ext cx="403992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Green represents start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Red represents finish</a:t>
            </a:r>
            <a:endParaRPr/>
          </a:p>
        </p:txBody>
      </p:sp>
      <p:sp>
        <p:nvSpPr>
          <p:cNvPr id="203" name="TextShape 4"/>
          <p:cNvSpPr txBox="1"/>
          <p:nvPr/>
        </p:nvSpPr>
        <p:spPr>
          <a:xfrm>
            <a:off x="4645080" y="1535040"/>
            <a:ext cx="404136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8b8b8b"/>
                </a:solidFill>
                <a:latin typeface="Calibri"/>
              </a:rPr>
              <a:t>Shortest path is found</a:t>
            </a:r>
            <a:endParaRPr/>
          </a:p>
        </p:txBody>
      </p:sp>
      <p:sp>
        <p:nvSpPr>
          <p:cNvPr id="204" name="TextShape 5"/>
          <p:cNvSpPr txBox="1"/>
          <p:nvPr/>
        </p:nvSpPr>
        <p:spPr>
          <a:xfrm>
            <a:off x="4645080" y="2174760"/>
            <a:ext cx="404136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8b8b8b"/>
                </a:solidFill>
                <a:latin typeface="Calibri"/>
              </a:rPr>
              <a:t>Values are calculated based of the Manhattan heuristic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0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00600" y="3352680"/>
            <a:ext cx="3768120" cy="2133360"/>
          </a:xfrm>
          <a:prstGeom prst="rect">
            <a:avLst/>
          </a:prstGeom>
        </p:spPr>
      </p:pic>
      <p:pic>
        <p:nvPicPr>
          <p:cNvPr descr="" id="2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3520" y="3352680"/>
            <a:ext cx="3887280" cy="2211840"/>
          </a:xfrm>
          <a:prstGeom prst="rect">
            <a:avLst/>
          </a:prstGeom>
        </p:spPr>
      </p:pic>
      <p:sp>
        <p:nvSpPr>
          <p:cNvPr id="207" name="CustomShape 6"/>
          <p:cNvSpPr/>
          <p:nvPr/>
        </p:nvSpPr>
        <p:spPr>
          <a:xfrm>
            <a:off x="1343160" y="380880"/>
            <a:ext cx="64062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Path Finding Example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XML files store data pertaining to each level.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Wall Locations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Player spawn points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Enemy spawn points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Very easy to edit and create levels with no impact on the code base.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2676600" y="380880"/>
            <a:ext cx="37908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Level Design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 to 4 players connected at a time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Network architecture based on TCP protocol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Data encapsulated in 32 bit chunks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Game connects on port 9999</a:t>
            </a:r>
            <a:endParaRPr/>
          </a:p>
        </p:txBody>
      </p:sp>
      <p:sp>
        <p:nvSpPr>
          <p:cNvPr id="213" name="CustomShape 3"/>
          <p:cNvSpPr/>
          <p:nvPr/>
        </p:nvSpPr>
        <p:spPr>
          <a:xfrm>
            <a:off x="2812320" y="380880"/>
            <a:ext cx="357984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Networking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32 bit header describes the size and function of the packet.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3 Major parts to the header: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Action: Create/Delete/Update/Request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Type:  Player/Bullet/Powerup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Count: Number of objects in this packet.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2159640" y="380880"/>
            <a:ext cx="49507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Packet Structure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Example: 0x11010000 will translate to…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Action : 1 = Delete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Type : 1  = AI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Count : 1</a:t>
            </a:r>
            <a:endParaRPr/>
          </a:p>
          <a:p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The server will send a packet with this data to all clients. All clients will then handle the packet appropriately and delete an enemy from their game state.</a:t>
            </a:r>
            <a:endParaRPr/>
          </a:p>
        </p:txBody>
      </p:sp>
      <p:pic>
        <p:nvPicPr>
          <p:cNvPr descr="" id="219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320" y="1600200"/>
            <a:ext cx="4657320" cy="1018800"/>
          </a:xfrm>
          <a:prstGeom prst="rect">
            <a:avLst/>
          </a:prstGeom>
        </p:spPr>
      </p:pic>
      <p:sp>
        <p:nvSpPr>
          <p:cNvPr id="220" name="CustomShape 3"/>
          <p:cNvSpPr/>
          <p:nvPr/>
        </p:nvSpPr>
        <p:spPr>
          <a:xfrm>
            <a:off x="742680" y="380880"/>
            <a:ext cx="761796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Packet Structure In Depth</a:t>
            </a: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type is associated with a type size.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Each type size describes the number of 32 bit values the network uses to represent that object.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Packet size = (Count * TypeSize + 1) * 32bits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Packet structure declares itself complete when it reads enough data to fill its size as determined by the header calculation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30240" y="304920"/>
            <a:ext cx="9082800" cy="8535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000">
                <a:solidFill>
                  <a:srgbClr val="000000"/>
                </a:solidFill>
                <a:latin typeface="Calibri"/>
              </a:rPr>
              <a:t>Packet Structure In Depth (Cont.)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r>
              <a:rPr b="1" lang="en-US" sz="2800">
                <a:solidFill>
                  <a:srgbClr val="000000"/>
                </a:solidFill>
                <a:latin typeface="Calibri"/>
              </a:rPr>
              <a:t>What is it? 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A multi-perspective shooter style game programmed in C#.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alibri"/>
              </a:rPr>
              <a:t>Goal?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Survive swarms of hostile zombies while also advancing through the levels.</a:t>
            </a:r>
            <a:endParaRPr/>
          </a:p>
          <a:p>
            <a:r>
              <a:rPr b="1" lang="en-US" sz="2800">
                <a:solidFill>
                  <a:srgbClr val="000000"/>
                </a:solidFill>
                <a:latin typeface="Calibri"/>
              </a:rPr>
              <a:t>Plus!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Calibri"/>
              </a:rPr>
              <a:t>A network ready game with up to four players able to face off with each other for high action gameplay.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94" name="CustomShape 3"/>
          <p:cNvSpPr/>
          <p:nvPr/>
        </p:nvSpPr>
        <p:spPr>
          <a:xfrm>
            <a:off x="2381760" y="380880"/>
            <a:ext cx="410724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ROFLPewPew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pic>
        <p:nvPicPr>
          <p:cNvPr descr="" id="225" name="Content Placeholder 5"/>
          <p:cNvPicPr/>
          <p:nvPr/>
        </p:nvPicPr>
        <p:blipFill>
          <a:blip r:embed="rId1"/>
          <a:stretch>
            <a:fillRect/>
          </a:stretch>
        </p:blipFill>
        <p:spPr>
          <a:xfrm>
            <a:off x="1500120" y="1600200"/>
            <a:ext cx="6143400" cy="4525560"/>
          </a:xfrm>
          <a:prstGeom prst="rect">
            <a:avLst/>
          </a:prstGeom>
        </p:spPr>
      </p:pic>
      <p:sp>
        <p:nvSpPr>
          <p:cNvPr id="226" name="CustomShape 2"/>
          <p:cNvSpPr/>
          <p:nvPr/>
        </p:nvSpPr>
        <p:spPr>
          <a:xfrm>
            <a:off x="1241640" y="380880"/>
            <a:ext cx="660888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Network Process Flow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900">
                <a:solidFill>
                  <a:srgbClr val="000000"/>
                </a:solidFill>
                <a:latin typeface="Calibri"/>
              </a:rPr>
              <a:t>This game has been designed to compliment adding new features with ease.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Single Player: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Additional levels.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Player Levels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Advanced mesh objects.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New weapons/Crate types (i.e. grenades, power-ups)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alibri"/>
              </a:rPr>
              <a:t>Multiplayer: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More players per game instance.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Co-operative single player games.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Ranking system.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Statistics accumulated each game and saved to a database.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•</a:t>
            </a:r>
            <a:r>
              <a:rPr lang="en-US" sz="3200">
                <a:solidFill>
                  <a:srgbClr val="000000"/>
                </a:solidFill>
                <a:latin typeface="Calibri"/>
              </a:rPr>
              <a:t>Team versus Team.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284760" y="457200"/>
            <a:ext cx="85741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A Game Made with Potential</a:t>
            </a:r>
            <a:endParaRPr/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Single Player Demo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Adam Humenuik, Todd Burton, and Mike Rioux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Multiplayer Demo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Kyle Galvin, Scott Herman, and Gage Patterson</a:t>
            </a:r>
            <a:endParaRPr/>
          </a:p>
        </p:txBody>
      </p:sp>
      <p:sp>
        <p:nvSpPr>
          <p:cNvPr id="232" name="CustomShape 3"/>
          <p:cNvSpPr/>
          <p:nvPr/>
        </p:nvSpPr>
        <p:spPr>
          <a:xfrm>
            <a:off x="2381400" y="380880"/>
            <a:ext cx="41724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Presentations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C# version 3.5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Visual Studio Suite – C# IDE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OpenTK – C# OpenGL library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OpenAL – C# sound library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GIMP – Image Editing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Blender – 3D modeling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Resharpen – code editing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Doxygen – code documentation tool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SubVersion – code repository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Coffee!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2924640" y="380880"/>
            <a:ext cx="32947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Tools Used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Used OpenAL sound libraries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All functionality encapsulated in one SoundHandler class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Name and location for each sound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Sounds stored in .wav format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Upper limit of five sounds at once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Provided a mute function</a:t>
            </a:r>
            <a:endParaRPr/>
          </a:p>
        </p:txBody>
      </p:sp>
      <p:sp>
        <p:nvSpPr>
          <p:cNvPr id="100" name="CustomShape 3"/>
          <p:cNvSpPr/>
          <p:nvPr/>
        </p:nvSpPr>
        <p:spPr>
          <a:xfrm>
            <a:off x="7238880" y="457200"/>
            <a:ext cx="894960" cy="914040"/>
          </a:xfrm>
          <a:prstGeom prst="rect">
            <a:avLst/>
          </a:prstGeom>
          <a:solidFill>
            <a:srgbClr val="ffbe7d"/>
          </a:solidFill>
          <a:ln w="9360">
            <a:solidFill>
              <a:srgbClr val="000000"/>
            </a:solidFill>
            <a:miter/>
          </a:ln>
        </p:spPr>
      </p:sp>
      <p:sp>
        <p:nvSpPr>
          <p:cNvPr id="101" name="CustomShape 4"/>
          <p:cNvSpPr/>
          <p:nvPr/>
        </p:nvSpPr>
        <p:spPr>
          <a:xfrm>
            <a:off x="3213720" y="380880"/>
            <a:ext cx="22860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Sounds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Simply call the play function of the SoundHandler class and specify the name of the sound to be played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Background music for each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15 zombie roars, 5 boss roars, pistol, rifle, shotgun, reload ammo, player death,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7086600" y="609480"/>
            <a:ext cx="1066320" cy="894960"/>
          </a:xfrm>
          <a:prstGeom prst="rect">
            <a:avLst/>
          </a:prstGeom>
          <a:solidFill>
            <a:srgbClr val="ffbe7d"/>
          </a:solidFill>
          <a:ln w="9360">
            <a:solidFill>
              <a:srgbClr val="000000"/>
            </a:solidFill>
            <a:miter/>
          </a:ln>
        </p:spPr>
      </p:sp>
      <p:pic>
        <p:nvPicPr>
          <p:cNvPr descr="" id="105" name="bgmusic.mp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5181480"/>
            <a:ext cx="304560" cy="304560"/>
          </a:xfrm>
          <a:prstGeom prst="rect">
            <a:avLst/>
          </a:prstGeom>
        </p:spPr>
      </p:pic>
      <p:pic>
        <p:nvPicPr>
          <p:cNvPr descr="" id="106" name="bossroars.mp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6095880"/>
            <a:ext cx="304560" cy="304560"/>
          </a:xfrm>
          <a:prstGeom prst="rect">
            <a:avLst/>
          </a:prstGeom>
        </p:spPr>
      </p:pic>
      <p:pic>
        <p:nvPicPr>
          <p:cNvPr descr="" id="107" name="guns.mp3"/>
          <p:cNvPicPr/>
          <p:nvPr/>
        </p:nvPicPr>
        <p:blipFill>
          <a:blip r:embed="rId3"/>
          <a:stretch>
            <a:fillRect/>
          </a:stretch>
        </p:blipFill>
        <p:spPr>
          <a:xfrm>
            <a:off x="3809880" y="5105520"/>
            <a:ext cx="304560" cy="304560"/>
          </a:xfrm>
          <a:prstGeom prst="rect">
            <a:avLst/>
          </a:prstGeom>
        </p:spPr>
      </p:pic>
      <p:pic>
        <p:nvPicPr>
          <p:cNvPr descr="" id="108" name="playersounds.mp3"/>
          <p:cNvPicPr/>
          <p:nvPr/>
        </p:nvPicPr>
        <p:blipFill>
          <a:blip r:embed="rId4"/>
          <a:stretch>
            <a:fillRect/>
          </a:stretch>
        </p:blipFill>
        <p:spPr>
          <a:xfrm>
            <a:off x="3809880" y="6095880"/>
            <a:ext cx="304560" cy="304560"/>
          </a:xfrm>
          <a:prstGeom prst="rect">
            <a:avLst/>
          </a:prstGeom>
        </p:spPr>
      </p:pic>
      <p:pic>
        <p:nvPicPr>
          <p:cNvPr descr="" id="109" name="zombieroars.mp3"/>
          <p:cNvPicPr/>
          <p:nvPr/>
        </p:nvPicPr>
        <p:blipFill>
          <a:blip r:embed="rId5"/>
          <a:stretch>
            <a:fillRect/>
          </a:stretch>
        </p:blipFill>
        <p:spPr>
          <a:xfrm>
            <a:off x="6400800" y="5105520"/>
            <a:ext cx="304560" cy="304560"/>
          </a:xfrm>
          <a:prstGeom prst="rect">
            <a:avLst/>
          </a:prstGeom>
        </p:spPr>
      </p:pic>
      <p:sp>
        <p:nvSpPr>
          <p:cNvPr id="110" name="CustomShape 4"/>
          <p:cNvSpPr/>
          <p:nvPr/>
        </p:nvSpPr>
        <p:spPr>
          <a:xfrm>
            <a:off x="1229400" y="5105520"/>
            <a:ext cx="18864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Background Music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1300320" y="6019920"/>
            <a:ext cx="11718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Boss Roars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4198320" y="5105520"/>
            <a:ext cx="129528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Gun Sounds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4275360" y="6095880"/>
            <a:ext cx="147816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Player Sounds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6789600" y="5105520"/>
            <a:ext cx="1440000" cy="36468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Zombie Roars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3200760" y="380880"/>
            <a:ext cx="228600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Sounds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fill="hold" id="2" nodeType="interactiveSeq" restart="whenNotActive">
                <p:childTnLst>
                  <p:par>
                    <p:cTn fill="hold" id="3">
                      <p:stCondLst/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6" nodeType="interactiveSeq" restart="whenNotActive">
                <p:childTnLst>
                  <p:par>
                    <p:cTn fill="hold" id="7">
                      <p:stCondLst/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10" nodeType="interactiveSeq" restart="whenNotActive">
                <p:childTnLst>
                  <p:par>
                    <p:cTn fill="hold" id="11">
                      <p:stCondLst/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14" nodeType="interactiveSeq" restart="whenNotActive">
                <p:childTnLst>
                  <p:par>
                    <p:cTn fill="hold" id="15">
                      <p:stCondLst/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fill="hold" id="18" nodeType="interactiveSeq" restart="whenNotActive">
                <p:childTnLst>
                  <p:par>
                    <p:cTn fill="hold" id="19">
                      <p:stCondLst/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TextHandler class handles all functionality for displaying text on screen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Specify the location of the alphabet image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alphabet image contains all letters and numbers at specific locations</a:t>
            </a:r>
            <a:endParaRPr/>
          </a:p>
        </p:txBody>
      </p:sp>
      <p:sp>
        <p:nvSpPr>
          <p:cNvPr id="118" name="CustomShape 3"/>
          <p:cNvSpPr/>
          <p:nvPr/>
        </p:nvSpPr>
        <p:spPr>
          <a:xfrm>
            <a:off x="3741840" y="380880"/>
            <a:ext cx="13723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Text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1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321200" y="178200"/>
            <a:ext cx="6501240" cy="650124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Based on ASCII code, the specific letter block is drawn as an image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Simply call the WriteText function, specify the text to print, the location, and size</a:t>
            </a: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3817800" y="380880"/>
            <a:ext cx="1372320" cy="914760"/>
          </a:xfrm>
          <a:prstGeom prst="rect">
            <a:avLst/>
          </a:prstGeom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Calibri"/>
              </a:rPr>
              <a:t>Text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