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2.svg" ContentType="image/svg+xml"/>
  <Override PartName="/ppt/media/image1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2"/>
  </p:handoutMasterIdLst>
  <p:sldIdLst>
    <p:sldId id="265" r:id="rId4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7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tags" Target="../tags/tag90.xml"/><Relationship Id="rId10" Type="http://schemas.openxmlformats.org/officeDocument/2006/relationships/image" Target="../media/image9.sv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0.png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13.svg"/><Relationship Id="rId7" Type="http://schemas.openxmlformats.org/officeDocument/2006/relationships/image" Target="../media/image4.png"/><Relationship Id="rId6" Type="http://schemas.openxmlformats.org/officeDocument/2006/relationships/tags" Target="../tags/tag105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tags" Target="../tags/tag1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0" Type="http://schemas.openxmlformats.org/officeDocument/2006/relationships/tags" Target="../tags/tag147.xml"/><Relationship Id="rId2" Type="http://schemas.openxmlformats.org/officeDocument/2006/relationships/tags" Target="../tags/tag133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tags" Target="../tags/tag142.xml"/><Relationship Id="rId12" Type="http://schemas.openxmlformats.org/officeDocument/2006/relationships/image" Target="../media/image12.svg"/><Relationship Id="rId11" Type="http://schemas.openxmlformats.org/officeDocument/2006/relationships/image" Target="../media/image10.png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t="2656" r="9506" b="7691"/>
          <a:stretch>
            <a:fillRect/>
          </a:stretch>
        </p:blipFill>
        <p:spPr>
          <a:xfrm>
            <a:off x="6481083" y="-1"/>
            <a:ext cx="5710917" cy="6858001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645160" y="3408680"/>
            <a:ext cx="5123815" cy="556260"/>
          </a:xfrm>
          <a:prstGeom prst="roundRect">
            <a:avLst>
              <a:gd name="adj" fmla="val 22602"/>
            </a:avLst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469900" dist="114300" dir="2700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16305" y="3556635"/>
            <a:ext cx="284480" cy="27495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rgbClr val="F2F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38100" cap="rnd">
              <a:solidFill>
                <a:srgbClr val="F2F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400810" y="3592195"/>
            <a:ext cx="1905" cy="204470"/>
          </a:xfrm>
          <a:prstGeom prst="line">
            <a:avLst/>
          </a:prstGeom>
          <a:ln w="28575" cap="rnd">
            <a:solidFill>
              <a:srgbClr val="F2F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88010" y="1065111"/>
            <a:ext cx="6006147" cy="2348836"/>
          </a:xfrm>
        </p:spPr>
        <p:txBody>
          <a:bodyPr lIns="101600" tIns="38100" rIns="25400" bIns="38100" anchor="t" anchorCtr="0">
            <a:normAutofit/>
          </a:bodyPr>
          <a:lstStyle>
            <a:lvl1pPr algn="l">
              <a:defRPr sz="6600" spc="60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523365" y="3458135"/>
            <a:ext cx="4043680" cy="455138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100000">
              <a:schemeClr val="tx2">
                <a:lumMod val="50000"/>
              </a:schemeClr>
            </a:gs>
            <a:gs pos="0">
              <a:schemeClr val="tx2">
                <a:lumMod val="90000"/>
              </a:schemeClr>
            </a:gs>
            <a:gs pos="30000">
              <a:schemeClr val="tx2">
                <a:lumMod val="75000"/>
              </a:schemeClr>
            </a:gs>
            <a:gs pos="60000">
              <a:schemeClr val="tx2">
                <a:lumMod val="5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12" y="0"/>
            <a:ext cx="6544588" cy="5277587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759460" y="836295"/>
            <a:ext cx="4203065" cy="409575"/>
          </a:xfrm>
          <a:prstGeom prst="roundRect">
            <a:avLst>
              <a:gd name="adj" fmla="val 22602"/>
            </a:avLst>
          </a:prstGeom>
          <a:solidFill>
            <a:schemeClr val="bg1"/>
          </a:solidFill>
          <a:ln w="12700" cmpd="sng">
            <a:noFill/>
            <a:prstDash val="solid"/>
          </a:ln>
          <a:effectLst>
            <a:outerShdw blurRad="254000" dist="139700" dir="2700000" algn="tl" rotWithShape="0">
              <a:schemeClr val="bg1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58850" y="945515"/>
            <a:ext cx="209550" cy="20256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315720" y="971550"/>
            <a:ext cx="1270" cy="150495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59460" y="3277235"/>
            <a:ext cx="5821680" cy="1321435"/>
          </a:xfrm>
        </p:spPr>
        <p:txBody>
          <a:bodyPr lIns="101600" tIns="38100" rIns="63500" bIns="38100" anchor="ctr" anchorCtr="0">
            <a:noAutofit/>
          </a:bodyPr>
          <a:lstStyle>
            <a:lvl1pPr>
              <a:defRPr sz="6000" u="none" strike="noStrike" kern="1200" cap="none" spc="0" normalizeH="0" baseline="0">
                <a:solidFill>
                  <a:schemeClr val="bg1"/>
                </a:solidFill>
                <a:uFillTx/>
                <a:latin typeface="Microsoft YaHei" charset="-122"/>
                <a:ea typeface="Microsoft YaHei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759460" y="4633876"/>
            <a:ext cx="5821680" cy="1480258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1406524" y="846304"/>
            <a:ext cx="3452299" cy="38955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spc="15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Microsoft YaHei" charset="-122"/>
                <a:ea typeface="Microsoft YaHei" charset="-122"/>
              </a:defRPr>
            </a:lvl1pPr>
            <a:lvl2pPr>
              <a:defRPr sz="1600">
                <a:latin typeface="Microsoft YaHei" charset="-122"/>
                <a:ea typeface="Microsoft YaHei" charset="-122"/>
              </a:defRPr>
            </a:lvl2pPr>
            <a:lvl3pPr>
              <a:defRPr sz="1600">
                <a:latin typeface="Microsoft YaHei" charset="-122"/>
                <a:ea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1pPr>
            <a:lvl2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2pPr>
            <a:lvl3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3pPr>
            <a:lvl4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4pPr>
            <a:lvl5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61000">
              <a:schemeClr val="tx2">
                <a:lumMod val="50000"/>
              </a:schemeClr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12090" r="7794" b="27069"/>
          <a:stretch>
            <a:fillRect/>
          </a:stretch>
        </p:blipFill>
        <p:spPr>
          <a:xfrm>
            <a:off x="-11430" y="1527175"/>
            <a:ext cx="12219305" cy="5337810"/>
          </a:xfrm>
          <a:prstGeom prst="rect">
            <a:avLst/>
          </a:prstGeom>
        </p:spPr>
      </p:pic>
      <p:sp>
        <p:nvSpPr>
          <p:cNvPr id="17" name="矩形 16" hidden="1"/>
          <p:cNvSpPr/>
          <p:nvPr userDrawn="1">
            <p:custDataLst>
              <p:tags r:id="rId4"/>
            </p:custDataLst>
          </p:nvPr>
        </p:nvSpPr>
        <p:spPr>
          <a:xfrm>
            <a:off x="-27305" y="511175"/>
            <a:ext cx="12219305" cy="634682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0"/>
                </a:schemeClr>
              </a:gs>
              <a:gs pos="0">
                <a:schemeClr val="tx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39"/>
          <p:cNvSpPr/>
          <p:nvPr userDrawn="1">
            <p:custDataLst>
              <p:tags r:id="rId5"/>
            </p:custDataLst>
          </p:nvPr>
        </p:nvSpPr>
        <p:spPr>
          <a:xfrm>
            <a:off x="3020695" y="1513205"/>
            <a:ext cx="6163310" cy="764540"/>
          </a:xfrm>
          <a:prstGeom prst="roundRect">
            <a:avLst>
              <a:gd name="adj" fmla="val 18892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7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6"/>
            </p:custDataLst>
          </p:nvPr>
        </p:nvGrpSpPr>
        <p:grpSpPr>
          <a:xfrm>
            <a:off x="3364230" y="1696720"/>
            <a:ext cx="433070" cy="418465"/>
            <a:chOff x="6089" y="5693"/>
            <a:chExt cx="667" cy="645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5"/>
            </p:cNvCxnSpPr>
            <p:nvPr>
              <p:custDataLst>
                <p:tags r:id="rId8"/>
              </p:custDataLst>
            </p:nvPr>
          </p:nvCxnSpPr>
          <p:spPr>
            <a:xfrm>
              <a:off x="6543" y="6147"/>
              <a:ext cx="213" cy="191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 userDrawn="1">
            <p:custDataLst>
              <p:tags r:id="rId9"/>
            </p:custDataLst>
          </p:nvPr>
        </p:nvCxnSpPr>
        <p:spPr>
          <a:xfrm>
            <a:off x="4102100" y="1750695"/>
            <a:ext cx="3175" cy="31115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78592" y="2477767"/>
            <a:ext cx="4245609" cy="867413"/>
          </a:xfrm>
        </p:spPr>
        <p:txBody>
          <a:bodyPr vert="horz" lIns="101600" tIns="38100" rIns="254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100" normalizeH="0" baseline="0" noProof="1" dirty="0">
                <a:solidFill>
                  <a:schemeClr val="bg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/>
            <p:custDataLst>
              <p:tags r:id="rId11"/>
            </p:custDataLst>
          </p:nvPr>
        </p:nvSpPr>
        <p:spPr>
          <a:xfrm>
            <a:off x="4282440" y="1565275"/>
            <a:ext cx="4787265" cy="6667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1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2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3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263259" y="4922809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1"/>
            <a:ext cx="2059709" cy="166250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330200" y="443865"/>
            <a:ext cx="529590" cy="125095"/>
            <a:chOff x="725" y="770"/>
            <a:chExt cx="1010" cy="238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 userDrawn="1">
              <p:custDataLst>
                <p:tags r:id="rId5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558609" y="5227008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711941" y="349885"/>
            <a:ext cx="268605" cy="259715"/>
            <a:chOff x="17403" y="1360"/>
            <a:chExt cx="449" cy="433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>
              <a:stCxn id="4" idx="5"/>
            </p:cNvCxnSpPr>
            <p:nvPr userDrawn="1">
              <p:custDataLst>
                <p:tags r:id="rId5"/>
              </p:custDataLst>
            </p:nvPr>
          </p:nvCxnSpPr>
          <p:spPr>
            <a:xfrm>
              <a:off x="17708" y="1664"/>
              <a:ext cx="144" cy="129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565255" y="1214120"/>
            <a:ext cx="239395" cy="231140"/>
            <a:chOff x="17403" y="1360"/>
            <a:chExt cx="448" cy="432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/>
            <p:nvPr userDrawn="1">
              <p:custDataLst>
                <p:tags r:id="rId5"/>
              </p:custDataLst>
            </p:nvPr>
          </p:nvCxnSpPr>
          <p:spPr>
            <a:xfrm>
              <a:off x="17743" y="1698"/>
              <a:ext cx="108" cy="95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462280" y="1214120"/>
            <a:ext cx="529590" cy="125095"/>
            <a:chOff x="725" y="770"/>
            <a:chExt cx="1010" cy="238"/>
          </a:xfrm>
        </p:grpSpPr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3599" t="26815" r="5263" b="15789"/>
          <a:stretch>
            <a:fillRect/>
          </a:stretch>
        </p:blipFill>
        <p:spPr>
          <a:xfrm rot="10800000" flipH="1">
            <a:off x="-254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Microsoft YaHei" charset="-122"/>
          <a:ea typeface="Microsoft YaHei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5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6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6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70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73.xml"/><Relationship Id="rId1" Type="http://schemas.openxmlformats.org/officeDocument/2006/relationships/tags" Target="../tags/tag1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75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7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88010" y="1064895"/>
            <a:ext cx="5744845" cy="2120265"/>
          </a:xfrm>
        </p:spPr>
        <p:txBody>
          <a:bodyPr>
            <a:normAutofit fontScale="90000"/>
          </a:bodyPr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rPr>
              <a:t>Test Automation &amp; Fast</a:t>
            </a:r>
            <a:endParaRPr lang="en-US" altLang="zh-CN" sz="6600" dirty="0">
              <a:gradFill>
                <a:gsLst>
                  <a:gs pos="74000">
                    <a:schemeClr val="accent1">
                      <a:lumMod val="50000"/>
                    </a:schemeClr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0"/>
              </a:gradFill>
            </a:endParaRPr>
          </a:p>
        </p:txBody>
      </p:sp>
      <p:sp>
        <p:nvSpPr>
          <p:cNvPr id="3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dirty="0">
                <a:solidFill>
                  <a:schemeClr val="lt1"/>
                </a:solidFill>
              </a:rPr>
              <a:t>Building Quality into Software Faster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44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Microsoft YaHei" charset="0"/>
                <a:cs typeface="Microsoft YaHei" charset="0"/>
                <a:sym typeface="+mn-ea"/>
              </a:rPr>
              <a:t>Why Test Automation?</a:t>
            </a:r>
            <a:endParaRPr lang="en-US">
              <a:solidFill>
                <a:schemeClr val="accent1"/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6477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Fast feedback on changes throughout software delivery lifecycle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Reduces manual regression testing time and cost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Increases reliability of testing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Enables frequent releases and quicker feedback for developers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44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Microsoft YaHei" charset="0"/>
                <a:cs typeface="Microsoft YaHei" charset="0"/>
                <a:sym typeface="+mn-ea"/>
              </a:rPr>
              <a:t>Drawbacks of Manual Testing</a:t>
            </a:r>
            <a:endParaRPr lang="en-US">
              <a:solidFill>
                <a:schemeClr val="accent1"/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6477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buClrTx/>
              <a:buSzTx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Time-consuming and expensive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Unreliable for repetitive tasks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Long feedback cycles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Quality often seen as "somebody else's problem"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Difficulty maintaining up-to-date test documentation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1" algn="l">
              <a:buClrTx/>
              <a:buSzTx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445"/>
            <a:ext cx="10515600" cy="1325563"/>
          </a:xfr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Microsoft YaHei" charset="0"/>
                <a:cs typeface="Microsoft YaHei" charset="0"/>
                <a:sym typeface="+mn-ea"/>
              </a:rPr>
              <a:t>How to implement automated testing</a:t>
            </a:r>
            <a:endParaRPr lang="en-US">
              <a:solidFill>
                <a:schemeClr val="accent1"/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647700" y="1825625"/>
            <a:ext cx="11382375" cy="435165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indent="-45720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Create and curate automated test suites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indent="-45720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Perform testing continuously throughout software delivery lifecycle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indent="-45720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Integrate tests into continuous delivery pipelines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indent="-45720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Improves software stability, reduces team burnout, lowers deployment pain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44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Microsoft YaHei" charset="0"/>
                <a:cs typeface="Microsoft YaHei" charset="0"/>
                <a:sym typeface="+mn-ea"/>
              </a:rPr>
              <a:t>Key technical activity</a:t>
            </a:r>
            <a:endParaRPr lang="en-US">
              <a:solidFill>
                <a:schemeClr val="accent1"/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647700" y="1825625"/>
            <a:ext cx="8233410" cy="435165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Testers work alongside developers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Encourage developers to be responsible for creating and maintaining test suites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marL="742950" lvl="1" indent="-28575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Unit Tests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marL="742950" lvl="1" indent="-28575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Acceptance Tests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12485" y="3020695"/>
            <a:ext cx="7317740" cy="403288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44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Microsoft YaHei" charset="0"/>
                <a:cs typeface="Microsoft YaHei" charset="0"/>
                <a:sym typeface="+mn-ea"/>
              </a:rPr>
              <a:t>Measuring Automated Testing</a:t>
            </a:r>
            <a:endParaRPr lang="en-US">
              <a:solidFill>
                <a:schemeClr val="accent1"/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6477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Percentage of tests written by developers, testers, and any other group in your company.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Change in proportion of bugs found over time.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Track the quantity of automated test failures that represent a real defect and the quantity which were poorly coded.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7700" y="25844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Microsoft YaHei" charset="0"/>
                <a:cs typeface="Microsoft YaHei" charset="0"/>
                <a:sym typeface="+mn-ea"/>
              </a:rPr>
              <a:t>Common Pitfalls</a:t>
            </a:r>
            <a:endParaRPr lang="en-US">
              <a:solidFill>
                <a:schemeClr val="accent1"/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6477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Not involving developers in testing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Test suites frequently in a broken state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Developers writing hard-to-test code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>
                <a:solidFill>
                  <a:schemeClr val="dk1">
                    <a:lumMod val="75000"/>
                    <a:lumOff val="25000"/>
                  </a:schemeClr>
                </a:solidFill>
                <a:latin typeface="Microsoft YaHei" charset="0"/>
                <a:cs typeface="Microsoft YaHei" charset="0"/>
                <a:sym typeface="+mn-ea"/>
              </a:rPr>
              <a:t>Need for continuous review and improvement of test suites</a:t>
            </a:r>
            <a:endParaRPr lang="en-US">
              <a:solidFill>
                <a:schemeClr val="dk1">
                  <a:lumMod val="75000"/>
                  <a:lumOff val="25000"/>
                </a:schemeClr>
              </a:solidFill>
              <a:latin typeface="Microsoft YaHei" charset="0"/>
              <a:cs typeface="Microsoft YaHei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9"/>
  <p:tag name="KSO_WM_TEMPLATE_THUMBS_INDEX" val="1、5、6、7、9、10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&#13;工作总结汇报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9_1*a*1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Annual Work Summary Report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49_1*b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56.xml><?xml version="1.0" encoding="utf-8"?>
<p:tagLst xmlns:p="http://schemas.openxmlformats.org/presentationml/2006/main">
  <p:tag name="KSO_WM_SLIDE_ID" val="custom20229149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9"/>
  <p:tag name="KSO_WM_SLIDE_LAYOUT" val="a_b"/>
  <p:tag name="KSO_WM_SLIDE_LAYOUT_CNT" val="1_1"/>
  <p:tag name="KSO_WM_TEMPLATE_THUMBS_INDEX" val="1、5、6、7、9、10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e6042d4-f7d1-ecdb-3dff-a966ef11f3f2}"/>
  <p:tag name="KSO_WM_UNIT_TYPE" val="i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2b7c2e3-e942-6aa5-3dff-a966775f1578}"/>
  <p:tag name="KSO_WM_UNIT_TYPE" val="i"/>
</p:tagLst>
</file>

<file path=ppt/tags/tag159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22a6a6e-6298-554b-3dff-a9664b1a886c}"/>
  <p:tag name="KSO_WM_UNIT_TYPE" val="i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3fa5b5-e7d2-39cf-3dff-a966bec2e770}"/>
  <p:tag name="KSO_WM_UNIT_TYPE" val="i"/>
</p:tagLst>
</file>

<file path=ppt/tags/tag163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5ff2b659-f4de-b8e1-3dff-a966d239611b}"/>
  <p:tag name="KSO_WM_UNIT_TYPE" val="i"/>
</p:tagLst>
</file>

<file path=ppt/tags/tag1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76adc8d-3f6c-996c-3dff-a966f8d6a7e5}"/>
  <p:tag name="KSO_WM_UNIT_TYPE" val="i"/>
</p:tagLst>
</file>

<file path=ppt/tags/tag167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a652f7b-bbd3-02cd-3dff-a966418d66e1}"/>
  <p:tag name="KSO_WM_UNIT_TYPE" val="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f759419-fb45-8d97-3dff-a966a358a7cd}"/>
  <p:tag name="KSO_WM_UNIT_TYPE" val="i"/>
</p:tagLst>
</file>

<file path=ppt/tags/tag171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699648d-8e85-7cd6-3dff-a9669123c6fd}"/>
  <p:tag name="KSO_WM_UNIT_TYPE" val="i"/>
</p:tagLst>
</file>

<file path=ppt/tags/tag1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30f6d1-5383-ad3e-3dff-a966c591a9d1}"/>
  <p:tag name="KSO_WM_UNIT_TYPE" val="i"/>
</p:tagLst>
</file>

<file path=ppt/tags/tag176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dbfefa41-1f38-29c3-3dff-a966416e6b95}"/>
  <p:tag name="KSO_WM_UNIT_TYPE" val="i"/>
</p:tagLst>
</file>

<file path=ppt/tags/tag1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d32d278-c844-342b-3dff-a9660c017acc}"/>
  <p:tag name="KSO_WM_UNIT_TYPE" val="i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4">
      <a:dk1>
        <a:srgbClr val="000000"/>
      </a:dk1>
      <a:lt1>
        <a:srgbClr val="FFFFFF"/>
      </a:lt1>
      <a:dk2>
        <a:srgbClr val="CFE6FE"/>
      </a:dk2>
      <a:lt2>
        <a:srgbClr val="FFFFFF"/>
      </a:lt2>
      <a:accent1>
        <a:srgbClr val="1185FE"/>
      </a:accent1>
      <a:accent2>
        <a:srgbClr val="A3E0FF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Writer</Application>
  <PresentationFormat>宽屏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Microsoft YaHei</vt:lpstr>
      <vt:lpstr>Microsoft YaHei</vt:lpstr>
      <vt:lpstr>WPS</vt:lpstr>
      <vt:lpstr>1_Office 主题​​</vt:lpstr>
      <vt:lpstr>Test Automation &amp; Fast</vt:lpstr>
      <vt:lpstr>Why Test Automation?</vt:lpstr>
      <vt:lpstr>Drawbacks of Manual Testing</vt:lpstr>
      <vt:lpstr>How to implement automated testing</vt:lpstr>
      <vt:lpstr>Key technical activity</vt:lpstr>
      <vt:lpstr>Measuring Automated Testing</vt:lpstr>
      <vt:lpstr>Common Pitfalls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WPS_1718500904</cp:lastModifiedBy>
  <cp:revision>11</cp:revision>
  <dcterms:created xsi:type="dcterms:W3CDTF">2024-07-31T09:11:08Z</dcterms:created>
  <dcterms:modified xsi:type="dcterms:W3CDTF">2024-07-31T09:11:08Z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9CB7793BFBFE7C1867EFA966230F5F05_41</vt:lpwstr>
  </property>
</Properties>
</file>