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6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7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000"/>
    <a:srgbClr val="C11401"/>
    <a:srgbClr val="3635BD"/>
    <a:srgbClr val="200100"/>
    <a:srgbClr val="294B6E"/>
    <a:srgbClr val="F7E3D1"/>
    <a:srgbClr val="FDF0EA"/>
    <a:srgbClr val="0900B4"/>
    <a:srgbClr val="FFDCD1"/>
    <a:srgbClr val="A7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9F02F-BE04-42E5-AB8B-ED88B88CF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CDFC8C-BEC0-4513-8913-F96621934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51C1C-91B7-483B-A68A-CE2E4030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5D7C63-351C-4E36-A324-AB38B75E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6A1F62-7FED-46CD-B714-08AEF774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7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5C58E-CE1F-4FAE-A76E-E3857B71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B76790F-423A-46EA-A10A-2544D6CA4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911463-6E07-40BC-BFFA-68CA7C1B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36A1E9-2EEA-4955-9E30-8597614D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2AC023-5FF2-4157-80AD-365C87F3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96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5B2E98-6B06-46A2-A7DE-09EDE4F43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DE7BCD-E41C-4A11-8F65-1463A2DF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4E4E04-2370-4D10-8096-8E4B458A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478661-AF27-4140-804F-C57C6842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307563-FA63-49CA-AD88-6FCD6DB4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62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718A90-34CC-4933-92BE-4E0F1B4D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51322D-FCA3-4DED-A054-A9DBAB785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7E2AB8-4148-4487-9B8E-8159CFBF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5C0035-B838-42EF-91F8-A95CC8AC3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097B96-8ACD-4ECC-A59D-538A00DB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73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DC7D8-BE68-4CEE-BDE8-EF5FD925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2D2893-D513-463B-9620-0B524232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835D42-CDF3-4737-B68F-520FC92E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6BC4FE-BAF8-445C-AAB2-95A5F5EC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39D10-A705-4B7D-87A0-E4E4E5F1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16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A71995-F2D8-4432-840B-AD3EEEC6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71088F-3E3A-4F14-B1BB-49B48F60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180E0E-633A-4244-B53C-32540CA97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4A117E-49A1-4953-B5D8-3EA87AF6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F81BF0-61D2-409A-8062-145FBDF7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002951-E201-4F03-A7FB-E6C67A90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8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D7779-049A-4324-B6AD-2A2C7A5C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6F2B3B-29DC-4A8D-8BAE-8B456DCA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495506-2C95-44AF-94A1-09C3BBD17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8127BA-08CD-483A-8700-E91E23E59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D3A1550-C2FA-449F-BD97-37B8B5186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8CC843-0742-4F57-AA60-CB76600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A763FA-4AB2-4EA9-A3AB-709DEF96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B55FA7-5D30-4F5A-B358-939DE4AE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6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56D1F-E6E9-492D-A8AB-97C4014A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957486-5B08-47D0-85BA-D9409BD9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050A3AF-A57B-4864-80BC-0F24703C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C3EC27-D42C-4C2A-90E2-99CA6732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21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11945D-A4BE-45C4-9A6D-7DA094F6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AB1301-780E-4014-B51D-B403E77E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EB9EE6-1F3C-4D30-B09D-716C1FDD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F532A5-7FB4-48FD-9A7D-AC7E8988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4BFE1-2509-4B55-B170-57243D96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1454E5-CF9D-4D13-9ABD-4993E58C4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D2D73F-6239-4441-82E6-D3659429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61CDCA-94F1-4BBA-B9D1-5F18E7DD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7638BA-559A-469A-87F7-B5EC8C42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157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62AEB4-B7EE-4FE0-99F4-7DFCB99C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D19C77-8495-44E9-8D65-043D8F050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14CD2D-F538-42FA-90CE-92E87FD8B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78D03-3749-4446-88C7-D6084AC2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F917D2-DE77-42FA-90ED-25069AE5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91AAD-D3DA-4290-9106-7706CFFC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6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E103B4-BEC2-4E33-A57C-8A268226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79E0D1-46AB-4E1F-B4FF-1056EFBF1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6B547C-50FF-4120-BFBA-9FE39D575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93D0F-C2D6-430E-B71B-A15EF8DC8ECE}" type="datetimeFigureOut">
              <a:rPr lang="zh-TW" altLang="en-US" smtClean="0"/>
              <a:t>2023/2/6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76D7D6-534C-42C8-B7D1-72F8E7FC3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21AD8-1B3F-4D80-A9ED-63E1524C6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12B9-E1BC-48EF-BA67-2A09DAAB8A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23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9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6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6.jp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9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6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9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9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4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A284AB-45C2-4986-B31A-615427A04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CB23DCC-69CA-4D8A-BAB9-3AB78882404F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B9EDF3"/>
                </a:solidFill>
                <a:latin typeface="Balloon Bd BT" panose="03060702020302060201" pitchFamily="66" charset="0"/>
              </a:rPr>
              <a:t>X</a:t>
            </a:r>
            <a:endParaRPr lang="zh-TW" altLang="en-US" sz="3200" b="1" dirty="0">
              <a:solidFill>
                <a:srgbClr val="B9EDF3"/>
              </a:solidFill>
              <a:latin typeface="Balloon Bd BT" panose="03060702020302060201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3887BF-E47F-40D6-ACBD-18DD0404E830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B9EDF3"/>
                </a:solidFill>
                <a:latin typeface="Balloon Bd BT" panose="03060702020302060201" pitchFamily="66" charset="0"/>
              </a:rPr>
              <a:t>DRAGON</a:t>
            </a:r>
            <a:endParaRPr lang="zh-TW" altLang="en-US" sz="3200" b="1" dirty="0">
              <a:solidFill>
                <a:srgbClr val="B9EDF3"/>
              </a:solidFill>
              <a:latin typeface="Balloon Bd BT" panose="03060702020302060201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C85750-705F-4070-A24C-E4DD26CF52D5}"/>
              </a:ext>
            </a:extLst>
          </p:cNvPr>
          <p:cNvSpPr txBox="1"/>
          <p:nvPr/>
        </p:nvSpPr>
        <p:spPr>
          <a:xfrm>
            <a:off x="4680641" y="5197266"/>
            <a:ext cx="373125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30" b="1" dirty="0">
                <a:solidFill>
                  <a:srgbClr val="B9EDF3"/>
                </a:solidFill>
                <a:latin typeface="Balloon Bd BT" panose="03060702020302060201" pitchFamily="66" charset="0"/>
              </a:rPr>
              <a:t>HP: 1</a:t>
            </a:r>
          </a:p>
          <a:p>
            <a:pPr marL="269875" indent="-269875"/>
            <a:r>
              <a:rPr lang="en-US" altLang="zh-TW" sz="1630" b="1" dirty="0">
                <a:solidFill>
                  <a:srgbClr val="B9EDF3"/>
                </a:solidFill>
                <a:latin typeface="Balloon Bd BT" panose="03060702020302060201" pitchFamily="66" charset="0"/>
              </a:rPr>
              <a:t>IT: Can Swim II, Can Fly II, Cold Resistance II, </a:t>
            </a:r>
            <a:br>
              <a:rPr lang="en-US" altLang="zh-TW" sz="1630" b="1" dirty="0">
                <a:solidFill>
                  <a:srgbClr val="B9EDF3"/>
                </a:solidFill>
                <a:latin typeface="Balloon Bd BT" panose="03060702020302060201" pitchFamily="66" charset="0"/>
              </a:rPr>
            </a:br>
            <a:r>
              <a:rPr lang="en-US" altLang="zh-TW" sz="1630" b="1" dirty="0">
                <a:solidFill>
                  <a:srgbClr val="B9EDF3"/>
                </a:solidFill>
                <a:latin typeface="Balloon Bd BT" panose="03060702020302060201" pitchFamily="66" charset="0"/>
              </a:rPr>
              <a:t>Heat resistance</a:t>
            </a:r>
            <a:r>
              <a:rPr lang="zh-TW" altLang="en-US" sz="1630" b="1" dirty="0">
                <a:solidFill>
                  <a:srgbClr val="B9EDF3"/>
                </a:solidFill>
                <a:latin typeface="Balloon Bd BT" panose="03060702020302060201" pitchFamily="66" charset="0"/>
              </a:rPr>
              <a:t> </a:t>
            </a:r>
            <a:r>
              <a:rPr lang="en-US" altLang="zh-TW" sz="1630" b="1" dirty="0">
                <a:solidFill>
                  <a:srgbClr val="B9EDF3"/>
                </a:solidFill>
                <a:latin typeface="Balloon Bd BT" panose="03060702020302060201" pitchFamily="66" charset="0"/>
              </a:rPr>
              <a:t>II, Camouflage II,</a:t>
            </a:r>
            <a:br>
              <a:rPr lang="en-US" altLang="zh-TW" sz="1630" b="1" dirty="0">
                <a:solidFill>
                  <a:srgbClr val="B9EDF3"/>
                </a:solidFill>
                <a:latin typeface="Balloon Bd BT" panose="03060702020302060201" pitchFamily="66" charset="0"/>
              </a:rPr>
            </a:br>
            <a:r>
              <a:rPr lang="en-US" altLang="zh-TW" sz="1630" b="1" dirty="0">
                <a:solidFill>
                  <a:srgbClr val="B9EDF3"/>
                </a:solidFill>
                <a:latin typeface="Balloon Bd BT" panose="03060702020302060201" pitchFamily="66" charset="0"/>
              </a:rPr>
              <a:t>Environmental Awareness II, Speed V, Multiple Food I</a:t>
            </a:r>
            <a:endParaRPr lang="zh-TW" altLang="en-US" sz="1630" b="1" dirty="0">
              <a:solidFill>
                <a:srgbClr val="B9EDF3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7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32FEDC-AC2D-426F-9B4C-819FA1611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6F3EB1B-2A63-4C6C-9FC8-9CA9E49C3175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latin typeface="Balloon Bd BT" panose="03060702020302060201" pitchFamily="66" charset="0"/>
              </a:rPr>
              <a:t>Cold resistance</a:t>
            </a:r>
            <a:endParaRPr lang="zh-TW" altLang="en-US" sz="3200" b="1" dirty="0">
              <a:solidFill>
                <a:schemeClr val="bg1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71CF141-2EB0-4A0E-A3A8-2B13287BCAA8}"/>
              </a:ext>
            </a:extLst>
          </p:cNvPr>
          <p:cNvSpPr txBox="1"/>
          <p:nvPr/>
        </p:nvSpPr>
        <p:spPr>
          <a:xfrm>
            <a:off x="4680639" y="4538406"/>
            <a:ext cx="3731259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bg1"/>
                </a:solidFill>
                <a:latin typeface="Balloon Bd BT" panose="03060702020302060201" pitchFamily="66" charset="0"/>
              </a:rPr>
              <a:t>Species develop fur, lipids, shells, etc. to resist coldness.</a:t>
            </a:r>
          </a:p>
          <a:p>
            <a:r>
              <a:rPr lang="en-US" altLang="zh-TW" sz="1750" b="1" dirty="0">
                <a:solidFill>
                  <a:schemeClr val="bg1"/>
                </a:solidFill>
                <a:latin typeface="Balloon Bd BT" panose="03060702020302060201" pitchFamily="66" charset="0"/>
              </a:rPr>
              <a:t>Lv I - allows species to survive in “Mountain”</a:t>
            </a:r>
          </a:p>
          <a:p>
            <a:r>
              <a:rPr lang="en-US" altLang="zh-TW" sz="1750" b="1" dirty="0">
                <a:solidFill>
                  <a:schemeClr val="bg1"/>
                </a:solidFill>
                <a:latin typeface="Balloon Bd BT" panose="03060702020302060201" pitchFamily="66" charset="0"/>
              </a:rPr>
              <a:t>Lv II - allows species to survive in “Ice Berg”</a:t>
            </a:r>
          </a:p>
          <a:p>
            <a:r>
              <a:rPr lang="en-US" altLang="zh-TW" sz="1750" b="1" dirty="0">
                <a:solidFill>
                  <a:schemeClr val="bg1"/>
                </a:solidFill>
                <a:latin typeface="Balloon Bd BT" panose="03060702020302060201" pitchFamily="66" charset="0"/>
              </a:rPr>
              <a:t>Lv III - allows species to survive “Ice Age”</a:t>
            </a:r>
          </a:p>
        </p:txBody>
      </p:sp>
    </p:spTree>
    <p:extLst>
      <p:ext uri="{BB962C8B-B14F-4D97-AF65-F5344CB8AC3E}">
        <p14:creationId xmlns:p14="http://schemas.microsoft.com/office/powerpoint/2010/main" val="196175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without heat resistance I or above or multiple food.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28D25C-496B-4383-A62F-93964F61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-2458"/>
            <a:ext cx="4364182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meteorite</a:t>
            </a:r>
            <a:endParaRPr lang="zh-TW" altLang="en-US" sz="3200" b="1" dirty="0">
              <a:solidFill>
                <a:srgbClr val="FFDCD1"/>
              </a:solidFill>
              <a:latin typeface="Balloon Bd BT" panose="03060702020302060201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B</a:t>
            </a:r>
            <a:endParaRPr lang="zh-TW" altLang="en-US" sz="3200" b="1" dirty="0">
              <a:solidFill>
                <a:srgbClr val="FFDCD1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41" y="5160095"/>
            <a:ext cx="3731259" cy="133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30" b="1" dirty="0">
                <a:solidFill>
                  <a:srgbClr val="FFDCD1"/>
                </a:solidFill>
                <a:latin typeface="Balloon Bd BT" panose="03060702020302060201" pitchFamily="66" charset="0"/>
              </a:rPr>
              <a:t>Bottleneck effect that kills species that don’t have Heat Resistance III</a:t>
            </a:r>
          </a:p>
          <a:p>
            <a:r>
              <a:rPr lang="en-US" altLang="zh-TW" sz="2030" b="1" dirty="0">
                <a:solidFill>
                  <a:srgbClr val="FFDCD1"/>
                </a:solidFill>
                <a:latin typeface="Balloon Bd BT" panose="03060702020302060201" pitchFamily="66" charset="0"/>
              </a:rPr>
              <a:t>Target: volcanic eruption; scope: map</a:t>
            </a:r>
          </a:p>
        </p:txBody>
      </p:sp>
    </p:spTree>
    <p:extLst>
      <p:ext uri="{BB962C8B-B14F-4D97-AF65-F5344CB8AC3E}">
        <p14:creationId xmlns:p14="http://schemas.microsoft.com/office/powerpoint/2010/main" val="20064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89526B-873B-436E-A847-CF5164F10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A5ED10-48E0-426C-AF5A-DFE14422A6C8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533527"/>
                </a:solidFill>
                <a:latin typeface="Balloon Bd BT" panose="03060702020302060201" pitchFamily="66" charset="0"/>
              </a:rPr>
              <a:t>II</a:t>
            </a:r>
            <a:endParaRPr lang="zh-TW" altLang="en-US" sz="3200" b="1" dirty="0">
              <a:solidFill>
                <a:srgbClr val="533527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ACF0D6-0966-472D-ABC2-351FCFE54071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533527"/>
                </a:solidFill>
                <a:latin typeface="Balloon Bd BT" panose="03060702020302060201" pitchFamily="66" charset="0"/>
              </a:rPr>
              <a:t>groundhog</a:t>
            </a:r>
            <a:endParaRPr lang="zh-TW" altLang="en-US" sz="3200" b="1" dirty="0">
              <a:solidFill>
                <a:srgbClr val="533527"/>
              </a:solidFill>
              <a:latin typeface="Balloon Bd BT" panose="03060702020302060201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44A142-A442-4540-9EBD-AA767495CC76}"/>
              </a:ext>
            </a:extLst>
          </p:cNvPr>
          <p:cNvSpPr txBox="1"/>
          <p:nvPr/>
        </p:nvSpPr>
        <p:spPr>
          <a:xfrm>
            <a:off x="4680641" y="513506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533527"/>
                </a:solidFill>
                <a:latin typeface="Balloon Bd BT" panose="03060702020302060201" pitchFamily="66" charset="0"/>
              </a:rPr>
              <a:t>HP: 4</a:t>
            </a:r>
          </a:p>
          <a:p>
            <a:pPr marL="266700" indent="-266700"/>
            <a:r>
              <a:rPr lang="en-US" altLang="zh-TW" sz="2200" b="1" dirty="0">
                <a:solidFill>
                  <a:srgbClr val="533527"/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rgbClr val="533527"/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rgbClr val="533527"/>
                </a:solidFill>
                <a:latin typeface="Balloon Bd BT" panose="03060702020302060201" pitchFamily="66" charset="0"/>
              </a:rPr>
              <a:t>Environmental awareness I, multiple food </a:t>
            </a:r>
            <a:r>
              <a:rPr lang="en-US" altLang="zh-TW" sz="2200" b="1" dirty="0" err="1">
                <a:solidFill>
                  <a:srgbClr val="533527"/>
                </a:solidFill>
                <a:latin typeface="Balloon Bd BT" panose="03060702020302060201" pitchFamily="66" charset="0"/>
              </a:rPr>
              <a:t>i</a:t>
            </a:r>
            <a:endParaRPr lang="zh-TW" altLang="en-US" sz="2200" b="1" dirty="0">
              <a:solidFill>
                <a:srgbClr val="533527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2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BE06F4E-BAF3-4504-82A3-96C2E170F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ACF0D6-0966-472D-ABC2-351FCFE54071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ape</a:t>
            </a:r>
            <a:endParaRPr lang="zh-TW" altLang="en-US" sz="3200" b="1" dirty="0">
              <a:solidFill>
                <a:schemeClr val="bg1">
                  <a:lumMod val="95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A5ED10-48E0-426C-AF5A-DFE14422A6C8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VI</a:t>
            </a:r>
            <a:endParaRPr lang="zh-TW" altLang="en-US" sz="3200" b="1" dirty="0">
              <a:solidFill>
                <a:schemeClr val="bg1">
                  <a:lumMod val="95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44A142-A442-4540-9EBD-AA767495CC76}"/>
              </a:ext>
            </a:extLst>
          </p:cNvPr>
          <p:cNvSpPr txBox="1"/>
          <p:nvPr/>
        </p:nvSpPr>
        <p:spPr>
          <a:xfrm>
            <a:off x="4680641" y="5135060"/>
            <a:ext cx="3731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IT: environmental awareness ii, </a:t>
            </a:r>
            <a:br>
              <a:rPr lang="en-US" altLang="zh-TW" sz="2200" b="1" dirty="0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speed ii, multiple food </a:t>
            </a:r>
            <a:r>
              <a:rPr lang="en-US" altLang="zh-TW" sz="2200" b="1" dirty="0" err="1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i</a:t>
            </a:r>
            <a:endParaRPr lang="zh-TW" altLang="en-US" sz="2200" b="1" dirty="0">
              <a:solidFill>
                <a:schemeClr val="bg1">
                  <a:lumMod val="95000"/>
                </a:schemeClr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4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D62E2C-22A2-49F4-BF20-D2E1610EC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EE61394-89B1-4627-AE40-260DAC835DF3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1">
                    <a:lumMod val="50000"/>
                  </a:schemeClr>
                </a:solidFill>
                <a:latin typeface="Balloon Bd BT" panose="03060702020302060201" pitchFamily="66" charset="0"/>
              </a:rPr>
              <a:t>Can fly</a:t>
            </a:r>
            <a:endParaRPr lang="zh-TW" altLang="en-US" sz="3200" b="1" dirty="0">
              <a:solidFill>
                <a:schemeClr val="accent1">
                  <a:lumMod val="5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E82BE9-DB27-4FBD-9626-677FDC0978B9}"/>
              </a:ext>
            </a:extLst>
          </p:cNvPr>
          <p:cNvSpPr txBox="1"/>
          <p:nvPr/>
        </p:nvSpPr>
        <p:spPr>
          <a:xfrm>
            <a:off x="4680639" y="4538406"/>
            <a:ext cx="3731259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1">
                    <a:lumMod val="50000"/>
                  </a:schemeClr>
                </a:solidFill>
                <a:latin typeface="Balloon Bd BT" panose="03060702020302060201" pitchFamily="66" charset="0"/>
              </a:rPr>
              <a:t>Species develop wings to fly.</a:t>
            </a:r>
          </a:p>
          <a:p>
            <a:r>
              <a:rPr lang="en-US" altLang="zh-TW" b="1" dirty="0" err="1">
                <a:solidFill>
                  <a:schemeClr val="accent1">
                    <a:lumMod val="50000"/>
                  </a:schemeClr>
                </a:solidFill>
                <a:latin typeface="Balloon Bd BT" panose="03060702020302060201" pitchFamily="66" charset="0"/>
              </a:rPr>
              <a:t>Lv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Balloon Bd BT" panose="03060702020302060201" pitchFamily="66" charset="0"/>
              </a:rPr>
              <a:t> I - allows species to survive in “Mountain”</a:t>
            </a:r>
          </a:p>
          <a:p>
            <a:r>
              <a:rPr lang="en-US" altLang="zh-TW" b="1" dirty="0" err="1">
                <a:solidFill>
                  <a:schemeClr val="accent1">
                    <a:lumMod val="50000"/>
                  </a:schemeClr>
                </a:solidFill>
                <a:latin typeface="Balloon Bd BT" panose="03060702020302060201" pitchFamily="66" charset="0"/>
              </a:rPr>
              <a:t>Lv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Balloon Bd BT" panose="03060702020302060201" pitchFamily="66" charset="0"/>
              </a:rPr>
              <a:t> II - </a:t>
            </a:r>
          </a:p>
          <a:p>
            <a:r>
              <a:rPr lang="en-US" altLang="zh-TW" b="1" dirty="0" err="1">
                <a:solidFill>
                  <a:schemeClr val="accent1">
                    <a:lumMod val="50000"/>
                  </a:schemeClr>
                </a:solidFill>
                <a:latin typeface="Balloon Bd BT" panose="03060702020302060201" pitchFamily="66" charset="0"/>
              </a:rPr>
              <a:t>Lv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Balloon Bd BT" panose="03060702020302060201" pitchFamily="66" charset="0"/>
              </a:rPr>
              <a:t> III - allows species to fly to other regions</a:t>
            </a:r>
          </a:p>
        </p:txBody>
      </p:sp>
    </p:spTree>
    <p:extLst>
      <p:ext uri="{BB962C8B-B14F-4D97-AF65-F5344CB8AC3E}">
        <p14:creationId xmlns:p14="http://schemas.microsoft.com/office/powerpoint/2010/main" val="94682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6964AA0-FB4A-4B4D-B26A-DF7F72BB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2458"/>
            <a:ext cx="4364182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without heat resistance I or above or multiple food.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0900B4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Ice age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41" y="516009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Bottleneck effect that kills species that don’t have cold Resistance III</a:t>
            </a:r>
          </a:p>
          <a:p>
            <a:r>
              <a:rPr lang="en-US" altLang="zh-TW" sz="2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Target: ice berg; scope: map</a:t>
            </a:r>
          </a:p>
        </p:txBody>
      </p:sp>
    </p:spTree>
    <p:extLst>
      <p:ext uri="{BB962C8B-B14F-4D97-AF65-F5344CB8AC3E}">
        <p14:creationId xmlns:p14="http://schemas.microsoft.com/office/powerpoint/2010/main" val="408006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74CF10E-8330-4BB3-A8B6-2F748A2CB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-4665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A5ED10-48E0-426C-AF5A-DFE14422A6C8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960000"/>
                </a:solidFill>
                <a:latin typeface="Balloon Bd BT" panose="03060702020302060201" pitchFamily="66" charset="0"/>
              </a:rPr>
              <a:t>i</a:t>
            </a:r>
            <a:endParaRPr lang="zh-TW" altLang="en-US" sz="3200" b="1" dirty="0">
              <a:solidFill>
                <a:srgbClr val="96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ACF0D6-0966-472D-ABC2-351FCFE54071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960000"/>
                </a:solidFill>
                <a:latin typeface="Balloon Bd BT" panose="03060702020302060201" pitchFamily="66" charset="0"/>
              </a:rPr>
              <a:t>(hot) dog</a:t>
            </a:r>
            <a:endParaRPr lang="zh-TW" altLang="en-US" sz="3200" b="1" dirty="0">
              <a:solidFill>
                <a:srgbClr val="96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44A142-A442-4540-9EBD-AA767495CC76}"/>
              </a:ext>
            </a:extLst>
          </p:cNvPr>
          <p:cNvSpPr txBox="1"/>
          <p:nvPr/>
        </p:nvSpPr>
        <p:spPr>
          <a:xfrm>
            <a:off x="4680641" y="5135060"/>
            <a:ext cx="3731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960000"/>
                </a:solidFill>
                <a:latin typeface="Balloon Bd BT" panose="03060702020302060201" pitchFamily="66" charset="0"/>
              </a:rPr>
              <a:t>HP: 2</a:t>
            </a:r>
          </a:p>
          <a:p>
            <a:pPr marL="266700" indent="-266700"/>
            <a:r>
              <a:rPr lang="en-US" altLang="zh-TW" sz="2200" b="1" dirty="0">
                <a:solidFill>
                  <a:srgbClr val="960000"/>
                </a:solidFill>
                <a:latin typeface="Balloon Bd BT" panose="03060702020302060201" pitchFamily="66" charset="0"/>
              </a:rPr>
              <a:t>IT: cold resistance iii</a:t>
            </a:r>
            <a:endParaRPr lang="zh-TW" altLang="en-US" sz="2200" b="1" dirty="0">
              <a:solidFill>
                <a:srgbClr val="960000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CE93F1A2-5C00-4D7C-A94A-138AD548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ACF0D6-0966-472D-ABC2-351FCFE54071}"/>
              </a:ext>
            </a:extLst>
          </p:cNvPr>
          <p:cNvSpPr txBox="1"/>
          <p:nvPr/>
        </p:nvSpPr>
        <p:spPr>
          <a:xfrm>
            <a:off x="4680642" y="250369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grass</a:t>
            </a:r>
            <a:endParaRPr lang="zh-TW" alt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2A5ED10-48E0-426C-AF5A-DFE14422A6C8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0</a:t>
            </a:r>
            <a:endParaRPr lang="zh-TW" alt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44A142-A442-4540-9EBD-AA767495CC76}"/>
              </a:ext>
            </a:extLst>
          </p:cNvPr>
          <p:cNvSpPr txBox="1"/>
          <p:nvPr/>
        </p:nvSpPr>
        <p:spPr>
          <a:xfrm>
            <a:off x="4680641" y="5135060"/>
            <a:ext cx="3731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1</a:t>
            </a:r>
          </a:p>
          <a:p>
            <a:pPr marL="266700" indent="-266700"/>
            <a:r>
              <a:rPr lang="en-US" altLang="zh-TW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cold resistance I</a:t>
            </a:r>
            <a:br>
              <a:rPr lang="en-US" altLang="zh-TW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heat resistance </a:t>
            </a:r>
            <a:r>
              <a:rPr lang="en-US" altLang="zh-TW" sz="22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</a:t>
            </a:r>
            <a:endParaRPr lang="zh-TW" altLang="en-US" sz="2200" b="1" dirty="0">
              <a:solidFill>
                <a:schemeClr val="accent6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1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89C4A9C-C573-4C3A-BFDE-2F1240C7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Balloon Bd BT" panose="03060702020302060201" pitchFamily="66" charset="0"/>
              </a:rPr>
              <a:t>plague</a:t>
            </a:r>
            <a:endParaRPr lang="zh-TW" altLang="en-US" sz="3200" b="1" dirty="0">
              <a:solidFill>
                <a:srgbClr val="FF0000"/>
              </a:solidFill>
              <a:latin typeface="Balloon Bd BT" panose="03060702020302060201" pitchFamily="66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without heat resistance I or above or multiple food.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FF0000"/>
                </a:solidFill>
                <a:latin typeface="Balloon Bd BT" panose="03060702020302060201" pitchFamily="66" charset="0"/>
              </a:rPr>
              <a:t>e</a:t>
            </a:r>
            <a:endParaRPr lang="zh-TW" altLang="en-US" sz="3200" b="1" dirty="0">
              <a:solidFill>
                <a:srgbClr val="FF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39" y="5151750"/>
            <a:ext cx="373125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b="1" dirty="0">
                <a:solidFill>
                  <a:srgbClr val="FF0000"/>
                </a:solidFill>
                <a:latin typeface="Balloon Bd BT" panose="03060702020302060201" pitchFamily="66" charset="0"/>
              </a:rPr>
              <a:t>Roll a dice:</a:t>
            </a:r>
          </a:p>
          <a:p>
            <a:r>
              <a:rPr lang="en-US" altLang="zh-TW" sz="1700" b="1" dirty="0">
                <a:solidFill>
                  <a:srgbClr val="FF0000"/>
                </a:solidFill>
                <a:latin typeface="Balloon Bd BT" panose="03060702020302060201" pitchFamily="66" charset="0"/>
              </a:rPr>
              <a:t>Dice points 1, 2, 3 choose 1 species to kill</a:t>
            </a:r>
          </a:p>
          <a:p>
            <a:r>
              <a:rPr lang="en-US" altLang="zh-TW" sz="1700" b="1" dirty="0">
                <a:solidFill>
                  <a:srgbClr val="FF0000"/>
                </a:solidFill>
                <a:latin typeface="Balloon Bd BT" panose="03060702020302060201" pitchFamily="66" charset="0"/>
              </a:rPr>
              <a:t>Dice points 4, 5, 6 choose 2 species to kill</a:t>
            </a:r>
          </a:p>
          <a:p>
            <a:r>
              <a:rPr lang="en-US" altLang="zh-TW" sz="1700" b="1" dirty="0">
                <a:solidFill>
                  <a:srgbClr val="FF0000"/>
                </a:solidFill>
                <a:latin typeface="Balloon Bd BT" panose="03060702020302060201" pitchFamily="66" charset="0"/>
              </a:rPr>
              <a:t>remaining species earn Immunity (trait)</a:t>
            </a:r>
          </a:p>
          <a:p>
            <a:r>
              <a:rPr lang="en-US" altLang="zh-TW" sz="1700" b="1" dirty="0">
                <a:solidFill>
                  <a:srgbClr val="FF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</p:spTree>
    <p:extLst>
      <p:ext uri="{BB962C8B-B14F-4D97-AF65-F5344CB8AC3E}">
        <p14:creationId xmlns:p14="http://schemas.microsoft.com/office/powerpoint/2010/main" val="8085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C453C24-FCC4-43D5-8553-0E8D9E860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f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mutation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without heat resistance I or above or multiple food.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41" y="5151750"/>
            <a:ext cx="3731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Changes species form.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69C30F-7ABD-405B-9AF5-2849A92B92A9}"/>
              </a:ext>
            </a:extLst>
          </p:cNvPr>
          <p:cNvSpPr txBox="1"/>
          <p:nvPr/>
        </p:nvSpPr>
        <p:spPr>
          <a:xfrm rot="21278735">
            <a:off x="5469254" y="2775391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13561C"/>
                </a:solidFill>
              </a:rPr>
              <a:t>a</a:t>
            </a:r>
            <a:endParaRPr lang="zh-TW" altLang="en-US" sz="1800" b="0" dirty="0">
              <a:solidFill>
                <a:srgbClr val="13561C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97A87B9-B435-4333-BFEE-1A0E51F462B3}"/>
              </a:ext>
            </a:extLst>
          </p:cNvPr>
          <p:cNvSpPr txBox="1"/>
          <p:nvPr/>
        </p:nvSpPr>
        <p:spPr>
          <a:xfrm rot="21278735">
            <a:off x="6584314" y="2775390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13561C"/>
                </a:solidFill>
              </a:rPr>
              <a:t>t</a:t>
            </a:r>
            <a:endParaRPr lang="zh-TW" altLang="en-US" sz="1800" b="0" dirty="0">
              <a:solidFill>
                <a:srgbClr val="13561C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F26B5FC-BF31-4009-8EB2-880786D257A2}"/>
              </a:ext>
            </a:extLst>
          </p:cNvPr>
          <p:cNvSpPr txBox="1"/>
          <p:nvPr/>
        </p:nvSpPr>
        <p:spPr>
          <a:xfrm rot="441401">
            <a:off x="5794373" y="2770781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13561C"/>
                </a:solidFill>
              </a:rPr>
              <a:t>g</a:t>
            </a:r>
            <a:endParaRPr lang="zh-TW" altLang="en-US" sz="1800" b="0" dirty="0">
              <a:solidFill>
                <a:srgbClr val="13561C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AAEA440-EB2D-40D7-9E8D-CE0025CB4820}"/>
              </a:ext>
            </a:extLst>
          </p:cNvPr>
          <p:cNvSpPr txBox="1"/>
          <p:nvPr/>
        </p:nvSpPr>
        <p:spPr>
          <a:xfrm rot="20622838">
            <a:off x="6206122" y="2770781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13561C"/>
                </a:solidFill>
              </a:rPr>
              <a:t>c</a:t>
            </a:r>
            <a:endParaRPr lang="zh-TW" altLang="en-US" sz="1800" b="0" dirty="0">
              <a:solidFill>
                <a:srgbClr val="13561C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F25128-8748-4495-9386-27A54620F059}"/>
              </a:ext>
            </a:extLst>
          </p:cNvPr>
          <p:cNvSpPr txBox="1"/>
          <p:nvPr/>
        </p:nvSpPr>
        <p:spPr>
          <a:xfrm rot="19864176">
            <a:off x="5433840" y="3674916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a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D0C883D-C9D3-45EA-9D79-3CFA26609386}"/>
              </a:ext>
            </a:extLst>
          </p:cNvPr>
          <p:cNvSpPr txBox="1"/>
          <p:nvPr/>
        </p:nvSpPr>
        <p:spPr>
          <a:xfrm rot="843658">
            <a:off x="6616351" y="3686718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u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09EF595-E27B-47A4-86ED-D8664168AFCD}"/>
              </a:ext>
            </a:extLst>
          </p:cNvPr>
          <p:cNvSpPr txBox="1"/>
          <p:nvPr/>
        </p:nvSpPr>
        <p:spPr>
          <a:xfrm rot="1200330">
            <a:off x="6338221" y="3633124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u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88B4836-1CCF-4DFC-9D72-0FFF169D7D42}"/>
              </a:ext>
            </a:extLst>
          </p:cNvPr>
          <p:cNvSpPr txBox="1"/>
          <p:nvPr/>
        </p:nvSpPr>
        <p:spPr>
          <a:xfrm rot="20084541">
            <a:off x="5733925" y="3624985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c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F32DECD-E5C8-4225-941C-9142597C72EE}"/>
              </a:ext>
            </a:extLst>
          </p:cNvPr>
          <p:cNvSpPr txBox="1"/>
          <p:nvPr/>
        </p:nvSpPr>
        <p:spPr>
          <a:xfrm rot="454203">
            <a:off x="6019167" y="3586723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g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D94B4F-6419-41D7-B7C0-886296631187}"/>
              </a:ext>
            </a:extLst>
          </p:cNvPr>
          <p:cNvSpPr txBox="1"/>
          <p:nvPr/>
        </p:nvSpPr>
        <p:spPr>
          <a:xfrm rot="16550352">
            <a:off x="7238184" y="3404406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a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4A6AEF-691F-4C4E-83A6-8C1E1C973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17CDED-3D03-4651-8079-EFEEC4F0DD67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IV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8591CBB-00F2-4750-BC7F-04200387B7B6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Winnie the pooh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0977A0-3EF2-4CEC-92AE-E54DA7E0F8C0}"/>
              </a:ext>
            </a:extLst>
          </p:cNvPr>
          <p:cNvSpPr txBox="1"/>
          <p:nvPr/>
        </p:nvSpPr>
        <p:spPr>
          <a:xfrm>
            <a:off x="4680641" y="5151750"/>
            <a:ext cx="3731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HP: 2</a:t>
            </a:r>
          </a:p>
          <a:p>
            <a:pPr marL="266700" indent="-266700"/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IT: Environmental awareness I</a:t>
            </a:r>
            <a:endParaRPr lang="zh-TW" altLang="en-US" sz="2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20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C453C24-FCC4-43D5-8553-0E8D9E860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f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mutation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without heat resistance I or above or multiple food.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41" y="5151750"/>
            <a:ext cx="3731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Changes species form.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69C30F-7ABD-405B-9AF5-2849A92B92A9}"/>
              </a:ext>
            </a:extLst>
          </p:cNvPr>
          <p:cNvSpPr txBox="1"/>
          <p:nvPr/>
        </p:nvSpPr>
        <p:spPr>
          <a:xfrm rot="21278735">
            <a:off x="5469254" y="2775391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13561C"/>
                </a:solidFill>
              </a:rPr>
              <a:t>a</a:t>
            </a:r>
            <a:endParaRPr lang="zh-TW" altLang="en-US" sz="1800" b="0" dirty="0">
              <a:solidFill>
                <a:srgbClr val="13561C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97A87B9-B435-4333-BFEE-1A0E51F462B3}"/>
              </a:ext>
            </a:extLst>
          </p:cNvPr>
          <p:cNvSpPr txBox="1"/>
          <p:nvPr/>
        </p:nvSpPr>
        <p:spPr>
          <a:xfrm rot="21278735">
            <a:off x="6584314" y="2775390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13561C"/>
                </a:solidFill>
              </a:rPr>
              <a:t>t</a:t>
            </a:r>
            <a:endParaRPr lang="zh-TW" altLang="en-US" sz="1800" b="0" dirty="0">
              <a:solidFill>
                <a:srgbClr val="13561C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F26B5FC-BF31-4009-8EB2-880786D257A2}"/>
              </a:ext>
            </a:extLst>
          </p:cNvPr>
          <p:cNvSpPr txBox="1"/>
          <p:nvPr/>
        </p:nvSpPr>
        <p:spPr>
          <a:xfrm rot="441401">
            <a:off x="5794373" y="2770781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13561C"/>
                </a:solidFill>
              </a:rPr>
              <a:t>g</a:t>
            </a:r>
            <a:endParaRPr lang="zh-TW" altLang="en-US" sz="1800" b="0" dirty="0">
              <a:solidFill>
                <a:srgbClr val="13561C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AAEA440-EB2D-40D7-9E8D-CE0025CB4820}"/>
              </a:ext>
            </a:extLst>
          </p:cNvPr>
          <p:cNvSpPr txBox="1"/>
          <p:nvPr/>
        </p:nvSpPr>
        <p:spPr>
          <a:xfrm rot="20622838">
            <a:off x="6206122" y="2770781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13561C"/>
                </a:solidFill>
              </a:rPr>
              <a:t>c</a:t>
            </a:r>
            <a:endParaRPr lang="zh-TW" altLang="en-US" sz="1800" b="0" dirty="0">
              <a:solidFill>
                <a:srgbClr val="13561C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7F25128-8748-4495-9386-27A54620F059}"/>
              </a:ext>
            </a:extLst>
          </p:cNvPr>
          <p:cNvSpPr txBox="1"/>
          <p:nvPr/>
        </p:nvSpPr>
        <p:spPr>
          <a:xfrm rot="19864176">
            <a:off x="5433840" y="3674916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a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D0C883D-C9D3-45EA-9D79-3CFA26609386}"/>
              </a:ext>
            </a:extLst>
          </p:cNvPr>
          <p:cNvSpPr txBox="1"/>
          <p:nvPr/>
        </p:nvSpPr>
        <p:spPr>
          <a:xfrm rot="843658">
            <a:off x="6616351" y="3686718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u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09EF595-E27B-47A4-86ED-D8664168AFCD}"/>
              </a:ext>
            </a:extLst>
          </p:cNvPr>
          <p:cNvSpPr txBox="1"/>
          <p:nvPr/>
        </p:nvSpPr>
        <p:spPr>
          <a:xfrm rot="1200330">
            <a:off x="6338221" y="3633124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u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88B4836-1CCF-4DFC-9D72-0FFF169D7D42}"/>
              </a:ext>
            </a:extLst>
          </p:cNvPr>
          <p:cNvSpPr txBox="1"/>
          <p:nvPr/>
        </p:nvSpPr>
        <p:spPr>
          <a:xfrm rot="20084541">
            <a:off x="5733925" y="3624985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c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F32DECD-E5C8-4225-941C-9142597C72EE}"/>
              </a:ext>
            </a:extLst>
          </p:cNvPr>
          <p:cNvSpPr txBox="1"/>
          <p:nvPr/>
        </p:nvSpPr>
        <p:spPr>
          <a:xfrm rot="454203">
            <a:off x="6019167" y="3586723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g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ED94B4F-6419-41D7-B7C0-886296631187}"/>
              </a:ext>
            </a:extLst>
          </p:cNvPr>
          <p:cNvSpPr txBox="1"/>
          <p:nvPr/>
        </p:nvSpPr>
        <p:spPr>
          <a:xfrm rot="16550352">
            <a:off x="7238184" y="3404406"/>
            <a:ext cx="34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solidFill>
                  <a:srgbClr val="A2F4AC"/>
                </a:solidFill>
                <a:latin typeface="Balloon Bd BT" panose="03060702020302060201" pitchFamily="66" charset="0"/>
              </a:defRPr>
            </a:lvl1pPr>
          </a:lstStyle>
          <a:p>
            <a:r>
              <a:rPr lang="en-US" altLang="zh-TW" sz="1800" b="0" dirty="0">
                <a:solidFill>
                  <a:srgbClr val="0900B4"/>
                </a:solidFill>
              </a:rPr>
              <a:t>a</a:t>
            </a:r>
            <a:endParaRPr lang="zh-TW" altLang="en-US" sz="1800" b="0" dirty="0">
              <a:solidFill>
                <a:srgbClr val="0900B4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B4AB01A-C017-0D16-F040-E84957852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763" y="0"/>
            <a:ext cx="4364182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A64A640-A47C-ADE5-8A8E-7463EE6AA469}"/>
              </a:ext>
            </a:extLst>
          </p:cNvPr>
          <p:cNvSpPr txBox="1"/>
          <p:nvPr/>
        </p:nvSpPr>
        <p:spPr>
          <a:xfrm>
            <a:off x="9044819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f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7D5776-F083-C7E0-C101-AFB859ED6E12}"/>
              </a:ext>
            </a:extLst>
          </p:cNvPr>
          <p:cNvSpPr txBox="1"/>
          <p:nvPr/>
        </p:nvSpPr>
        <p:spPr>
          <a:xfrm>
            <a:off x="9044820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human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5EE64D-8749-89F5-0F08-48A0D4BE625B}"/>
              </a:ext>
            </a:extLst>
          </p:cNvPr>
          <p:cNvSpPr txBox="1"/>
          <p:nvPr/>
        </p:nvSpPr>
        <p:spPr>
          <a:xfrm>
            <a:off x="9044819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Changes species form,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Disappearing upon environmental changes.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</p:spTree>
    <p:extLst>
      <p:ext uri="{BB962C8B-B14F-4D97-AF65-F5344CB8AC3E}">
        <p14:creationId xmlns:p14="http://schemas.microsoft.com/office/powerpoint/2010/main" val="9290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E2FB884-D14F-4658-BE6B-80036A9B9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6690EB-465E-45D8-8609-F9464D974923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382F3D"/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rgbClr val="382F3D"/>
              </a:solidFill>
              <a:latin typeface="Balloon Bd BT" panose="03060702020302060201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C33D11-65D8-4A23-BFD9-A7BDC01B8438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382F3D"/>
                </a:solidFill>
                <a:latin typeface="Balloon Bd BT" panose="03060702020302060201" pitchFamily="66" charset="0"/>
              </a:rPr>
              <a:t>pigeon</a:t>
            </a:r>
            <a:endParaRPr lang="zh-TW" altLang="en-US" sz="3200" b="1" dirty="0">
              <a:solidFill>
                <a:srgbClr val="382F3D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4AA2C6B-8BF7-4AA1-A77A-2DAC3805C211}"/>
              </a:ext>
            </a:extLst>
          </p:cNvPr>
          <p:cNvSpPr txBox="1"/>
          <p:nvPr/>
        </p:nvSpPr>
        <p:spPr>
          <a:xfrm>
            <a:off x="4680641" y="513506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382F3D"/>
                </a:solidFill>
                <a:latin typeface="Balloon Bd BT" panose="03060702020302060201" pitchFamily="66" charset="0"/>
              </a:rPr>
              <a:t>HP: 2</a:t>
            </a:r>
          </a:p>
          <a:p>
            <a:pPr marL="266700" indent="-266700"/>
            <a:r>
              <a:rPr lang="en-US" altLang="zh-TW" sz="2200" b="1" dirty="0">
                <a:solidFill>
                  <a:srgbClr val="382F3D"/>
                </a:solidFill>
                <a:latin typeface="Balloon Bd BT" panose="03060702020302060201" pitchFamily="66" charset="0"/>
              </a:rPr>
              <a:t>IT: Can fly I, </a:t>
            </a:r>
            <a:br>
              <a:rPr lang="en-US" altLang="zh-TW" sz="2200" b="1" dirty="0">
                <a:solidFill>
                  <a:srgbClr val="382F3D"/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rgbClr val="382F3D"/>
                </a:solidFill>
                <a:latin typeface="Balloon Bd BT" panose="03060702020302060201" pitchFamily="66" charset="0"/>
              </a:rPr>
              <a:t>Environmental awareness I, speed </a:t>
            </a:r>
            <a:r>
              <a:rPr lang="en-US" altLang="zh-TW" sz="2200" b="1" dirty="0" err="1">
                <a:solidFill>
                  <a:srgbClr val="382F3D"/>
                </a:solidFill>
                <a:latin typeface="Balloon Bd BT" panose="03060702020302060201" pitchFamily="66" charset="0"/>
              </a:rPr>
              <a:t>i</a:t>
            </a:r>
            <a:endParaRPr lang="zh-TW" altLang="en-US" sz="2200" b="1" dirty="0">
              <a:solidFill>
                <a:srgbClr val="382F3D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22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E7DB712-58C7-4659-92C0-D5733FB70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EE61394-89B1-4627-AE40-260DAC835DF3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camouflage</a:t>
            </a:r>
            <a:endParaRPr lang="zh-TW" altLang="en-US" sz="3200" b="1" dirty="0">
              <a:solidFill>
                <a:schemeClr val="bg1">
                  <a:lumMod val="95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E82BE9-DB27-4FBD-9626-677FDC0978B9}"/>
              </a:ext>
            </a:extLst>
          </p:cNvPr>
          <p:cNvSpPr txBox="1"/>
          <p:nvPr/>
        </p:nvSpPr>
        <p:spPr>
          <a:xfrm>
            <a:off x="4680639" y="4515322"/>
            <a:ext cx="37312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b="1" dirty="0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Species change their appearance to mimic the surroundings.</a:t>
            </a:r>
          </a:p>
          <a:p>
            <a:r>
              <a:rPr lang="en-US" altLang="zh-TW" sz="1600" b="1" dirty="0" err="1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Lv</a:t>
            </a:r>
            <a:r>
              <a:rPr lang="en-US" altLang="zh-TW" sz="1600" b="1" dirty="0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 I - predator fails to hunt down the prey if rolling 1 or 2.</a:t>
            </a:r>
          </a:p>
          <a:p>
            <a:r>
              <a:rPr lang="en-US" altLang="zh-TW" sz="1600" b="1" dirty="0" err="1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Lv</a:t>
            </a:r>
            <a:r>
              <a:rPr lang="en-US" altLang="zh-TW" sz="1600" b="1" dirty="0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 II - predator fails to hunt down the prey if rolling 1, 2, or 3.</a:t>
            </a:r>
          </a:p>
          <a:p>
            <a:r>
              <a:rPr lang="en-US" altLang="zh-TW" sz="1600" b="1" dirty="0" err="1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Lv</a:t>
            </a:r>
            <a:r>
              <a:rPr lang="en-US" altLang="zh-TW" sz="1600" b="1" dirty="0">
                <a:solidFill>
                  <a:schemeClr val="bg1">
                    <a:lumMod val="95000"/>
                  </a:schemeClr>
                </a:solidFill>
                <a:latin typeface="Balloon Bd BT" panose="03060702020302060201" pitchFamily="66" charset="0"/>
              </a:rPr>
              <a:t> III - predator fails to hunt down the prey if rolling 1, 2, 3, or 4.</a:t>
            </a:r>
          </a:p>
        </p:txBody>
      </p:sp>
    </p:spTree>
    <p:extLst>
      <p:ext uri="{BB962C8B-B14F-4D97-AF65-F5344CB8AC3E}">
        <p14:creationId xmlns:p14="http://schemas.microsoft.com/office/powerpoint/2010/main" val="406770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283BDD3-A03B-477B-9EA8-B16F42568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without heat resistance I or above or multiple food.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0900B4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flood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41" y="516009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Bottleneck effect that kills species without Can Swim II or above.</a:t>
            </a:r>
          </a:p>
          <a:p>
            <a:r>
              <a:rPr lang="en-US" altLang="zh-TW" sz="2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</p:spTree>
    <p:extLst>
      <p:ext uri="{BB962C8B-B14F-4D97-AF65-F5344CB8AC3E}">
        <p14:creationId xmlns:p14="http://schemas.microsoft.com/office/powerpoint/2010/main" val="669268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78CDB97-C15C-4737-AA3F-A6062E6C1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6690EB-465E-45D8-8609-F9464D974923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FEEAEB"/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rgbClr val="FEEAEB"/>
              </a:solidFill>
              <a:latin typeface="Balloon Bd BT" panose="03060702020302060201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C33D11-65D8-4A23-BFD9-A7BDC01B8438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EEAEB"/>
                </a:solidFill>
                <a:latin typeface="Balloon Bd BT" panose="03060702020302060201" pitchFamily="66" charset="0"/>
              </a:rPr>
              <a:t>wolf</a:t>
            </a:r>
            <a:endParaRPr lang="zh-TW" altLang="en-US" sz="3200" b="1" dirty="0">
              <a:solidFill>
                <a:srgbClr val="FEEAEB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4AA2C6B-8BF7-4AA1-A77A-2DAC3805C211}"/>
              </a:ext>
            </a:extLst>
          </p:cNvPr>
          <p:cNvSpPr txBox="1"/>
          <p:nvPr/>
        </p:nvSpPr>
        <p:spPr>
          <a:xfrm>
            <a:off x="4680641" y="513506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FEEAEB"/>
                </a:solidFill>
                <a:latin typeface="Balloon Bd BT" panose="03060702020302060201" pitchFamily="66" charset="0"/>
              </a:rPr>
              <a:t>HP: 6</a:t>
            </a:r>
          </a:p>
          <a:p>
            <a:pPr marL="266700" indent="-266700"/>
            <a:r>
              <a:rPr lang="en-US" altLang="zh-TW" sz="2200" b="1" dirty="0">
                <a:solidFill>
                  <a:srgbClr val="FEEAEB"/>
                </a:solidFill>
                <a:latin typeface="Balloon Bd BT" panose="03060702020302060201" pitchFamily="66" charset="0"/>
              </a:rPr>
              <a:t>IT: cold resistance ii, </a:t>
            </a:r>
            <a:br>
              <a:rPr lang="en-US" altLang="zh-TW" sz="2200" b="1" dirty="0">
                <a:solidFill>
                  <a:srgbClr val="FEEAEB"/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rgbClr val="FEEAEB"/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rgbClr val="FEEAEB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42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6007D7-8609-4854-B345-274044581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1EEE566E-B7CD-499D-B0E3-44188A9D52B1}"/>
              </a:ext>
            </a:extLst>
          </p:cNvPr>
          <p:cNvSpPr txBox="1"/>
          <p:nvPr/>
        </p:nvSpPr>
        <p:spPr>
          <a:xfrm>
            <a:off x="4680639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27D77"/>
                </a:solidFill>
                <a:latin typeface="Balloon Bd BT" panose="03060702020302060201" pitchFamily="66" charset="0"/>
              </a:rPr>
              <a:t>immunity</a:t>
            </a:r>
            <a:endParaRPr lang="zh-TW" altLang="en-US" sz="3200" b="1" dirty="0">
              <a:solidFill>
                <a:srgbClr val="027D77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542134"/>
            <a:ext cx="3731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27D77"/>
                </a:solidFill>
                <a:latin typeface="Balloon Bd BT" panose="03060702020302060201" pitchFamily="66" charset="0"/>
              </a:rPr>
              <a:t>Species produce antibiotics and become immune to certain diseases.</a:t>
            </a:r>
          </a:p>
          <a:p>
            <a:r>
              <a:rPr lang="en-US" altLang="zh-TW" sz="2000" b="1" dirty="0">
                <a:solidFill>
                  <a:srgbClr val="027D77"/>
                </a:solidFill>
                <a:latin typeface="Balloon Bd BT" panose="03060702020302060201" pitchFamily="66" charset="0"/>
              </a:rPr>
              <a:t>Survive plague for once</a:t>
            </a:r>
          </a:p>
        </p:txBody>
      </p:sp>
    </p:spTree>
    <p:extLst>
      <p:ext uri="{BB962C8B-B14F-4D97-AF65-F5344CB8AC3E}">
        <p14:creationId xmlns:p14="http://schemas.microsoft.com/office/powerpoint/2010/main" val="366174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27D7BB3-E7A8-48AA-99DE-68E67781F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without heat resistance I or above or multiple food.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0900B4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tornado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39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Bottleneck effect, if can fly, reduce Can Fly level by 1; if else, blown to next region clockwise.</a:t>
            </a:r>
          </a:p>
          <a:p>
            <a:r>
              <a:rPr lang="en-US" altLang="zh-TW" sz="2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</p:spTree>
    <p:extLst>
      <p:ext uri="{BB962C8B-B14F-4D97-AF65-F5344CB8AC3E}">
        <p14:creationId xmlns:p14="http://schemas.microsoft.com/office/powerpoint/2010/main" val="2332202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57D340-A631-465D-A170-F5FE62312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without heat resistance I or above or multiple food.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A2F4AC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Forest fire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39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Bottleneck effect that kills species without heat resistance III and multiple food.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Target: forest; Scope: region</a:t>
            </a:r>
          </a:p>
        </p:txBody>
      </p:sp>
    </p:spTree>
    <p:extLst>
      <p:ext uri="{BB962C8B-B14F-4D97-AF65-F5344CB8AC3E}">
        <p14:creationId xmlns:p14="http://schemas.microsoft.com/office/powerpoint/2010/main" val="2426750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570F392-E0AA-445B-B474-451B97B85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EE566E-B7CD-499D-B0E3-44188A9D52B1}"/>
              </a:ext>
            </a:extLst>
          </p:cNvPr>
          <p:cNvSpPr txBox="1"/>
          <p:nvPr/>
        </p:nvSpPr>
        <p:spPr>
          <a:xfrm>
            <a:off x="4680639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lloon Bd BT" panose="03060702020302060201" pitchFamily="66" charset="0"/>
              </a:rPr>
              <a:t>speed</a:t>
            </a:r>
            <a:endParaRPr lang="zh-TW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542134"/>
            <a:ext cx="37312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lloon Bd BT" panose="03060702020302060201" pitchFamily="66" charset="0"/>
              </a:rPr>
              <a:t>Animals develop strong muscles or special functions to improve their agility.</a:t>
            </a:r>
          </a:p>
          <a:p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lloon Bd BT" panose="03060702020302060201" pitchFamily="66" charset="0"/>
              </a:rPr>
              <a:t>Species’ HP increases by 1 every level increased</a:t>
            </a:r>
          </a:p>
        </p:txBody>
      </p:sp>
    </p:spTree>
    <p:extLst>
      <p:ext uri="{BB962C8B-B14F-4D97-AF65-F5344CB8AC3E}">
        <p14:creationId xmlns:p14="http://schemas.microsoft.com/office/powerpoint/2010/main" val="162228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444DE91-A317-4842-B087-99BAED829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EEE566E-B7CD-499D-B0E3-44188A9D52B1}"/>
              </a:ext>
            </a:extLst>
          </p:cNvPr>
          <p:cNvSpPr txBox="1"/>
          <p:nvPr/>
        </p:nvSpPr>
        <p:spPr>
          <a:xfrm>
            <a:off x="4680639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960000"/>
                </a:solidFill>
                <a:latin typeface="Balloon Bd BT" panose="03060702020302060201" pitchFamily="66" charset="0"/>
              </a:rPr>
              <a:t>Trait extension</a:t>
            </a:r>
            <a:endParaRPr lang="zh-TW" altLang="en-US" sz="3200" b="1" dirty="0">
              <a:solidFill>
                <a:srgbClr val="96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542134"/>
            <a:ext cx="37312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960000"/>
                </a:solidFill>
                <a:latin typeface="Balloon Bd BT" panose="03060702020302060201" pitchFamily="66" charset="0"/>
              </a:rPr>
              <a:t>Species further adapt to enhance their abilities.</a:t>
            </a:r>
          </a:p>
          <a:p>
            <a:r>
              <a:rPr lang="en-US" altLang="zh-TW" sz="2000" b="1" dirty="0">
                <a:solidFill>
                  <a:srgbClr val="960000"/>
                </a:solidFill>
                <a:latin typeface="Balloon Bd BT" panose="03060702020302060201" pitchFamily="66" charset="0"/>
              </a:rPr>
              <a:t>Raises the chosen trait by one level</a:t>
            </a:r>
          </a:p>
        </p:txBody>
      </p:sp>
    </p:spTree>
    <p:extLst>
      <p:ext uri="{BB962C8B-B14F-4D97-AF65-F5344CB8AC3E}">
        <p14:creationId xmlns:p14="http://schemas.microsoft.com/office/powerpoint/2010/main" val="77078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E42D198-784B-490D-9A83-F175AFD26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6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44E6F9-AF9E-49F2-8C8E-92AC68CF61EF}"/>
              </a:ext>
            </a:extLst>
          </p:cNvPr>
          <p:cNvSpPr txBox="1"/>
          <p:nvPr/>
        </p:nvSpPr>
        <p:spPr>
          <a:xfrm>
            <a:off x="4680638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FFCD2D"/>
                </a:solidFill>
                <a:latin typeface="Balloon Bd BT" panose="03060702020302060201" pitchFamily="66" charset="0"/>
              </a:rPr>
              <a:t>VI</a:t>
            </a:r>
            <a:endParaRPr lang="zh-TW" altLang="en-US" sz="3200" b="1" dirty="0">
              <a:solidFill>
                <a:srgbClr val="FFCD2D"/>
              </a:solidFill>
              <a:latin typeface="Balloon Bd BT" panose="03060702020302060201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B2FBDC9-3E90-486E-81B9-195A8A9B4AF1}"/>
              </a:ext>
            </a:extLst>
          </p:cNvPr>
          <p:cNvSpPr txBox="1"/>
          <p:nvPr/>
        </p:nvSpPr>
        <p:spPr>
          <a:xfrm>
            <a:off x="4680639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CD2D"/>
                </a:solidFill>
                <a:latin typeface="Balloon Bd BT" panose="03060702020302060201" pitchFamily="66" charset="0"/>
              </a:rPr>
              <a:t>Bear</a:t>
            </a:r>
            <a:endParaRPr lang="zh-TW" altLang="en-US" sz="3200" b="1" dirty="0">
              <a:solidFill>
                <a:srgbClr val="FFCD2D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177AD93-FE7B-4C56-88FD-209CF67E6942}"/>
              </a:ext>
            </a:extLst>
          </p:cNvPr>
          <p:cNvSpPr txBox="1"/>
          <p:nvPr/>
        </p:nvSpPr>
        <p:spPr>
          <a:xfrm>
            <a:off x="4680638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FFCD2D"/>
                </a:solidFill>
                <a:latin typeface="Balloon Bd BT" panose="03060702020302060201" pitchFamily="66" charset="0"/>
              </a:rPr>
              <a:t>HP: 6</a:t>
            </a:r>
          </a:p>
          <a:p>
            <a:pPr marL="266700" indent="-266700"/>
            <a:r>
              <a:rPr lang="en-US" altLang="zh-TW" sz="2200" b="1" dirty="0">
                <a:solidFill>
                  <a:srgbClr val="FFCD2D"/>
                </a:solidFill>
                <a:latin typeface="Balloon Bd BT" panose="03060702020302060201" pitchFamily="66" charset="0"/>
              </a:rPr>
              <a:t>IT: cold resistance </a:t>
            </a:r>
            <a:r>
              <a:rPr lang="en-US" altLang="zh-TW" sz="2200" b="1" dirty="0" err="1">
                <a:solidFill>
                  <a:srgbClr val="FFCD2D"/>
                </a:solidFill>
                <a:latin typeface="Balloon Bd BT" panose="03060702020302060201" pitchFamily="66" charset="0"/>
              </a:rPr>
              <a:t>iI</a:t>
            </a:r>
            <a:r>
              <a:rPr lang="en-US" altLang="zh-TW" sz="2200" b="1" dirty="0">
                <a:solidFill>
                  <a:srgbClr val="FFCD2D"/>
                </a:solidFill>
                <a:latin typeface="Balloon Bd BT" panose="03060702020302060201" pitchFamily="66" charset="0"/>
              </a:rPr>
              <a:t>, </a:t>
            </a:r>
            <a:br>
              <a:rPr lang="en-US" altLang="zh-TW" sz="2200" b="1" dirty="0">
                <a:solidFill>
                  <a:srgbClr val="FFCD2D"/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rgbClr val="FFCD2D"/>
                </a:solidFill>
                <a:latin typeface="Balloon Bd BT" panose="03060702020302060201" pitchFamily="66" charset="0"/>
              </a:rPr>
              <a:t>Environmental awareness I, speed </a:t>
            </a:r>
            <a:r>
              <a:rPr lang="en-US" altLang="zh-TW" sz="2200" b="1" dirty="0" err="1">
                <a:solidFill>
                  <a:srgbClr val="FFCD2D"/>
                </a:solidFill>
                <a:latin typeface="Balloon Bd BT" panose="03060702020302060201" pitchFamily="66" charset="0"/>
              </a:rPr>
              <a:t>iiI</a:t>
            </a:r>
            <a:endParaRPr lang="zh-TW" altLang="en-US" sz="2200" b="1" dirty="0">
              <a:solidFill>
                <a:srgbClr val="FFCD2D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27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745CE49-D3BD-44A3-AF7C-58380A35D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A5678B-4B0C-4C71-981F-3EA3ED457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131" y="209341"/>
            <a:ext cx="4227685" cy="85961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542134"/>
            <a:ext cx="3731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Balloon Bd BT" panose="03060702020302060201" pitchFamily="66" charset="0"/>
              </a:rPr>
              <a:t>Species develop sensitive organs to sense stimuli and react faster.</a:t>
            </a:r>
          </a:p>
          <a:p>
            <a:r>
              <a:rPr lang="en-US" altLang="zh-TW" sz="2000" b="1" dirty="0">
                <a:latin typeface="Balloon Bd BT" panose="03060702020302060201" pitchFamily="66" charset="0"/>
              </a:rPr>
              <a:t>Species’ HP increases by 2 every level increased</a:t>
            </a:r>
          </a:p>
        </p:txBody>
      </p:sp>
    </p:spTree>
    <p:extLst>
      <p:ext uri="{BB962C8B-B14F-4D97-AF65-F5344CB8AC3E}">
        <p14:creationId xmlns:p14="http://schemas.microsoft.com/office/powerpoint/2010/main" val="1383357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00DF40-23EF-4578-94AB-B1DB67AE0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C33D11-65D8-4A23-BFD9-A7BDC01B8438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latin typeface="Balloon Bd BT" panose="03060702020302060201" pitchFamily="66" charset="0"/>
              </a:rPr>
              <a:t>hornet</a:t>
            </a:r>
            <a:endParaRPr lang="zh-TW" altLang="en-US" sz="3200" b="1" dirty="0"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6690EB-465E-45D8-8609-F9464D974923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4AA2C6B-8BF7-4AA1-A77A-2DAC3805C211}"/>
              </a:ext>
            </a:extLst>
          </p:cNvPr>
          <p:cNvSpPr txBox="1"/>
          <p:nvPr/>
        </p:nvSpPr>
        <p:spPr>
          <a:xfrm>
            <a:off x="4680641" y="513506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latin typeface="Balloon Bd BT" panose="03060702020302060201" pitchFamily="66" charset="0"/>
              </a:rPr>
              <a:t>HP: 4</a:t>
            </a:r>
          </a:p>
          <a:p>
            <a:pPr marL="266700" indent="-266700"/>
            <a:r>
              <a:rPr lang="en-US" altLang="zh-TW" sz="2200" b="1" dirty="0">
                <a:latin typeface="Balloon Bd BT" panose="03060702020302060201" pitchFamily="66" charset="0"/>
              </a:rPr>
              <a:t>IT: can fly ii</a:t>
            </a:r>
            <a:br>
              <a:rPr lang="en-US" altLang="zh-TW" sz="2200" b="1" dirty="0">
                <a:latin typeface="Balloon Bd BT" panose="03060702020302060201" pitchFamily="66" charset="0"/>
              </a:rPr>
            </a:br>
            <a:r>
              <a:rPr lang="en-US" altLang="zh-TW" sz="2200" b="1" dirty="0">
                <a:latin typeface="Balloon Bd BT" panose="03060702020302060201" pitchFamily="66" charset="0"/>
              </a:rPr>
              <a:t>heat resistance I,</a:t>
            </a:r>
            <a:br>
              <a:rPr lang="en-US" altLang="zh-TW" sz="2200" b="1" dirty="0">
                <a:latin typeface="Balloon Bd BT" panose="03060702020302060201" pitchFamily="66" charset="0"/>
              </a:rPr>
            </a:br>
            <a:r>
              <a:rPr lang="en-US" altLang="zh-TW" sz="2200" b="1" dirty="0">
                <a:latin typeface="Balloon Bd BT" panose="03060702020302060201" pitchFamily="66" charset="0"/>
              </a:rPr>
              <a:t>speed </a:t>
            </a:r>
            <a:r>
              <a:rPr lang="en-US" altLang="zh-TW" sz="2200" b="1" dirty="0" err="1">
                <a:latin typeface="Balloon Bd BT" panose="03060702020302060201" pitchFamily="66" charset="0"/>
              </a:rPr>
              <a:t>i</a:t>
            </a:r>
            <a:endParaRPr lang="zh-TW" altLang="en-US" sz="2200" b="1" dirty="0"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88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AA0415A-2C9D-42BE-ACBF-D01037D7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6690EB-465E-45D8-8609-F9464D974923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FEBE02"/>
                </a:solidFill>
                <a:latin typeface="Balloon Bd BT" panose="03060702020302060201" pitchFamily="66" charset="0"/>
              </a:rPr>
              <a:t>II</a:t>
            </a:r>
            <a:endParaRPr lang="zh-TW" altLang="en-US" sz="3200" b="1" dirty="0">
              <a:solidFill>
                <a:srgbClr val="FEBE02"/>
              </a:solidFill>
              <a:latin typeface="Balloon Bd BT" panose="03060702020302060201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C33D11-65D8-4A23-BFD9-A7BDC01B8438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EBE02"/>
                </a:solidFill>
                <a:latin typeface="Balloon Bd BT" panose="03060702020302060201" pitchFamily="66" charset="0"/>
              </a:rPr>
              <a:t>Honey bee</a:t>
            </a:r>
            <a:endParaRPr lang="zh-TW" altLang="en-US" sz="3200" b="1" dirty="0">
              <a:solidFill>
                <a:srgbClr val="FEBE02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4AA2C6B-8BF7-4AA1-A77A-2DAC3805C211}"/>
              </a:ext>
            </a:extLst>
          </p:cNvPr>
          <p:cNvSpPr txBox="1"/>
          <p:nvPr/>
        </p:nvSpPr>
        <p:spPr>
          <a:xfrm>
            <a:off x="4680641" y="5135060"/>
            <a:ext cx="3731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FEBE02"/>
                </a:solidFill>
                <a:latin typeface="Balloon Bd BT" panose="03060702020302060201" pitchFamily="66" charset="0"/>
              </a:rPr>
              <a:t>HP: 2</a:t>
            </a:r>
          </a:p>
          <a:p>
            <a:pPr marL="266700" indent="-266700"/>
            <a:r>
              <a:rPr lang="en-US" altLang="zh-TW" sz="2200" b="1" dirty="0">
                <a:solidFill>
                  <a:srgbClr val="FEBE02"/>
                </a:solidFill>
                <a:latin typeface="Balloon Bd BT" panose="03060702020302060201" pitchFamily="66" charset="0"/>
              </a:rPr>
              <a:t>IT: can fly ii</a:t>
            </a:r>
            <a:endParaRPr lang="zh-TW" altLang="en-US" sz="2200" b="1" dirty="0">
              <a:solidFill>
                <a:srgbClr val="FEBE02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02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C654E98-10A9-49A7-B66F-C3270FC2B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C33D11-65D8-4A23-BFD9-A7BDC01B8438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BEBDF"/>
                </a:solidFill>
                <a:latin typeface="Balloon Bd BT" panose="03060702020302060201" pitchFamily="66" charset="0"/>
              </a:rPr>
              <a:t>hippo</a:t>
            </a:r>
            <a:endParaRPr lang="zh-TW" altLang="en-US" sz="3200" b="1" dirty="0">
              <a:solidFill>
                <a:srgbClr val="CBEBDF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6690EB-465E-45D8-8609-F9464D974923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BEBDF"/>
                </a:solidFill>
                <a:latin typeface="Balloon Bd BT" panose="03060702020302060201" pitchFamily="66" charset="0"/>
              </a:rPr>
              <a:t>V</a:t>
            </a:r>
            <a:endParaRPr lang="zh-TW" altLang="en-US" sz="3200" b="1" dirty="0">
              <a:solidFill>
                <a:srgbClr val="CBEBDF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4AA2C6B-8BF7-4AA1-A77A-2DAC3805C211}"/>
              </a:ext>
            </a:extLst>
          </p:cNvPr>
          <p:cNvSpPr txBox="1"/>
          <p:nvPr/>
        </p:nvSpPr>
        <p:spPr>
          <a:xfrm>
            <a:off x="4680641" y="513506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BEBDF"/>
                </a:solidFill>
                <a:latin typeface="Balloon Bd BT" panose="03060702020302060201" pitchFamily="66" charset="0"/>
              </a:rPr>
              <a:t>HP: 7</a:t>
            </a:r>
          </a:p>
          <a:p>
            <a:pPr marL="266700" indent="-266700"/>
            <a:r>
              <a:rPr lang="en-US" altLang="zh-TW" sz="2200" b="1" dirty="0">
                <a:solidFill>
                  <a:srgbClr val="CBEBDF"/>
                </a:solidFill>
                <a:latin typeface="Balloon Bd BT" panose="03060702020302060201" pitchFamily="66" charset="0"/>
              </a:rPr>
              <a:t>IT: can swim ii</a:t>
            </a:r>
            <a:br>
              <a:rPr lang="en-US" altLang="zh-TW" sz="2200" b="1" dirty="0">
                <a:solidFill>
                  <a:srgbClr val="CBEBDF"/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rgbClr val="CBEBDF"/>
                </a:solidFill>
                <a:latin typeface="Balloon Bd BT" panose="03060702020302060201" pitchFamily="66" charset="0"/>
              </a:rPr>
              <a:t>cold resistance ii</a:t>
            </a:r>
            <a:br>
              <a:rPr lang="en-US" altLang="zh-TW" sz="2200" b="1" dirty="0">
                <a:solidFill>
                  <a:srgbClr val="CBEBDF"/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rgbClr val="CBEBDF"/>
                </a:solidFill>
                <a:latin typeface="Balloon Bd BT" panose="03060702020302060201" pitchFamily="66" charset="0"/>
              </a:rPr>
              <a:t>multiple food </a:t>
            </a:r>
            <a:r>
              <a:rPr lang="en-US" altLang="zh-TW" sz="2200" b="1" dirty="0" err="1">
                <a:solidFill>
                  <a:srgbClr val="CBEBDF"/>
                </a:solidFill>
                <a:latin typeface="Balloon Bd BT" panose="03060702020302060201" pitchFamily="66" charset="0"/>
              </a:rPr>
              <a:t>i</a:t>
            </a:r>
            <a:endParaRPr lang="zh-TW" altLang="en-US" sz="2200" b="1" dirty="0">
              <a:solidFill>
                <a:srgbClr val="CBEBDF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82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A0E3A5A-A130-4DE0-8C01-7AC182B6F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6690EB-465E-45D8-8609-F9464D974923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iV</a:t>
            </a:r>
            <a:endParaRPr lang="zh-TW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C33D11-65D8-4A23-BFD9-A7BDC01B8438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monkey</a:t>
            </a:r>
            <a:endParaRPr lang="zh-TW" alt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4AA2C6B-8BF7-4AA1-A77A-2DAC3805C211}"/>
              </a:ext>
            </a:extLst>
          </p:cNvPr>
          <p:cNvSpPr txBox="1"/>
          <p:nvPr/>
        </p:nvSpPr>
        <p:spPr>
          <a:xfrm>
            <a:off x="4680641" y="5135060"/>
            <a:ext cx="3731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HP: 4</a:t>
            </a:r>
          </a:p>
          <a:p>
            <a:pPr marL="266700" indent="-266700"/>
            <a:r>
              <a:rPr lang="en-US" altLang="zh-TW" sz="2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IT: environmental awareness </a:t>
            </a:r>
            <a:r>
              <a:rPr lang="en-US" altLang="zh-TW" sz="22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i</a:t>
            </a:r>
            <a:br>
              <a:rPr lang="en-US" altLang="zh-TW" sz="2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speed iii</a:t>
            </a:r>
            <a:endParaRPr lang="zh-TW" altLang="en-US" sz="2200" b="1" dirty="0">
              <a:solidFill>
                <a:schemeClr val="accent6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51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146AAA9-963C-4D48-AE2F-91F87E08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C33D11-65D8-4A23-BFD9-A7BDC01B8438}"/>
              </a:ext>
            </a:extLst>
          </p:cNvPr>
          <p:cNvSpPr txBox="1"/>
          <p:nvPr/>
        </p:nvSpPr>
        <p:spPr>
          <a:xfrm>
            <a:off x="4680642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2">
                    <a:lumMod val="25000"/>
                  </a:schemeClr>
                </a:solidFill>
                <a:latin typeface="Balloon Bd BT" panose="03060702020302060201" pitchFamily="66" charset="0"/>
              </a:rPr>
              <a:t>mouse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6690EB-465E-45D8-8609-F9464D974923}"/>
              </a:ext>
            </a:extLst>
          </p:cNvPr>
          <p:cNvSpPr txBox="1"/>
          <p:nvPr/>
        </p:nvSpPr>
        <p:spPr>
          <a:xfrm>
            <a:off x="468064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bg2">
                    <a:lumMod val="25000"/>
                  </a:schemeClr>
                </a:solidFill>
                <a:latin typeface="Balloon Bd BT" panose="03060702020302060201" pitchFamily="66" charset="0"/>
              </a:rPr>
              <a:t>ii</a:t>
            </a:r>
            <a:endParaRPr lang="zh-TW" altLang="en-US" sz="3200" b="1" dirty="0">
              <a:solidFill>
                <a:schemeClr val="bg2">
                  <a:lumMod val="25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4AA2C6B-8BF7-4AA1-A77A-2DAC3805C211}"/>
              </a:ext>
            </a:extLst>
          </p:cNvPr>
          <p:cNvSpPr txBox="1"/>
          <p:nvPr/>
        </p:nvSpPr>
        <p:spPr>
          <a:xfrm>
            <a:off x="4680641" y="5135060"/>
            <a:ext cx="3731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bg2">
                    <a:lumMod val="25000"/>
                  </a:schemeClr>
                </a:solidFill>
                <a:latin typeface="Balloon Bd BT" panose="03060702020302060201" pitchFamily="66" charset="0"/>
              </a:rPr>
              <a:t>HP: 3</a:t>
            </a:r>
          </a:p>
          <a:p>
            <a:pPr marL="266700" indent="-266700"/>
            <a:r>
              <a:rPr lang="en-US" altLang="zh-TW" sz="2200" b="1" dirty="0">
                <a:solidFill>
                  <a:schemeClr val="bg2">
                    <a:lumMod val="25000"/>
                  </a:schemeClr>
                </a:solidFill>
                <a:latin typeface="Balloon Bd BT" panose="03060702020302060201" pitchFamily="66" charset="0"/>
              </a:rPr>
              <a:t>IT: speed iii,</a:t>
            </a:r>
            <a:br>
              <a:rPr lang="en-US" altLang="zh-TW" sz="2200" b="1" dirty="0">
                <a:solidFill>
                  <a:schemeClr val="bg2">
                    <a:lumMod val="25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bg2">
                    <a:lumMod val="25000"/>
                  </a:schemeClr>
                </a:solidFill>
                <a:latin typeface="Balloon Bd BT" panose="03060702020302060201" pitchFamily="66" charset="0"/>
              </a:rPr>
              <a:t>multiple food </a:t>
            </a:r>
            <a:r>
              <a:rPr lang="en-US" altLang="zh-TW" sz="2200" b="1" dirty="0" err="1">
                <a:solidFill>
                  <a:schemeClr val="bg2">
                    <a:lumMod val="25000"/>
                  </a:schemeClr>
                </a:solidFill>
                <a:latin typeface="Balloon Bd BT" panose="03060702020302060201" pitchFamily="66" charset="0"/>
              </a:rPr>
              <a:t>i</a:t>
            </a:r>
            <a:endParaRPr lang="zh-TW" altLang="en-US" sz="2200" b="1" dirty="0">
              <a:solidFill>
                <a:schemeClr val="bg2">
                  <a:lumMod val="25000"/>
                </a:schemeClr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0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5547DC7-B3C0-42B9-9547-4DF3D3B98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7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542134"/>
            <a:ext cx="3731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FABB"/>
                </a:solidFill>
                <a:latin typeface="Balloon Bd BT" panose="03060702020302060201" pitchFamily="66" charset="0"/>
              </a:rPr>
              <a:t>Species develops traits / methods allowing them to obtain more food.</a:t>
            </a:r>
          </a:p>
          <a:p>
            <a:r>
              <a:rPr lang="en-US" altLang="zh-TW" sz="2000" b="1" dirty="0" err="1">
                <a:solidFill>
                  <a:srgbClr val="FFFABB"/>
                </a:solidFill>
                <a:latin typeface="Balloon Bd BT" panose="03060702020302060201" pitchFamily="66" charset="0"/>
              </a:rPr>
              <a:t>Lv</a:t>
            </a:r>
            <a:r>
              <a:rPr lang="en-US" altLang="zh-TW" sz="2000" b="1" dirty="0">
                <a:solidFill>
                  <a:srgbClr val="FFFABB"/>
                </a:solidFill>
                <a:latin typeface="Balloon Bd BT" panose="03060702020302060201" pitchFamily="66" charset="0"/>
              </a:rPr>
              <a:t> I - allows species to survive “Drought”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83A55BA-7CE2-4AC0-95D5-A268672F6C15}"/>
              </a:ext>
            </a:extLst>
          </p:cNvPr>
          <p:cNvSpPr txBox="1"/>
          <p:nvPr/>
        </p:nvSpPr>
        <p:spPr>
          <a:xfrm>
            <a:off x="4680637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FABB"/>
                </a:solidFill>
                <a:latin typeface="Balloon Bd BT" panose="03060702020302060201" pitchFamily="66" charset="0"/>
              </a:rPr>
              <a:t>Multiple food</a:t>
            </a:r>
            <a:endParaRPr lang="zh-TW" altLang="en-US" sz="3200" b="1" dirty="0">
              <a:solidFill>
                <a:srgbClr val="FFFABB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22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0073CCE-CE14-C523-9D79-40836B6B1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Increases HP by 2</a:t>
            </a:r>
          </a:p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Max level: VI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2685D6-CECE-071F-4239-27E43D91C4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10955"/>
          <a:stretch/>
        </p:blipFill>
        <p:spPr>
          <a:xfrm>
            <a:off x="4680643" y="194872"/>
            <a:ext cx="3731254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39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7AC9DF8-BA30-2962-6BFF-E07C00ACE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5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E43078-4D0D-E564-F9E1-55E52CF0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5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Increases HP by 2</a:t>
            </a:r>
          </a:p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Max level: VI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2685D6-CECE-071F-4239-27E43D91C4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10955"/>
          <a:stretch/>
        </p:blipFill>
        <p:spPr>
          <a:xfrm>
            <a:off x="4680643" y="194872"/>
            <a:ext cx="3731254" cy="8596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F65744-7DCD-FDF2-5212-6115D9172327}"/>
              </a:ext>
            </a:extLst>
          </p:cNvPr>
          <p:cNvSpPr txBox="1"/>
          <p:nvPr/>
        </p:nvSpPr>
        <p:spPr>
          <a:xfrm>
            <a:off x="904481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1B40"/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rgbClr val="001B40"/>
              </a:solidFill>
              <a:latin typeface="Balloon Bd BT" panose="03060702020302060201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A833A6-4A3B-DF3C-D6F5-80288579C9C2}"/>
              </a:ext>
            </a:extLst>
          </p:cNvPr>
          <p:cNvSpPr txBox="1"/>
          <p:nvPr/>
        </p:nvSpPr>
        <p:spPr>
          <a:xfrm>
            <a:off x="9044815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001B40"/>
                </a:solidFill>
                <a:latin typeface="Balloon Bd BT" panose="03060702020302060201" pitchFamily="66" charset="0"/>
              </a:rPr>
              <a:t>LV</a:t>
            </a:r>
            <a:r>
              <a:rPr lang="zh-TW" altLang="en-US" sz="2500" b="1" dirty="0">
                <a:solidFill>
                  <a:srgbClr val="001B40"/>
                </a:solidFill>
                <a:latin typeface="Balloon Bd BT" panose="03060702020302060201" pitchFamily="66" charset="0"/>
              </a:rPr>
              <a:t> </a:t>
            </a:r>
            <a:r>
              <a:rPr lang="en-US" altLang="zh-TW" sz="2500" b="1" dirty="0">
                <a:solidFill>
                  <a:srgbClr val="001B40"/>
                </a:solidFill>
                <a:latin typeface="Balloon Bd BT" panose="03060702020302060201" pitchFamily="66" charset="0"/>
              </a:rPr>
              <a:t>II:</a:t>
            </a:r>
            <a:r>
              <a:rPr lang="zh-TW" altLang="en-US" sz="2500" b="1" dirty="0">
                <a:solidFill>
                  <a:srgbClr val="001B40"/>
                </a:solidFill>
                <a:latin typeface="Balloon Bd BT" panose="03060702020302060201" pitchFamily="66" charset="0"/>
              </a:rPr>
              <a:t> </a:t>
            </a:r>
            <a:r>
              <a:rPr lang="en-US" altLang="zh-TW" sz="2500" b="1" dirty="0">
                <a:solidFill>
                  <a:srgbClr val="001B40"/>
                </a:solidFill>
                <a:latin typeface="Balloon Bd BT" panose="03060702020302060201" pitchFamily="66" charset="0"/>
              </a:rPr>
              <a:t>survives flood</a:t>
            </a:r>
          </a:p>
          <a:p>
            <a:r>
              <a:rPr lang="en-US" altLang="zh-TW" sz="2500" b="1" dirty="0">
                <a:solidFill>
                  <a:srgbClr val="001B40"/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</p:spTree>
    <p:extLst>
      <p:ext uri="{BB962C8B-B14F-4D97-AF65-F5344CB8AC3E}">
        <p14:creationId xmlns:p14="http://schemas.microsoft.com/office/powerpoint/2010/main" val="1679694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73413F3-70E8-BC0B-D58E-A72308352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0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E43078-4D0D-E564-F9E1-55E52CF0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5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Increases HP by 2</a:t>
            </a:r>
          </a:p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2685D6-CECE-071F-4239-27E43D91C4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10955"/>
          <a:stretch/>
        </p:blipFill>
        <p:spPr>
          <a:xfrm>
            <a:off x="4680643" y="194872"/>
            <a:ext cx="3731254" cy="8596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F65744-7DCD-FDF2-5212-6115D9172327}"/>
              </a:ext>
            </a:extLst>
          </p:cNvPr>
          <p:cNvSpPr txBox="1"/>
          <p:nvPr/>
        </p:nvSpPr>
        <p:spPr>
          <a:xfrm>
            <a:off x="904481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F5C6"/>
                </a:solidFill>
                <a:latin typeface="Balloon Bd BT" panose="03060702020302060201" pitchFamily="66" charset="0"/>
              </a:rPr>
              <a:t>Speed</a:t>
            </a:r>
            <a:endParaRPr lang="zh-TW" altLang="en-US" sz="3200" b="1" dirty="0">
              <a:solidFill>
                <a:srgbClr val="FFF5C6"/>
              </a:solidFill>
              <a:latin typeface="Balloon Bd BT" panose="03060702020302060201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A833A6-4A3B-DF3C-D6F5-80288579C9C2}"/>
              </a:ext>
            </a:extLst>
          </p:cNvPr>
          <p:cNvSpPr txBox="1"/>
          <p:nvPr/>
        </p:nvSpPr>
        <p:spPr>
          <a:xfrm>
            <a:off x="9044815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FFF5C6"/>
                </a:solidFill>
                <a:latin typeface="Balloon Bd BT" panose="03060702020302060201" pitchFamily="66" charset="0"/>
              </a:rPr>
              <a:t>Increases HP by 1</a:t>
            </a:r>
          </a:p>
          <a:p>
            <a:r>
              <a:rPr lang="en-US" altLang="zh-TW" sz="2500" b="1" dirty="0">
                <a:solidFill>
                  <a:srgbClr val="FFF5C6"/>
                </a:solidFill>
                <a:latin typeface="Balloon Bd BT" panose="03060702020302060201" pitchFamily="66" charset="0"/>
              </a:rPr>
              <a:t>Max level: VI</a:t>
            </a:r>
          </a:p>
        </p:txBody>
      </p:sp>
    </p:spTree>
    <p:extLst>
      <p:ext uri="{BB962C8B-B14F-4D97-AF65-F5344CB8AC3E}">
        <p14:creationId xmlns:p14="http://schemas.microsoft.com/office/powerpoint/2010/main" val="293709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7497ED-709B-41C2-AEC4-974310A87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9034C3-CDCD-4435-8B5B-A67FDB9EB53E}"/>
              </a:ext>
            </a:extLst>
          </p:cNvPr>
          <p:cNvSpPr txBox="1"/>
          <p:nvPr/>
        </p:nvSpPr>
        <p:spPr>
          <a:xfrm>
            <a:off x="4680638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813993-CFAA-4DD3-B2A2-844A480110D7}"/>
              </a:ext>
            </a:extLst>
          </p:cNvPr>
          <p:cNvSpPr txBox="1"/>
          <p:nvPr/>
        </p:nvSpPr>
        <p:spPr>
          <a:xfrm>
            <a:off x="4680639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Volcanic Eruption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12A806-AD07-42E4-9398-3274F7110016}"/>
              </a:ext>
            </a:extLst>
          </p:cNvPr>
          <p:cNvSpPr txBox="1"/>
          <p:nvPr/>
        </p:nvSpPr>
        <p:spPr>
          <a:xfrm>
            <a:off x="4680638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that don’t have Heat Resistance II.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Target: volcano; Scope: Region</a:t>
            </a:r>
          </a:p>
        </p:txBody>
      </p:sp>
    </p:spTree>
    <p:extLst>
      <p:ext uri="{BB962C8B-B14F-4D97-AF65-F5344CB8AC3E}">
        <p14:creationId xmlns:p14="http://schemas.microsoft.com/office/powerpoint/2010/main" val="1262091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D7E6219-63EA-B0B2-053A-B3BC0E4AE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5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E43078-4D0D-E564-F9E1-55E52CF0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5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Increases HP by 2</a:t>
            </a:r>
          </a:p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2685D6-CECE-071F-4239-27E43D91C4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10955"/>
          <a:stretch/>
        </p:blipFill>
        <p:spPr>
          <a:xfrm>
            <a:off x="4680643" y="194872"/>
            <a:ext cx="3731254" cy="8596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F65744-7DCD-FDF2-5212-6115D9172327}"/>
              </a:ext>
            </a:extLst>
          </p:cNvPr>
          <p:cNvSpPr txBox="1"/>
          <p:nvPr/>
        </p:nvSpPr>
        <p:spPr>
          <a:xfrm>
            <a:off x="904481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bg1">
                    <a:lumMod val="85000"/>
                  </a:schemeClr>
                </a:solidFill>
                <a:latin typeface="Balloon Bd BT" panose="03060702020302060201" pitchFamily="66" charset="0"/>
              </a:rPr>
              <a:t>camouflage</a:t>
            </a:r>
            <a:endParaRPr lang="zh-TW" altLang="en-US" sz="3200" b="1" dirty="0">
              <a:solidFill>
                <a:schemeClr val="bg1">
                  <a:lumMod val="85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A833A6-4A3B-DF3C-D6F5-80288579C9C2}"/>
              </a:ext>
            </a:extLst>
          </p:cNvPr>
          <p:cNvSpPr txBox="1"/>
          <p:nvPr/>
        </p:nvSpPr>
        <p:spPr>
          <a:xfrm>
            <a:off x="9044815" y="4758953"/>
            <a:ext cx="37312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chemeClr val="bg1">
                    <a:lumMod val="85000"/>
                  </a:schemeClr>
                </a:solidFill>
                <a:latin typeface="Balloon Bd BT" panose="03060702020302060201" pitchFamily="66" charset="0"/>
              </a:rPr>
              <a:t>LV I: dodge attack (33%)</a:t>
            </a:r>
          </a:p>
          <a:p>
            <a:r>
              <a:rPr lang="en-US" altLang="zh-TW" sz="2500" b="1" dirty="0">
                <a:solidFill>
                  <a:schemeClr val="bg1">
                    <a:lumMod val="85000"/>
                  </a:schemeClr>
                </a:solidFill>
                <a:latin typeface="Balloon Bd BT" panose="03060702020302060201" pitchFamily="66" charset="0"/>
              </a:rPr>
              <a:t>LV II: dodge attack (50%)</a:t>
            </a:r>
          </a:p>
          <a:p>
            <a:r>
              <a:rPr lang="en-US" altLang="zh-TW" sz="2500" b="1" dirty="0">
                <a:solidFill>
                  <a:schemeClr val="bg1">
                    <a:lumMod val="85000"/>
                  </a:schemeClr>
                </a:solidFill>
                <a:latin typeface="Balloon Bd BT" panose="03060702020302060201" pitchFamily="66" charset="0"/>
              </a:rPr>
              <a:t>LV III: dodge attack (66%)</a:t>
            </a:r>
          </a:p>
          <a:p>
            <a:r>
              <a:rPr lang="en-US" altLang="zh-TW" sz="2500" b="1" dirty="0">
                <a:solidFill>
                  <a:schemeClr val="bg1">
                    <a:lumMod val="85000"/>
                  </a:schemeClr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</p:spTree>
    <p:extLst>
      <p:ext uri="{BB962C8B-B14F-4D97-AF65-F5344CB8AC3E}">
        <p14:creationId xmlns:p14="http://schemas.microsoft.com/office/powerpoint/2010/main" val="2219297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2C7B434-771A-21B5-F645-EC5BDE868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00" y="0"/>
            <a:ext cx="436473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9B3ABC4-FEEC-44B1-6108-6716FBAF4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736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52"/>
          <a:stretch/>
        </p:blipFill>
        <p:spPr>
          <a:xfrm>
            <a:off x="0" y="4996206"/>
            <a:ext cx="4364182" cy="186179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kills species without 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heat resistance I or above or multiple food I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A2F4AC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Forest fire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39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kills species without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heat resistance III and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multiple food I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966C0F7-E088-A7E9-5DBC-B11D323810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04" y="0"/>
            <a:ext cx="4364182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5EF4361-A98C-0890-30EF-80EA6431D679}"/>
              </a:ext>
            </a:extLst>
          </p:cNvPr>
          <p:cNvSpPr txBox="1"/>
          <p:nvPr/>
        </p:nvSpPr>
        <p:spPr>
          <a:xfrm>
            <a:off x="904370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0900B4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C3C8A5-BFC4-1738-591A-99F7F58E0C1D}"/>
              </a:ext>
            </a:extLst>
          </p:cNvPr>
          <p:cNvSpPr txBox="1"/>
          <p:nvPr/>
        </p:nvSpPr>
        <p:spPr>
          <a:xfrm>
            <a:off x="9043707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Flood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77E131-00BB-F452-93FF-BDB73FE60744}"/>
              </a:ext>
            </a:extLst>
          </p:cNvPr>
          <p:cNvSpPr txBox="1"/>
          <p:nvPr/>
        </p:nvSpPr>
        <p:spPr>
          <a:xfrm>
            <a:off x="9043704" y="5143405"/>
            <a:ext cx="3731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kills species without</a:t>
            </a:r>
          </a:p>
          <a:p>
            <a:r>
              <a:rPr lang="en-US" altLang="zh-TW" sz="2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Can Swim II</a:t>
            </a:r>
          </a:p>
          <a:p>
            <a:r>
              <a:rPr lang="en-US" altLang="zh-TW" sz="2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</p:spTree>
    <p:extLst>
      <p:ext uri="{BB962C8B-B14F-4D97-AF65-F5344CB8AC3E}">
        <p14:creationId xmlns:p14="http://schemas.microsoft.com/office/powerpoint/2010/main" val="28870233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6D38893-80D8-CAC0-EE34-7EB901C2F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0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E43078-4D0D-E564-F9E1-55E52CF0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5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Increases HP by 2</a:t>
            </a:r>
          </a:p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2685D6-CECE-071F-4239-27E43D91C4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10955"/>
          <a:stretch/>
        </p:blipFill>
        <p:spPr>
          <a:xfrm>
            <a:off x="4680643" y="194872"/>
            <a:ext cx="3731254" cy="8596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F65744-7DCD-FDF2-5212-6115D9172327}"/>
              </a:ext>
            </a:extLst>
          </p:cNvPr>
          <p:cNvSpPr txBox="1"/>
          <p:nvPr/>
        </p:nvSpPr>
        <p:spPr>
          <a:xfrm>
            <a:off x="904481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A7116A"/>
                </a:solidFill>
                <a:latin typeface="Balloon Bd BT" panose="03060702020302060201" pitchFamily="66" charset="0"/>
              </a:rPr>
              <a:t>Trait extension</a:t>
            </a:r>
            <a:endParaRPr lang="zh-TW" altLang="en-US" sz="3200" b="1" dirty="0">
              <a:solidFill>
                <a:srgbClr val="A7116A"/>
              </a:solidFill>
              <a:latin typeface="Balloon Bd BT" panose="03060702020302060201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A833A6-4A3B-DF3C-D6F5-80288579C9C2}"/>
              </a:ext>
            </a:extLst>
          </p:cNvPr>
          <p:cNvSpPr txBox="1"/>
          <p:nvPr/>
        </p:nvSpPr>
        <p:spPr>
          <a:xfrm>
            <a:off x="9044815" y="4758953"/>
            <a:ext cx="37312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A7116A"/>
                </a:solidFill>
                <a:latin typeface="Balloon Bd BT" panose="03060702020302060201" pitchFamily="66" charset="0"/>
              </a:rPr>
              <a:t>Becomes any chosen trait</a:t>
            </a:r>
          </a:p>
        </p:txBody>
      </p:sp>
    </p:spTree>
    <p:extLst>
      <p:ext uri="{BB962C8B-B14F-4D97-AF65-F5344CB8AC3E}">
        <p14:creationId xmlns:p14="http://schemas.microsoft.com/office/powerpoint/2010/main" val="400698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BFAB99C-140D-B5F5-288E-D5D3BBB34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04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75D09B-276E-2D96-AB20-D6ED97F54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25" y="0"/>
            <a:ext cx="436473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9B3ABC4-FEEC-44B1-6108-6716FBAF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736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52"/>
          <a:stretch/>
        </p:blipFill>
        <p:spPr>
          <a:xfrm>
            <a:off x="0" y="4996206"/>
            <a:ext cx="4364182" cy="186179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kills species without 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heat resistance I or above or multiple food I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A2F4AC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Forest fire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39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kills species without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heat resistance III and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multiple food I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C3C8A5-BFC4-1738-591A-99F7F58E0C1D}"/>
              </a:ext>
            </a:extLst>
          </p:cNvPr>
          <p:cNvSpPr txBox="1"/>
          <p:nvPr/>
        </p:nvSpPr>
        <p:spPr>
          <a:xfrm>
            <a:off x="9043707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meteorite</a:t>
            </a:r>
            <a:endParaRPr lang="zh-TW" altLang="en-US" sz="3200" b="1" dirty="0">
              <a:solidFill>
                <a:srgbClr val="FFDCD1"/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5EF4361-A98C-0890-30EF-80EA6431D679}"/>
              </a:ext>
            </a:extLst>
          </p:cNvPr>
          <p:cNvSpPr txBox="1"/>
          <p:nvPr/>
        </p:nvSpPr>
        <p:spPr>
          <a:xfrm>
            <a:off x="904370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B</a:t>
            </a:r>
            <a:endParaRPr lang="zh-TW" altLang="en-US" sz="3200" b="1" dirty="0">
              <a:solidFill>
                <a:srgbClr val="FFDCD1"/>
              </a:solidFill>
              <a:latin typeface="Balloon Bd BT" panose="03060702020302060201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77E131-00BB-F452-93FF-BDB73FE60744}"/>
              </a:ext>
            </a:extLst>
          </p:cNvPr>
          <p:cNvSpPr txBox="1"/>
          <p:nvPr/>
        </p:nvSpPr>
        <p:spPr>
          <a:xfrm>
            <a:off x="9043704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kills species without</a:t>
            </a:r>
          </a:p>
          <a:p>
            <a:r>
              <a:rPr lang="en-US" altLang="zh-TW" sz="2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Heat resistance iii</a:t>
            </a:r>
          </a:p>
          <a:p>
            <a:r>
              <a:rPr lang="en-US" altLang="zh-TW" sz="2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Target: Volcanic eruption </a:t>
            </a:r>
            <a:br>
              <a:rPr lang="en-US" altLang="zh-TW" sz="2200" b="1" dirty="0">
                <a:solidFill>
                  <a:srgbClr val="FFDCD1"/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Scope: map</a:t>
            </a:r>
          </a:p>
        </p:txBody>
      </p:sp>
    </p:spTree>
    <p:extLst>
      <p:ext uri="{BB962C8B-B14F-4D97-AF65-F5344CB8AC3E}">
        <p14:creationId xmlns:p14="http://schemas.microsoft.com/office/powerpoint/2010/main" val="931214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7AACCB1-E1B3-3297-1424-359DAF451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22" y="0"/>
            <a:ext cx="4364182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FAB99C-140D-B5F5-288E-D5D3BBB34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04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9B3ABC4-FEEC-44B1-6108-6716FBAF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736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52"/>
          <a:stretch/>
        </p:blipFill>
        <p:spPr>
          <a:xfrm>
            <a:off x="0" y="4996206"/>
            <a:ext cx="4364182" cy="1861794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kills species without 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heat resistance I or above or multiple food I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C11401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11401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11401"/>
                </a:solidFill>
                <a:latin typeface="Balloon Bd BT" panose="03060702020302060201" pitchFamily="66" charset="0"/>
              </a:rPr>
              <a:t>Volcanic eruption</a:t>
            </a:r>
            <a:endParaRPr lang="zh-TW" altLang="en-US" sz="3200" b="1" dirty="0">
              <a:solidFill>
                <a:srgbClr val="C11401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39" y="5151750"/>
            <a:ext cx="3731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11401"/>
                </a:solidFill>
                <a:latin typeface="Balloon Bd BT" panose="03060702020302060201" pitchFamily="66" charset="0"/>
              </a:rPr>
              <a:t>kills species without</a:t>
            </a:r>
          </a:p>
          <a:p>
            <a:r>
              <a:rPr lang="en-US" altLang="zh-TW" sz="2200" b="1" dirty="0">
                <a:solidFill>
                  <a:srgbClr val="C11401"/>
                </a:solidFill>
                <a:latin typeface="Balloon Bd BT" panose="03060702020302060201" pitchFamily="66" charset="0"/>
              </a:rPr>
              <a:t>heat resistance II or above</a:t>
            </a:r>
          </a:p>
          <a:p>
            <a:r>
              <a:rPr lang="en-US" altLang="zh-TW" sz="2200" b="1" dirty="0">
                <a:solidFill>
                  <a:srgbClr val="C11401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C3C8A5-BFC4-1738-591A-99F7F58E0C1D}"/>
              </a:ext>
            </a:extLst>
          </p:cNvPr>
          <p:cNvSpPr txBox="1"/>
          <p:nvPr/>
        </p:nvSpPr>
        <p:spPr>
          <a:xfrm>
            <a:off x="9043707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meteorite</a:t>
            </a:r>
            <a:endParaRPr lang="zh-TW" altLang="en-US" sz="3200" b="1" dirty="0">
              <a:solidFill>
                <a:srgbClr val="FFDCD1"/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5EF4361-A98C-0890-30EF-80EA6431D679}"/>
              </a:ext>
            </a:extLst>
          </p:cNvPr>
          <p:cNvSpPr txBox="1"/>
          <p:nvPr/>
        </p:nvSpPr>
        <p:spPr>
          <a:xfrm>
            <a:off x="904370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B</a:t>
            </a:r>
            <a:endParaRPr lang="zh-TW" altLang="en-US" sz="3200" b="1" dirty="0">
              <a:solidFill>
                <a:srgbClr val="FFDCD1"/>
              </a:solidFill>
              <a:latin typeface="Balloon Bd BT" panose="03060702020302060201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F77E131-00BB-F452-93FF-BDB73FE60744}"/>
              </a:ext>
            </a:extLst>
          </p:cNvPr>
          <p:cNvSpPr txBox="1"/>
          <p:nvPr/>
        </p:nvSpPr>
        <p:spPr>
          <a:xfrm>
            <a:off x="9043704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kills species without</a:t>
            </a:r>
          </a:p>
          <a:p>
            <a:r>
              <a:rPr lang="en-US" altLang="zh-TW" sz="2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Heat resistance iii</a:t>
            </a:r>
          </a:p>
          <a:p>
            <a:r>
              <a:rPr lang="en-US" altLang="zh-TW" sz="2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Target: Volcanic eruption </a:t>
            </a:r>
            <a:br>
              <a:rPr lang="en-US" altLang="zh-TW" sz="2200" b="1" dirty="0">
                <a:solidFill>
                  <a:srgbClr val="FFDCD1"/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rgbClr val="FFDCD1"/>
                </a:solidFill>
                <a:latin typeface="Balloon Bd BT" panose="03060702020302060201" pitchFamily="66" charset="0"/>
              </a:rPr>
              <a:t>Scope: map</a:t>
            </a:r>
          </a:p>
        </p:txBody>
      </p:sp>
    </p:spTree>
    <p:extLst>
      <p:ext uri="{BB962C8B-B14F-4D97-AF65-F5344CB8AC3E}">
        <p14:creationId xmlns:p14="http://schemas.microsoft.com/office/powerpoint/2010/main" val="42885422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D75D09B-276E-2D96-AB20-D6ED97F54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25" y="0"/>
            <a:ext cx="436473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9B3ABC4-FEEC-44B1-6108-6716FBAF4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736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52"/>
          <a:stretch/>
        </p:blipFill>
        <p:spPr>
          <a:xfrm>
            <a:off x="0" y="4996206"/>
            <a:ext cx="4364182" cy="186179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kills species without 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heat resistance I or above or multiple food I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A2F4AC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Forest fire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39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kills species without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heat resistance III and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multiple food I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0ECDF31-FC99-33DC-5078-5A2E79385E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04" y="0"/>
            <a:ext cx="4364182" cy="68580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A700374-4559-1AD1-55D7-53903CECE804}"/>
              </a:ext>
            </a:extLst>
          </p:cNvPr>
          <p:cNvSpPr txBox="1"/>
          <p:nvPr/>
        </p:nvSpPr>
        <p:spPr>
          <a:xfrm>
            <a:off x="9044267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Balloon Bd BT" panose="03060702020302060201" pitchFamily="66" charset="0"/>
              </a:rPr>
              <a:t>plague</a:t>
            </a:r>
            <a:endParaRPr lang="zh-TW" altLang="en-US" sz="3200" b="1" dirty="0">
              <a:solidFill>
                <a:srgbClr val="FF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DF841E-6F06-9222-F7E8-97038F78FD7E}"/>
              </a:ext>
            </a:extLst>
          </p:cNvPr>
          <p:cNvSpPr txBox="1"/>
          <p:nvPr/>
        </p:nvSpPr>
        <p:spPr>
          <a:xfrm>
            <a:off x="9044266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FF0000"/>
                </a:solidFill>
                <a:latin typeface="Balloon Bd BT" panose="03060702020302060201" pitchFamily="66" charset="0"/>
              </a:rPr>
              <a:t>e</a:t>
            </a:r>
            <a:endParaRPr lang="zh-TW" altLang="en-US" sz="3200" b="1" dirty="0">
              <a:solidFill>
                <a:srgbClr val="FF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AD31DF-2419-CECA-553D-5A7EB13F7678}"/>
              </a:ext>
            </a:extLst>
          </p:cNvPr>
          <p:cNvSpPr txBox="1"/>
          <p:nvPr/>
        </p:nvSpPr>
        <p:spPr>
          <a:xfrm>
            <a:off x="9043707" y="5151750"/>
            <a:ext cx="3731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lloon Bd BT" panose="03060702020302060201" pitchFamily="66" charset="0"/>
                <a:ea typeface="新細明體" panose="02020500000000000000" pitchFamily="18" charset="-120"/>
                <a:cs typeface="+mn-cs"/>
              </a:rPr>
              <a:t>Kills species without immunity:</a:t>
            </a:r>
          </a:p>
          <a:p>
            <a:r>
              <a:rPr lang="zh-TW" altLang="en-US" sz="1750" b="1" dirty="0">
                <a:solidFill>
                  <a:srgbClr val="FF0000"/>
                </a:solidFill>
                <a:latin typeface="Balloon Bd BT" panose="03060702020302060201" pitchFamily="66" charset="0"/>
                <a:ea typeface="新細明體" panose="02020500000000000000" pitchFamily="18" charset="-120"/>
              </a:rPr>
              <a:t>　</a:t>
            </a:r>
            <a:r>
              <a:rPr lang="en-US" altLang="zh-TW" sz="1750" b="1" dirty="0">
                <a:solidFill>
                  <a:srgbClr val="FF0000"/>
                </a:solidFill>
                <a:latin typeface="Balloon Bd BT" panose="03060702020302060201" pitchFamily="66" charset="0"/>
                <a:ea typeface="新細明體" panose="02020500000000000000" pitchFamily="18" charset="-120"/>
              </a:rPr>
              <a:t>kills 1 species (50%)</a:t>
            </a:r>
          </a:p>
          <a:p>
            <a:r>
              <a:rPr lang="zh-TW" altLang="en-US" sz="1750" b="1" dirty="0">
                <a:solidFill>
                  <a:srgbClr val="FF0000"/>
                </a:solidFill>
                <a:latin typeface="Balloon Bd BT" panose="03060702020302060201" pitchFamily="66" charset="0"/>
                <a:ea typeface="新細明體" panose="02020500000000000000" pitchFamily="18" charset="-120"/>
              </a:rPr>
              <a:t>　</a:t>
            </a:r>
            <a:r>
              <a:rPr lang="en-US" altLang="zh-TW" sz="1750" b="1" dirty="0">
                <a:solidFill>
                  <a:srgbClr val="FF0000"/>
                </a:solidFill>
                <a:latin typeface="Balloon Bd BT" panose="03060702020302060201" pitchFamily="66" charset="0"/>
                <a:ea typeface="新細明體" panose="02020500000000000000" pitchFamily="18" charset="-120"/>
              </a:rPr>
              <a:t>kills 2 species (50%)</a:t>
            </a:r>
            <a:endParaRPr kumimoji="0" lang="en-US" altLang="zh-TW" sz="17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alloon Bd BT" panose="03060702020302060201" pitchFamily="66" charset="0"/>
              <a:ea typeface="新細明體" panose="02020500000000000000" pitchFamily="18" charset="-120"/>
              <a:cs typeface="+mn-cs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Balloon Bd BT" panose="03060702020302060201" pitchFamily="66" charset="0"/>
                <a:ea typeface="新細明體" panose="02020500000000000000" pitchFamily="18" charset="-120"/>
              </a:rPr>
              <a:t>Gives remaining species immunity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Balloon Bd BT" panose="03060702020302060201" pitchFamily="66" charset="0"/>
                <a:ea typeface="新細明體" panose="02020500000000000000" pitchFamily="18" charset="-120"/>
              </a:rPr>
              <a:t>Scope: region</a:t>
            </a:r>
          </a:p>
        </p:txBody>
      </p:sp>
    </p:spTree>
    <p:extLst>
      <p:ext uri="{BB962C8B-B14F-4D97-AF65-F5344CB8AC3E}">
        <p14:creationId xmlns:p14="http://schemas.microsoft.com/office/powerpoint/2010/main" val="749137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1921E76-0E10-989A-1021-0EA23AF44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04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75D09B-276E-2D96-AB20-D6ED97F54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25" y="0"/>
            <a:ext cx="436473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9B3ABC4-FEEC-44B1-6108-6716FBAF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736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52"/>
          <a:stretch/>
        </p:blipFill>
        <p:spPr>
          <a:xfrm>
            <a:off x="0" y="4996206"/>
            <a:ext cx="4364182" cy="186179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kills species without 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heat resistance I or above or multiple food I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A2F4AC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Forest fire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39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kills species without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heat resistance III and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multiple food I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DF841E-6F06-9222-F7E8-97038F78FD7E}"/>
              </a:ext>
            </a:extLst>
          </p:cNvPr>
          <p:cNvSpPr txBox="1"/>
          <p:nvPr/>
        </p:nvSpPr>
        <p:spPr>
          <a:xfrm>
            <a:off x="9044266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A700374-4559-1AD1-55D7-53903CECE804}"/>
              </a:ext>
            </a:extLst>
          </p:cNvPr>
          <p:cNvSpPr txBox="1"/>
          <p:nvPr/>
        </p:nvSpPr>
        <p:spPr>
          <a:xfrm>
            <a:off x="9044267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Ice Age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AD31DF-2419-CECA-553D-5A7EB13F7678}"/>
              </a:ext>
            </a:extLst>
          </p:cNvPr>
          <p:cNvSpPr txBox="1"/>
          <p:nvPr/>
        </p:nvSpPr>
        <p:spPr>
          <a:xfrm>
            <a:off x="9043707" y="5151750"/>
            <a:ext cx="3731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900B4"/>
                </a:solidFill>
                <a:effectLst/>
                <a:uLnTx/>
                <a:uFillTx/>
                <a:latin typeface="Balloon Bd BT" panose="03060702020302060201" pitchFamily="66" charset="0"/>
                <a:ea typeface="新細明體" panose="02020500000000000000" pitchFamily="18" charset="-120"/>
                <a:cs typeface="+mn-cs"/>
              </a:rPr>
              <a:t>kills species without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200" b="1" dirty="0">
                <a:solidFill>
                  <a:srgbClr val="0900B4"/>
                </a:solidFill>
                <a:latin typeface="Balloon Bd BT" panose="03060702020302060201" pitchFamily="66" charset="0"/>
                <a:ea typeface="新細明體" panose="02020500000000000000" pitchFamily="18" charset="-120"/>
              </a:rPr>
              <a:t>Cold Resistance iii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900B4"/>
                </a:solidFill>
                <a:effectLst/>
                <a:uLnTx/>
                <a:uFillTx/>
                <a:latin typeface="Balloon Bd BT" panose="03060702020302060201" pitchFamily="66" charset="0"/>
                <a:ea typeface="新細明體" panose="02020500000000000000" pitchFamily="18" charset="-120"/>
                <a:cs typeface="+mn-cs"/>
              </a:rPr>
              <a:t>Scope: Map</a:t>
            </a:r>
          </a:p>
        </p:txBody>
      </p:sp>
    </p:spTree>
    <p:extLst>
      <p:ext uri="{BB962C8B-B14F-4D97-AF65-F5344CB8AC3E}">
        <p14:creationId xmlns:p14="http://schemas.microsoft.com/office/powerpoint/2010/main" val="35284812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9C00ACE-9AC6-FC6B-8893-D9FA63E7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0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E43078-4D0D-E564-F9E1-55E52CF0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5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Increases HP by 2</a:t>
            </a:r>
          </a:p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2685D6-CECE-071F-4239-27E43D91C4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10955"/>
          <a:stretch/>
        </p:blipFill>
        <p:spPr>
          <a:xfrm>
            <a:off x="4680643" y="194872"/>
            <a:ext cx="3731254" cy="8596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F65744-7DCD-FDF2-5212-6115D9172327}"/>
              </a:ext>
            </a:extLst>
          </p:cNvPr>
          <p:cNvSpPr txBox="1"/>
          <p:nvPr/>
        </p:nvSpPr>
        <p:spPr>
          <a:xfrm>
            <a:off x="904481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7E3D1"/>
                </a:solidFill>
                <a:latin typeface="Balloon Bd BT" panose="03060702020302060201" pitchFamily="66" charset="0"/>
              </a:rPr>
              <a:t>Multiple Food</a:t>
            </a:r>
            <a:endParaRPr lang="zh-TW" altLang="en-US" sz="3200" b="1" dirty="0">
              <a:solidFill>
                <a:srgbClr val="F7E3D1"/>
              </a:solidFill>
              <a:latin typeface="Balloon Bd BT" panose="03060702020302060201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A833A6-4A3B-DF3C-D6F5-80288579C9C2}"/>
              </a:ext>
            </a:extLst>
          </p:cNvPr>
          <p:cNvSpPr txBox="1"/>
          <p:nvPr/>
        </p:nvSpPr>
        <p:spPr>
          <a:xfrm>
            <a:off x="9044815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F7E3D1"/>
                </a:solidFill>
                <a:latin typeface="Balloon Bd BT" panose="03060702020302060201" pitchFamily="66" charset="0"/>
              </a:rPr>
              <a:t>LV i: survives drought</a:t>
            </a:r>
          </a:p>
          <a:p>
            <a:r>
              <a:rPr lang="en-US" altLang="zh-TW" sz="2500" b="1" dirty="0">
                <a:solidFill>
                  <a:srgbClr val="F7E3D1"/>
                </a:solidFill>
                <a:latin typeface="Balloon Bd BT" panose="03060702020302060201" pitchFamily="66" charset="0"/>
              </a:rPr>
              <a:t>Max level: </a:t>
            </a:r>
            <a:r>
              <a:rPr lang="en-US" altLang="zh-TW" sz="2500" b="1" dirty="0" err="1">
                <a:solidFill>
                  <a:srgbClr val="F7E3D1"/>
                </a:solidFill>
                <a:latin typeface="Balloon Bd BT" panose="03060702020302060201" pitchFamily="66" charset="0"/>
              </a:rPr>
              <a:t>i</a:t>
            </a:r>
            <a:endParaRPr lang="en-US" altLang="zh-TW" sz="2500" b="1" dirty="0">
              <a:solidFill>
                <a:srgbClr val="F7E3D1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89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4A0DCED-78D1-113C-E4D5-41A988D45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04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D75D09B-276E-2D96-AB20-D6ED97F54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625" y="0"/>
            <a:ext cx="436473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9B3ABC4-FEEC-44B1-6108-6716FBAF4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736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52"/>
          <a:stretch/>
        </p:blipFill>
        <p:spPr>
          <a:xfrm>
            <a:off x="0" y="4996206"/>
            <a:ext cx="4364182" cy="186179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kills species without 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heat resistance I or above or multiple food I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EFD3A3-D0EB-43B4-9543-4960DC5EE4C3}"/>
              </a:ext>
            </a:extLst>
          </p:cNvPr>
          <p:cNvSpPr txBox="1"/>
          <p:nvPr/>
        </p:nvSpPr>
        <p:spPr>
          <a:xfrm>
            <a:off x="4680641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 err="1">
                <a:solidFill>
                  <a:srgbClr val="A2F4AC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5908A1-32B9-494A-81D8-CC2CE9A8DACE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Forest fire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167A1E-ABC9-4E6A-89D7-699412DB68AB}"/>
              </a:ext>
            </a:extLst>
          </p:cNvPr>
          <p:cNvSpPr txBox="1"/>
          <p:nvPr/>
        </p:nvSpPr>
        <p:spPr>
          <a:xfrm>
            <a:off x="4680639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kills species without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heat resistance III and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multiple food I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Scope: Individual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DF841E-6F06-9222-F7E8-97038F78FD7E}"/>
              </a:ext>
            </a:extLst>
          </p:cNvPr>
          <p:cNvSpPr txBox="1"/>
          <p:nvPr/>
        </p:nvSpPr>
        <p:spPr>
          <a:xfrm>
            <a:off x="9044266" y="28473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A700374-4559-1AD1-55D7-53903CECE804}"/>
              </a:ext>
            </a:extLst>
          </p:cNvPr>
          <p:cNvSpPr txBox="1"/>
          <p:nvPr/>
        </p:nvSpPr>
        <p:spPr>
          <a:xfrm>
            <a:off x="9044267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900B4"/>
                </a:solidFill>
                <a:latin typeface="Balloon Bd BT" panose="03060702020302060201" pitchFamily="66" charset="0"/>
              </a:rPr>
              <a:t>tornado</a:t>
            </a:r>
            <a:endParaRPr lang="zh-TW" altLang="en-US" sz="3200" b="1" dirty="0">
              <a:solidFill>
                <a:srgbClr val="0900B4"/>
              </a:solidFill>
              <a:latin typeface="Balloon Bd BT" panose="03060702020302060201" pitchFamily="66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0AD31DF-2419-CECA-553D-5A7EB13F7678}"/>
              </a:ext>
            </a:extLst>
          </p:cNvPr>
          <p:cNvSpPr txBox="1"/>
          <p:nvPr/>
        </p:nvSpPr>
        <p:spPr>
          <a:xfrm>
            <a:off x="9043707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900B4"/>
                </a:solidFill>
                <a:effectLst/>
                <a:uLnTx/>
                <a:uFillTx/>
                <a:latin typeface="Balloon Bd BT" panose="03060702020302060201" pitchFamily="66" charset="0"/>
                <a:ea typeface="新細明體" panose="02020500000000000000" pitchFamily="18" charset="-120"/>
                <a:cs typeface="+mn-cs"/>
              </a:rPr>
              <a:t>Reduce can fly level by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200" b="1" dirty="0">
                <a:solidFill>
                  <a:srgbClr val="0900B4"/>
                </a:solidFill>
                <a:latin typeface="Balloon Bd BT" panose="03060702020302060201" pitchFamily="66" charset="0"/>
                <a:ea typeface="新細明體" panose="02020500000000000000" pitchFamily="18" charset="-120"/>
              </a:rPr>
              <a:t>If species cannot fly, blow to the next region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>
                <a:ln>
                  <a:noFill/>
                </a:ln>
                <a:solidFill>
                  <a:srgbClr val="0900B4"/>
                </a:solidFill>
                <a:effectLst/>
                <a:uLnTx/>
                <a:uFillTx/>
                <a:latin typeface="Balloon Bd BT" panose="03060702020302060201" pitchFamily="66" charset="0"/>
                <a:ea typeface="新細明體" panose="02020500000000000000" pitchFamily="18" charset="-120"/>
                <a:cs typeface="+mn-cs"/>
              </a:rPr>
              <a:t>Scope: map</a:t>
            </a:r>
          </a:p>
        </p:txBody>
      </p:sp>
    </p:spTree>
    <p:extLst>
      <p:ext uri="{BB962C8B-B14F-4D97-AF65-F5344CB8AC3E}">
        <p14:creationId xmlns:p14="http://schemas.microsoft.com/office/powerpoint/2010/main" val="1042305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86509C4B-44D9-492F-4EF0-32FD3989C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5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E43078-4D0D-E564-F9E1-55E52CF0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5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Increases HP by 2</a:t>
            </a:r>
          </a:p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2685D6-CECE-071F-4239-27E43D91C4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10955"/>
          <a:stretch/>
        </p:blipFill>
        <p:spPr>
          <a:xfrm>
            <a:off x="4680643" y="194872"/>
            <a:ext cx="3731254" cy="8596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F65744-7DCD-FDF2-5212-6115D9172327}"/>
              </a:ext>
            </a:extLst>
          </p:cNvPr>
          <p:cNvSpPr txBox="1"/>
          <p:nvPr/>
        </p:nvSpPr>
        <p:spPr>
          <a:xfrm>
            <a:off x="904481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294B6E"/>
                </a:solidFill>
                <a:latin typeface="Balloon Bd BT" panose="03060702020302060201" pitchFamily="66" charset="0"/>
              </a:rPr>
              <a:t>Cold Resistance</a:t>
            </a:r>
            <a:endParaRPr lang="zh-TW" altLang="en-US" sz="3200" b="1" dirty="0">
              <a:solidFill>
                <a:srgbClr val="294B6E"/>
              </a:solidFill>
              <a:latin typeface="Balloon Bd BT" panose="03060702020302060201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A833A6-4A3B-DF3C-D6F5-80288579C9C2}"/>
              </a:ext>
            </a:extLst>
          </p:cNvPr>
          <p:cNvSpPr txBox="1"/>
          <p:nvPr/>
        </p:nvSpPr>
        <p:spPr>
          <a:xfrm>
            <a:off x="9044815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294B6E"/>
                </a:solidFill>
                <a:latin typeface="Balloon Bd BT" panose="03060702020302060201" pitchFamily="66" charset="0"/>
              </a:rPr>
              <a:t>LV iii: survives Ice Age</a:t>
            </a:r>
          </a:p>
          <a:p>
            <a:r>
              <a:rPr lang="en-US" altLang="zh-TW" sz="2500" b="1" dirty="0">
                <a:solidFill>
                  <a:srgbClr val="294B6E"/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</p:spTree>
    <p:extLst>
      <p:ext uri="{BB962C8B-B14F-4D97-AF65-F5344CB8AC3E}">
        <p14:creationId xmlns:p14="http://schemas.microsoft.com/office/powerpoint/2010/main" val="23691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57497ED-709B-41C2-AEC4-974310A87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9034C3-CDCD-4435-8B5B-A67FDB9EB53E}"/>
              </a:ext>
            </a:extLst>
          </p:cNvPr>
          <p:cNvSpPr txBox="1"/>
          <p:nvPr/>
        </p:nvSpPr>
        <p:spPr>
          <a:xfrm>
            <a:off x="4680638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813993-CFAA-4DD3-B2A2-844A480110D7}"/>
              </a:ext>
            </a:extLst>
          </p:cNvPr>
          <p:cNvSpPr txBox="1"/>
          <p:nvPr/>
        </p:nvSpPr>
        <p:spPr>
          <a:xfrm>
            <a:off x="4680639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Volcanic Eruption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12A806-AD07-42E4-9398-3274F7110016}"/>
              </a:ext>
            </a:extLst>
          </p:cNvPr>
          <p:cNvSpPr txBox="1"/>
          <p:nvPr/>
        </p:nvSpPr>
        <p:spPr>
          <a:xfrm>
            <a:off x="4680638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that don’t have Heat Resistance II.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Target: volcano; Scope: region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without heat resistance I or above or multiple food.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</p:spTree>
    <p:extLst>
      <p:ext uri="{BB962C8B-B14F-4D97-AF65-F5344CB8AC3E}">
        <p14:creationId xmlns:p14="http://schemas.microsoft.com/office/powerpoint/2010/main" val="2534157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FB0F1D0-61BB-1C17-CC18-3C805126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5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E43078-4D0D-E564-F9E1-55E52CF0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5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Increases HP by 2</a:t>
            </a:r>
          </a:p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2685D6-CECE-071F-4239-27E43D91C4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10955"/>
          <a:stretch/>
        </p:blipFill>
        <p:spPr>
          <a:xfrm>
            <a:off x="4680643" y="194872"/>
            <a:ext cx="3731254" cy="8596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F65744-7DCD-FDF2-5212-6115D9172327}"/>
              </a:ext>
            </a:extLst>
          </p:cNvPr>
          <p:cNvSpPr txBox="1"/>
          <p:nvPr/>
        </p:nvSpPr>
        <p:spPr>
          <a:xfrm>
            <a:off x="904481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200100"/>
                </a:solidFill>
                <a:latin typeface="Balloon Bd BT" panose="03060702020302060201" pitchFamily="66" charset="0"/>
              </a:rPr>
              <a:t>Immunity</a:t>
            </a:r>
            <a:endParaRPr lang="zh-TW" altLang="en-US" sz="3200" b="1" dirty="0">
              <a:solidFill>
                <a:srgbClr val="200100"/>
              </a:solidFill>
              <a:latin typeface="Balloon Bd BT" panose="03060702020302060201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A833A6-4A3B-DF3C-D6F5-80288579C9C2}"/>
              </a:ext>
            </a:extLst>
          </p:cNvPr>
          <p:cNvSpPr txBox="1"/>
          <p:nvPr/>
        </p:nvSpPr>
        <p:spPr>
          <a:xfrm>
            <a:off x="9044815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200100"/>
                </a:solidFill>
                <a:latin typeface="Balloon Bd BT" panose="03060702020302060201" pitchFamily="66" charset="0"/>
              </a:rPr>
              <a:t>Survives plague for once</a:t>
            </a:r>
          </a:p>
          <a:p>
            <a:r>
              <a:rPr lang="en-US" altLang="zh-TW" sz="2500" b="1" dirty="0">
                <a:solidFill>
                  <a:srgbClr val="200100"/>
                </a:solidFill>
                <a:latin typeface="Balloon Bd BT" panose="03060702020302060201" pitchFamily="66" charset="0"/>
              </a:rPr>
              <a:t>Max level: unlimited</a:t>
            </a:r>
          </a:p>
        </p:txBody>
      </p:sp>
    </p:spTree>
    <p:extLst>
      <p:ext uri="{BB962C8B-B14F-4D97-AF65-F5344CB8AC3E}">
        <p14:creationId xmlns:p14="http://schemas.microsoft.com/office/powerpoint/2010/main" val="2432469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AA53534-3363-5FC3-9B0F-C8BD65BB4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0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E43078-4D0D-E564-F9E1-55E52CF0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5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Increases HP by 2</a:t>
            </a:r>
          </a:p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2685D6-CECE-071F-4239-27E43D91C4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10955"/>
          <a:stretch/>
        </p:blipFill>
        <p:spPr>
          <a:xfrm>
            <a:off x="4680643" y="194872"/>
            <a:ext cx="3731254" cy="8596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F65744-7DCD-FDF2-5212-6115D9172327}"/>
              </a:ext>
            </a:extLst>
          </p:cNvPr>
          <p:cNvSpPr txBox="1"/>
          <p:nvPr/>
        </p:nvSpPr>
        <p:spPr>
          <a:xfrm>
            <a:off x="904481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3635BD"/>
                </a:solidFill>
                <a:latin typeface="Balloon Bd BT" panose="03060702020302060201" pitchFamily="66" charset="0"/>
              </a:rPr>
              <a:t>Can fly</a:t>
            </a:r>
            <a:endParaRPr lang="zh-TW" altLang="en-US" sz="3200" b="1" dirty="0">
              <a:solidFill>
                <a:srgbClr val="3635BD"/>
              </a:solidFill>
              <a:latin typeface="Balloon Bd BT" panose="03060702020302060201" pitchFamily="66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A833A6-4A3B-DF3C-D6F5-80288579C9C2}"/>
              </a:ext>
            </a:extLst>
          </p:cNvPr>
          <p:cNvSpPr txBox="1"/>
          <p:nvPr/>
        </p:nvSpPr>
        <p:spPr>
          <a:xfrm>
            <a:off x="9044815" y="4758953"/>
            <a:ext cx="37312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3635BD"/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</p:spTree>
    <p:extLst>
      <p:ext uri="{BB962C8B-B14F-4D97-AF65-F5344CB8AC3E}">
        <p14:creationId xmlns:p14="http://schemas.microsoft.com/office/powerpoint/2010/main" val="6454967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2423DBB-0677-5F8F-D87C-13BE95C6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50" y="0"/>
            <a:ext cx="4364182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E43078-4D0D-E564-F9E1-55E52CF0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5" y="0"/>
            <a:ext cx="4364182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B74528-502C-4848-817B-0E9658EAA1FB}"/>
              </a:ext>
            </a:extLst>
          </p:cNvPr>
          <p:cNvSpPr txBox="1"/>
          <p:nvPr/>
        </p:nvSpPr>
        <p:spPr>
          <a:xfrm>
            <a:off x="4680639" y="4758953"/>
            <a:ext cx="37312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Increases HP by 2</a:t>
            </a:r>
          </a:p>
          <a:p>
            <a:r>
              <a:rPr lang="en-US" altLang="zh-TW" sz="2500" b="1" dirty="0">
                <a:solidFill>
                  <a:srgbClr val="03503C"/>
                </a:solidFill>
                <a:latin typeface="Balloon Bd BT" panose="03060702020302060201" pitchFamily="66" charset="0"/>
              </a:rPr>
              <a:t>Max level: III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2685D6-CECE-071F-4239-27E43D91C4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r="10955"/>
          <a:stretch/>
        </p:blipFill>
        <p:spPr>
          <a:xfrm>
            <a:off x="4680643" y="194872"/>
            <a:ext cx="3731254" cy="85961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F65744-7DCD-FDF2-5212-6115D9172327}"/>
              </a:ext>
            </a:extLst>
          </p:cNvPr>
          <p:cNvSpPr txBox="1"/>
          <p:nvPr/>
        </p:nvSpPr>
        <p:spPr>
          <a:xfrm>
            <a:off x="9044816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300000"/>
                </a:solidFill>
                <a:latin typeface="Balloon Bd BT" panose="03060702020302060201" pitchFamily="66" charset="0"/>
              </a:rPr>
              <a:t>Heat resistance</a:t>
            </a:r>
            <a:endParaRPr lang="zh-TW" altLang="en-US" sz="3200" b="1" dirty="0">
              <a:solidFill>
                <a:srgbClr val="300000"/>
              </a:solidFill>
              <a:latin typeface="Balloon Bd BT" panose="03060702020302060201" pitchFamily="66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E152F61-2009-0E5A-A32C-74465424C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75" y="4712344"/>
            <a:ext cx="4075541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without heat resistance I or above or multiple food.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3A7320-A989-4981-9D8D-8F2FF2A49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335952-A7B3-4443-9616-CC3C65AF258B}"/>
              </a:ext>
            </a:extLst>
          </p:cNvPr>
          <p:cNvSpPr txBox="1"/>
          <p:nvPr/>
        </p:nvSpPr>
        <p:spPr>
          <a:xfrm>
            <a:off x="4680641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Changes species form, the effect will revert when environmental changes occur. </a:t>
            </a:r>
          </a:p>
          <a:p>
            <a:r>
              <a:rPr lang="en-US" altLang="zh-TW" sz="2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493E030-E87D-4D18-BFE2-06B5695E3494}"/>
              </a:ext>
            </a:extLst>
          </p:cNvPr>
          <p:cNvSpPr txBox="1"/>
          <p:nvPr/>
        </p:nvSpPr>
        <p:spPr>
          <a:xfrm>
            <a:off x="4680639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human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D823F6-A5C9-449B-933F-360815EEDEC6}"/>
              </a:ext>
            </a:extLst>
          </p:cNvPr>
          <p:cNvSpPr txBox="1"/>
          <p:nvPr/>
        </p:nvSpPr>
        <p:spPr>
          <a:xfrm>
            <a:off x="4680638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A2F4AC"/>
                </a:solidFill>
                <a:latin typeface="Balloon Bd BT" panose="03060702020302060201" pitchFamily="66" charset="0"/>
              </a:rPr>
              <a:t>F</a:t>
            </a:r>
            <a:endParaRPr lang="zh-TW" altLang="en-US" sz="3200" b="1" dirty="0">
              <a:solidFill>
                <a:srgbClr val="A2F4AC"/>
              </a:solidFill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0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68A008A-A180-4CB7-8360-71C97F61C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3B22B9-518D-4E79-9887-0BC5FD59A8E4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SNAKE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FDCF78-488D-4418-BC29-A358DF76FCF9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III</a:t>
            </a:r>
            <a:endParaRPr lang="zh-TW" altLang="en-US" sz="3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3671CB-AA3C-443F-AF6D-215B2028CAA3}"/>
              </a:ext>
            </a:extLst>
          </p:cNvPr>
          <p:cNvSpPr txBox="1"/>
          <p:nvPr/>
        </p:nvSpPr>
        <p:spPr>
          <a:xfrm>
            <a:off x="316460" y="5143405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HP: 5</a:t>
            </a:r>
          </a:p>
          <a:p>
            <a:pPr marL="266700" indent="-266700"/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</a:br>
            <a:r>
              <a:rPr lang="en-US" altLang="zh-TW" sz="2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lloon Bd BT" panose="03060702020302060201" pitchFamily="66" charset="0"/>
              </a:rPr>
              <a:t>Environmental awareness I, speed ii</a:t>
            </a:r>
            <a:endParaRPr lang="zh-TW" altLang="en-US" sz="2200" b="1" dirty="0">
              <a:solidFill>
                <a:schemeClr val="accent5">
                  <a:lumMod val="40000"/>
                  <a:lumOff val="60000"/>
                </a:schemeClr>
              </a:solidFill>
              <a:latin typeface="Balloon Bd BT" panose="03060702020302060201" pitchFamily="66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33D054-DCCF-4584-9F44-3D8505C1F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8ECC1B5-2F7C-4714-9011-1075A3C6C7BC}"/>
              </a:ext>
            </a:extLst>
          </p:cNvPr>
          <p:cNvSpPr txBox="1"/>
          <p:nvPr/>
        </p:nvSpPr>
        <p:spPr>
          <a:xfrm>
            <a:off x="4680639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127000" dir="5400000" algn="ctr" rotWithShape="0">
                    <a:srgbClr val="002060"/>
                  </a:outerShdw>
                </a:effectLst>
                <a:latin typeface="Balloon Bd BT" panose="03060702020302060201" pitchFamily="66" charset="0"/>
              </a:rPr>
              <a:t>I</a:t>
            </a:r>
            <a:endParaRPr lang="zh-TW" altLang="en-US" sz="3200" b="1" dirty="0">
              <a:ln w="19050">
                <a:noFill/>
              </a:ln>
              <a:solidFill>
                <a:schemeClr val="bg1"/>
              </a:solidFill>
              <a:effectLst>
                <a:outerShdw blurRad="127000" dir="5400000" algn="ctr" rotWithShape="0">
                  <a:srgbClr val="002060"/>
                </a:outerShdw>
              </a:effectLst>
              <a:latin typeface="Balloon Bd BT" panose="03060702020302060201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C04B7F6-49C9-41AB-A0EA-EB80F7AE18BF}"/>
              </a:ext>
            </a:extLst>
          </p:cNvPr>
          <p:cNvSpPr txBox="1"/>
          <p:nvPr/>
        </p:nvSpPr>
        <p:spPr>
          <a:xfrm>
            <a:off x="4680640" y="25970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127000" dir="5400000" algn="ctr" rotWithShape="0">
                    <a:srgbClr val="002060"/>
                  </a:outerShdw>
                </a:effectLst>
                <a:latin typeface="Balloon Bd BT" panose="03060702020302060201" pitchFamily="66" charset="0"/>
              </a:rPr>
              <a:t>“Wireless” Mouse</a:t>
            </a:r>
            <a:endParaRPr lang="zh-TW" altLang="en-US" sz="3200" b="1" dirty="0">
              <a:ln w="19050">
                <a:noFill/>
              </a:ln>
              <a:solidFill>
                <a:schemeClr val="bg1"/>
              </a:solidFill>
              <a:effectLst>
                <a:outerShdw blurRad="127000" dir="5400000" algn="ctr" rotWithShape="0">
                  <a:srgbClr val="002060"/>
                </a:outerShdw>
              </a:effectLst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CC95645-EB0C-4FF1-BCB9-3811FFC144FD}"/>
              </a:ext>
            </a:extLst>
          </p:cNvPr>
          <p:cNvSpPr txBox="1"/>
          <p:nvPr/>
        </p:nvSpPr>
        <p:spPr>
          <a:xfrm>
            <a:off x="4680639" y="5143405"/>
            <a:ext cx="37312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ln w="12700">
                  <a:noFill/>
                </a:ln>
                <a:solidFill>
                  <a:schemeClr val="bg1"/>
                </a:solidFill>
                <a:effectLst>
                  <a:outerShdw blurRad="127000" dir="5400000" algn="ctr" rotWithShape="0">
                    <a:srgbClr val="002060"/>
                  </a:outerShdw>
                </a:effectLst>
                <a:latin typeface="Balloon Bd BT" panose="03060702020302060201" pitchFamily="66" charset="0"/>
              </a:rPr>
              <a:t>HP: 4</a:t>
            </a:r>
          </a:p>
          <a:p>
            <a:pPr marL="266700" indent="-266700"/>
            <a:r>
              <a:rPr lang="en-US" altLang="zh-TW" sz="2200" b="1" dirty="0">
                <a:ln w="12700">
                  <a:noFill/>
                </a:ln>
                <a:solidFill>
                  <a:schemeClr val="bg1"/>
                </a:solidFill>
                <a:effectLst>
                  <a:outerShdw blurRad="127000" dir="5400000" algn="ctr" rotWithShape="0">
                    <a:srgbClr val="002060"/>
                  </a:outerShdw>
                </a:effectLst>
                <a:latin typeface="Balloon Bd BT" panose="03060702020302060201" pitchFamily="66" charset="0"/>
              </a:rPr>
              <a:t>IT: Camouflage I, </a:t>
            </a:r>
            <a:br>
              <a:rPr lang="en-US" altLang="zh-TW" sz="2200" b="1" dirty="0">
                <a:ln w="12700">
                  <a:noFill/>
                </a:ln>
                <a:solidFill>
                  <a:schemeClr val="bg1"/>
                </a:solidFill>
                <a:effectLst>
                  <a:outerShdw blurRad="127000" dir="5400000" algn="ctr" rotWithShape="0">
                    <a:srgbClr val="002060"/>
                  </a:outerShdw>
                </a:effectLst>
                <a:latin typeface="Balloon Bd BT" panose="03060702020302060201" pitchFamily="66" charset="0"/>
              </a:rPr>
            </a:br>
            <a:r>
              <a:rPr lang="en-US" altLang="zh-TW" sz="2200" b="1" dirty="0">
                <a:ln w="12700">
                  <a:noFill/>
                </a:ln>
                <a:solidFill>
                  <a:schemeClr val="bg1"/>
                </a:solidFill>
                <a:effectLst>
                  <a:outerShdw blurRad="127000" dir="5400000" algn="ctr" rotWithShape="0">
                    <a:srgbClr val="002060"/>
                  </a:outerShdw>
                </a:effectLst>
                <a:latin typeface="Balloon Bd BT" panose="03060702020302060201" pitchFamily="66" charset="0"/>
              </a:rPr>
              <a:t>speed </a:t>
            </a:r>
            <a:r>
              <a:rPr lang="en-US" altLang="zh-TW" sz="2200" b="1" dirty="0" err="1">
                <a:ln w="12700">
                  <a:noFill/>
                </a:ln>
                <a:solidFill>
                  <a:schemeClr val="bg1"/>
                </a:solidFill>
                <a:effectLst>
                  <a:outerShdw blurRad="127000" dir="5400000" algn="ctr" rotWithShape="0">
                    <a:srgbClr val="002060"/>
                  </a:outerShdw>
                </a:effectLst>
                <a:latin typeface="Balloon Bd BT" panose="03060702020302060201" pitchFamily="66" charset="0"/>
              </a:rPr>
              <a:t>iV</a:t>
            </a:r>
            <a:endParaRPr lang="zh-TW" altLang="en-US" sz="2200" b="1" dirty="0">
              <a:ln w="12700">
                <a:noFill/>
              </a:ln>
              <a:solidFill>
                <a:schemeClr val="bg1"/>
              </a:solidFill>
              <a:effectLst>
                <a:outerShdw blurRad="127000" dir="5400000" algn="ctr" rotWithShape="0">
                  <a:srgbClr val="002060"/>
                </a:outerShdw>
              </a:effectLst>
              <a:latin typeface="Balloon Bd BT" panose="030607020203020602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07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99BBDED-4E35-4823-9100-8186C7D0A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A7894-2700-4FC7-8662-264BD15F1186}"/>
              </a:ext>
            </a:extLst>
          </p:cNvPr>
          <p:cNvSpPr txBox="1"/>
          <p:nvPr/>
        </p:nvSpPr>
        <p:spPr>
          <a:xfrm>
            <a:off x="316460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ND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9C86A38-1E7F-4271-AD59-841606DDEC48}"/>
              </a:ext>
            </a:extLst>
          </p:cNvPr>
          <p:cNvSpPr txBox="1"/>
          <p:nvPr/>
        </p:nvSpPr>
        <p:spPr>
          <a:xfrm>
            <a:off x="316461" y="268045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drought</a:t>
            </a:r>
            <a:endParaRPr lang="zh-TW" altLang="en-US" sz="3200" b="1" dirty="0">
              <a:solidFill>
                <a:srgbClr val="C00000"/>
              </a:solidFill>
              <a:latin typeface="Balloon Bd BT" panose="03060702020302060201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0460CEA-A829-450E-9BA3-7F79B2C15707}"/>
              </a:ext>
            </a:extLst>
          </p:cNvPr>
          <p:cNvSpPr txBox="1"/>
          <p:nvPr/>
        </p:nvSpPr>
        <p:spPr>
          <a:xfrm>
            <a:off x="316460" y="5151750"/>
            <a:ext cx="37312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Bottleneck effect that kills species without heat resistance I or above or multiple food.</a:t>
            </a:r>
          </a:p>
          <a:p>
            <a:r>
              <a:rPr lang="en-US" altLang="zh-TW" sz="2200" b="1" dirty="0">
                <a:solidFill>
                  <a:srgbClr val="C00000"/>
                </a:solidFill>
                <a:latin typeface="Balloon Bd BT" panose="03060702020302060201" pitchFamily="66" charset="0"/>
              </a:rPr>
              <a:t>Scope: region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4680638" y="268044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4680639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</p:spTree>
    <p:extLst>
      <p:ext uri="{BB962C8B-B14F-4D97-AF65-F5344CB8AC3E}">
        <p14:creationId xmlns:p14="http://schemas.microsoft.com/office/powerpoint/2010/main" val="407688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1EB33D9-5447-4E2F-8774-695296A7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64182" cy="685800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AD42DF-A76B-4729-8637-4257DF9DC40C}"/>
              </a:ext>
            </a:extLst>
          </p:cNvPr>
          <p:cNvSpPr txBox="1"/>
          <p:nvPr/>
        </p:nvSpPr>
        <p:spPr>
          <a:xfrm>
            <a:off x="316463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Can swim</a:t>
            </a:r>
            <a:endParaRPr lang="zh-TW" alt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lloon Bd BT" panose="03060702020302060201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9D46A82-2D06-448F-A464-B07DBDAEF684}"/>
              </a:ext>
            </a:extLst>
          </p:cNvPr>
          <p:cNvSpPr txBox="1"/>
          <p:nvPr/>
        </p:nvSpPr>
        <p:spPr>
          <a:xfrm>
            <a:off x="316460" y="4538406"/>
            <a:ext cx="3731259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Species develop gills, webbed feet, fins, etc. to swim.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 - allows species to survive in “Swamp”, “Beach”, and “Waterfall Cliff”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 - allows species to survive “Flood”</a:t>
            </a:r>
          </a:p>
          <a:p>
            <a:r>
              <a:rPr lang="en-US" altLang="zh-TW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loon Bd BT" panose="03060702020302060201" pitchFamily="66" charset="0"/>
              </a:rPr>
              <a:t>Lv III - allows species to swim to other regions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3E1FC4-3C0D-4665-A92E-D57B2AE6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79" y="0"/>
            <a:ext cx="4364182" cy="6858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3D4FD7F-AE0D-4F85-9571-DD8C910963C5}"/>
              </a:ext>
            </a:extLst>
          </p:cNvPr>
          <p:cNvSpPr txBox="1"/>
          <p:nvPr/>
        </p:nvSpPr>
        <p:spPr>
          <a:xfrm>
            <a:off x="4680642" y="276390"/>
            <a:ext cx="3731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F3EF"/>
                </a:solidFill>
                <a:latin typeface="Balloon Bd BT" panose="03060702020302060201" pitchFamily="66" charset="0"/>
              </a:rPr>
              <a:t>Heat resistance</a:t>
            </a:r>
            <a:endParaRPr lang="zh-TW" altLang="en-US" sz="3200" b="1" dirty="0">
              <a:solidFill>
                <a:srgbClr val="FFF3EF"/>
              </a:solidFill>
              <a:latin typeface="Balloon Bd BT" panose="03060702020302060201" pitchFamily="66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0E6572-2B58-4CE1-B8B1-D769FAF5DEBA}"/>
              </a:ext>
            </a:extLst>
          </p:cNvPr>
          <p:cNvSpPr txBox="1"/>
          <p:nvPr/>
        </p:nvSpPr>
        <p:spPr>
          <a:xfrm>
            <a:off x="4680639" y="4538406"/>
            <a:ext cx="3731259" cy="200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50" b="1" dirty="0">
                <a:solidFill>
                  <a:srgbClr val="FFF3EF"/>
                </a:solidFill>
                <a:latin typeface="Balloon Bd BT" panose="03060702020302060201" pitchFamily="66" charset="0"/>
              </a:rPr>
              <a:t>Species enter a dormant state or reduce metabolism to resist heat.</a:t>
            </a:r>
          </a:p>
          <a:p>
            <a:r>
              <a:rPr lang="en-US" altLang="zh-TW" sz="1750" b="1" dirty="0">
                <a:solidFill>
                  <a:srgbClr val="FFF3EF"/>
                </a:solidFill>
                <a:latin typeface="Balloon Bd BT" panose="03060702020302060201" pitchFamily="66" charset="0"/>
              </a:rPr>
              <a:t>Lv I - allows species to survive “Drought”</a:t>
            </a:r>
          </a:p>
          <a:p>
            <a:r>
              <a:rPr lang="en-US" altLang="zh-TW" sz="1750" b="1" dirty="0">
                <a:solidFill>
                  <a:srgbClr val="FFF3EF"/>
                </a:solidFill>
                <a:latin typeface="Balloon Bd BT" panose="03060702020302060201" pitchFamily="66" charset="0"/>
              </a:rPr>
              <a:t>Lv II - allows species to survive in “Volcano” and “Volcanic Eruption”</a:t>
            </a:r>
          </a:p>
          <a:p>
            <a:r>
              <a:rPr lang="en-US" altLang="zh-TW" sz="1750" b="1" dirty="0">
                <a:solidFill>
                  <a:srgbClr val="FFF3EF"/>
                </a:solidFill>
                <a:latin typeface="Balloon Bd BT" panose="03060702020302060201" pitchFamily="66" charset="0"/>
              </a:rPr>
              <a:t>Lv III - allows species to survive “Meteorite”</a:t>
            </a:r>
          </a:p>
        </p:txBody>
      </p:sp>
    </p:spTree>
    <p:extLst>
      <p:ext uri="{BB962C8B-B14F-4D97-AF65-F5344CB8AC3E}">
        <p14:creationId xmlns:p14="http://schemas.microsoft.com/office/powerpoint/2010/main" val="350948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2883</Words>
  <Application>Microsoft Office PowerPoint</Application>
  <PresentationFormat>寬螢幕</PresentationFormat>
  <Paragraphs>514</Paragraphs>
  <Slides>52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7" baseType="lpstr">
      <vt:lpstr>Arial</vt:lpstr>
      <vt:lpstr>Balloon Bd BT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Kyle_Ho</dc:creator>
  <cp:lastModifiedBy>kyle ho</cp:lastModifiedBy>
  <cp:revision>58</cp:revision>
  <dcterms:created xsi:type="dcterms:W3CDTF">2022-03-14T12:48:49Z</dcterms:created>
  <dcterms:modified xsi:type="dcterms:W3CDTF">2023-02-06T10:06:07Z</dcterms:modified>
</cp:coreProperties>
</file>