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Hochdoerfer" userId="d179e6adcfb7f6dc" providerId="LiveId" clId="{4EC9D648-2F84-4829-A9B6-F707AEE05B50}"/>
    <pc:docChg chg="custSel modSld">
      <pc:chgData name="Kyle Hochdoerfer" userId="d179e6adcfb7f6dc" providerId="LiveId" clId="{4EC9D648-2F84-4829-A9B6-F707AEE05B50}" dt="2023-12-01T00:30:45.343" v="51" actId="20577"/>
      <pc:docMkLst>
        <pc:docMk/>
      </pc:docMkLst>
      <pc:sldChg chg="modSp mod">
        <pc:chgData name="Kyle Hochdoerfer" userId="d179e6adcfb7f6dc" providerId="LiveId" clId="{4EC9D648-2F84-4829-A9B6-F707AEE05B50}" dt="2023-12-01T00:25:41.152" v="19" actId="20577"/>
        <pc:sldMkLst>
          <pc:docMk/>
          <pc:sldMk cId="2241153602" sldId="257"/>
        </pc:sldMkLst>
        <pc:spChg chg="mod">
          <ac:chgData name="Kyle Hochdoerfer" userId="d179e6adcfb7f6dc" providerId="LiveId" clId="{4EC9D648-2F84-4829-A9B6-F707AEE05B50}" dt="2023-12-01T00:25:41.152" v="19" actId="20577"/>
          <ac:spMkLst>
            <pc:docMk/>
            <pc:sldMk cId="2241153602" sldId="257"/>
            <ac:spMk id="3" creationId="{276FEE4D-A9AF-CCE2-6159-9A44EC40293E}"/>
          </ac:spMkLst>
        </pc:spChg>
      </pc:sldChg>
      <pc:sldChg chg="modSp mod">
        <pc:chgData name="Kyle Hochdoerfer" userId="d179e6adcfb7f6dc" providerId="LiveId" clId="{4EC9D648-2F84-4829-A9B6-F707AEE05B50}" dt="2023-12-01T00:28:09.136" v="23" actId="20577"/>
        <pc:sldMkLst>
          <pc:docMk/>
          <pc:sldMk cId="2243644824" sldId="262"/>
        </pc:sldMkLst>
        <pc:spChg chg="mod">
          <ac:chgData name="Kyle Hochdoerfer" userId="d179e6adcfb7f6dc" providerId="LiveId" clId="{4EC9D648-2F84-4829-A9B6-F707AEE05B50}" dt="2023-12-01T00:28:09.136" v="23" actId="20577"/>
          <ac:spMkLst>
            <pc:docMk/>
            <pc:sldMk cId="2243644824" sldId="262"/>
            <ac:spMk id="3" creationId="{C23ED9D8-7AD0-5640-F789-22F971B7D72A}"/>
          </ac:spMkLst>
        </pc:spChg>
      </pc:sldChg>
      <pc:sldChg chg="modSp mod">
        <pc:chgData name="Kyle Hochdoerfer" userId="d179e6adcfb7f6dc" providerId="LiveId" clId="{4EC9D648-2F84-4829-A9B6-F707AEE05B50}" dt="2023-12-01T00:29:52.203" v="29" actId="20577"/>
        <pc:sldMkLst>
          <pc:docMk/>
          <pc:sldMk cId="801772920" sldId="264"/>
        </pc:sldMkLst>
        <pc:spChg chg="mod">
          <ac:chgData name="Kyle Hochdoerfer" userId="d179e6adcfb7f6dc" providerId="LiveId" clId="{4EC9D648-2F84-4829-A9B6-F707AEE05B50}" dt="2023-12-01T00:29:52.203" v="29" actId="20577"/>
          <ac:spMkLst>
            <pc:docMk/>
            <pc:sldMk cId="801772920" sldId="264"/>
            <ac:spMk id="3" creationId="{C11D81C4-99B3-37AB-39F3-6C53CF8D6614}"/>
          </ac:spMkLst>
        </pc:spChg>
      </pc:sldChg>
      <pc:sldChg chg="modSp mod">
        <pc:chgData name="Kyle Hochdoerfer" userId="d179e6adcfb7f6dc" providerId="LiveId" clId="{4EC9D648-2F84-4829-A9B6-F707AEE05B50}" dt="2023-12-01T00:30:45.343" v="51" actId="20577"/>
        <pc:sldMkLst>
          <pc:docMk/>
          <pc:sldMk cId="1064022164" sldId="266"/>
        </pc:sldMkLst>
        <pc:spChg chg="mod">
          <ac:chgData name="Kyle Hochdoerfer" userId="d179e6adcfb7f6dc" providerId="LiveId" clId="{4EC9D648-2F84-4829-A9B6-F707AEE05B50}" dt="2023-12-01T00:30:45.343" v="51" actId="20577"/>
          <ac:spMkLst>
            <pc:docMk/>
            <pc:sldMk cId="1064022164" sldId="266"/>
            <ac:spMk id="3" creationId="{8024F5B3-39BB-D470-99B9-33E49D2828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80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90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17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7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CEDBE-522F-494E-9FC9-522A80171A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23D2CC-BF88-4DAD-8505-61FF4FE8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nctionize.com/blog/business-driven-development-what-and-how-functionize-hel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C085-00D4-F73C-348F-E9C14E24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26211"/>
            <a:ext cx="9282023" cy="3524625"/>
          </a:xfrm>
        </p:spPr>
        <p:txBody>
          <a:bodyPr/>
          <a:lstStyle/>
          <a:p>
            <a:pPr algn="ctr"/>
            <a:r>
              <a:rPr lang="en-US" dirty="0"/>
              <a:t>Technology-Driven Decisions</a:t>
            </a:r>
            <a:br>
              <a:rPr lang="en-US" dirty="0"/>
            </a:br>
            <a:r>
              <a:rPr lang="en-US" dirty="0"/>
              <a:t> VS</a:t>
            </a:r>
            <a:br>
              <a:rPr lang="en-US" dirty="0"/>
            </a:br>
            <a:r>
              <a:rPr lang="en-US" dirty="0"/>
              <a:t> Business-Driven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25DD7-91B6-99A9-9E4C-20630350D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Kyle Hochdoerfer</a:t>
            </a:r>
          </a:p>
        </p:txBody>
      </p:sp>
    </p:spTree>
    <p:extLst>
      <p:ext uri="{BB962C8B-B14F-4D97-AF65-F5344CB8AC3E}">
        <p14:creationId xmlns:p14="http://schemas.microsoft.com/office/powerpoint/2010/main" val="340911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FDF1-74E4-6800-2075-1375DFE6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Decision-Making Equilibrium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512F-B642-E318-0FA6-875FF9C2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479"/>
            <a:ext cx="8596668" cy="5236234"/>
          </a:xfrm>
        </p:spPr>
        <p:txBody>
          <a:bodyPr/>
          <a:lstStyle/>
          <a:p>
            <a:r>
              <a:rPr lang="en-US" dirty="0"/>
              <a:t>By meeting a proper balance of Technology-Driven and Business-Driven decisions, one can ensure innovative grown in addition to long lasting stability</a:t>
            </a:r>
          </a:p>
          <a:p>
            <a:endParaRPr lang="en-US" dirty="0"/>
          </a:p>
          <a:p>
            <a:r>
              <a:rPr lang="en-US" dirty="0"/>
              <a:t>Neither extreme is equipped to guide a company on its own, so it doesn’t make sense to exclusively favor one over the other</a:t>
            </a:r>
          </a:p>
          <a:p>
            <a:endParaRPr lang="en-US" dirty="0"/>
          </a:p>
          <a:p>
            <a:r>
              <a:rPr lang="en-US" dirty="0"/>
              <a:t>If a technologically-driven project encounters problems, a company can more easily bear them due to the reliability of more business-oriented aspects</a:t>
            </a:r>
          </a:p>
          <a:p>
            <a:endParaRPr lang="en-US" dirty="0"/>
          </a:p>
          <a:p>
            <a:r>
              <a:rPr lang="en-US" dirty="0"/>
              <a:t>Likewise, an old and stagnating Business-Driven application or project could potentially benefit from a Technology-Driven approach to enable new growth</a:t>
            </a:r>
          </a:p>
          <a:p>
            <a:endParaRPr lang="en-US" dirty="0"/>
          </a:p>
          <a:p>
            <a:r>
              <a:rPr lang="en-US" dirty="0"/>
              <a:t>Using both types of decision-making in tandem, we can mitigate their respective drawbacks at the same time while maximizing their strengths</a:t>
            </a:r>
          </a:p>
        </p:txBody>
      </p:sp>
    </p:spTree>
    <p:extLst>
      <p:ext uri="{BB962C8B-B14F-4D97-AF65-F5344CB8AC3E}">
        <p14:creationId xmlns:p14="http://schemas.microsoft.com/office/powerpoint/2010/main" val="358879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0C54-6614-D77F-50BC-ECC51224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736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F5B3-39BB-D470-99B9-33E49D28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4" y="1285336"/>
            <a:ext cx="8851308" cy="5322497"/>
          </a:xfrm>
        </p:spPr>
        <p:txBody>
          <a:bodyPr/>
          <a:lstStyle/>
          <a:p>
            <a:r>
              <a:rPr lang="en-US" dirty="0"/>
              <a:t>In the business-space, there are various decision-making philosophies involving technology that have their own strengths and weaknesses</a:t>
            </a:r>
          </a:p>
          <a:p>
            <a:endParaRPr lang="en-US" dirty="0"/>
          </a:p>
          <a:p>
            <a:r>
              <a:rPr lang="en-US" dirty="0"/>
              <a:t>Technology-Driven Decisions favor innovation and rapid growth, but the market is ever-changing and new discoveries run the risk of falling behind over time</a:t>
            </a:r>
          </a:p>
          <a:p>
            <a:endParaRPr lang="en-US" dirty="0"/>
          </a:p>
          <a:p>
            <a:r>
              <a:rPr lang="en-US" dirty="0"/>
              <a:t>Business-Driven Decisions favor stability created by a cyclical work process, but they’re not as suited for faster, shorter-term projects</a:t>
            </a:r>
          </a:p>
          <a:p>
            <a:endParaRPr lang="en-US" dirty="0"/>
          </a:p>
          <a:p>
            <a:r>
              <a:rPr lang="en-US" dirty="0"/>
              <a:t>The goal here is for the needs of the business to coincide with the development of new technologies, neither should be falling out of sync with the other</a:t>
            </a:r>
          </a:p>
          <a:p>
            <a:endParaRPr lang="en-US" dirty="0"/>
          </a:p>
          <a:p>
            <a:r>
              <a:rPr lang="en-US" dirty="0"/>
              <a:t>We can achieve this equilibrium by implementing both Technology and Business-Driven decision-making processes on a case-by-case basis, such that each philosophy can be employed where their usage will prove optimal</a:t>
            </a:r>
          </a:p>
        </p:txBody>
      </p:sp>
    </p:spTree>
    <p:extLst>
      <p:ext uri="{BB962C8B-B14F-4D97-AF65-F5344CB8AC3E}">
        <p14:creationId xmlns:p14="http://schemas.microsoft.com/office/powerpoint/2010/main" val="106402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F6A8-35E4-E177-F134-D3CB3E9B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989"/>
          </a:xfrm>
        </p:spPr>
        <p:txBody>
          <a:bodyPr/>
          <a:lstStyle/>
          <a:p>
            <a:pPr algn="ctr"/>
            <a:r>
              <a:rPr lang="en-US" dirty="0"/>
              <a:t>Works Cited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9EBE5-6232-D60D-AAF8-2A6A4B7E8680}"/>
              </a:ext>
            </a:extLst>
          </p:cNvPr>
          <p:cNvSpPr txBox="1"/>
          <p:nvPr/>
        </p:nvSpPr>
        <p:spPr>
          <a:xfrm>
            <a:off x="448573" y="1600526"/>
            <a:ext cx="84711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marR="0" indent="-360045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Shenk, G. (2022, November 28).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business-driven development: BDD?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AI Test Automation with Machine Learning.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https://www.functionize.com/blog/business-driven-development-what-and-how-functionize-helps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/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/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WalkMe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(2023, February 8).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does it mean to be technology-driven?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WalkMe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https://www.walkme.com/glossary/technology-driven/ </a:t>
            </a:r>
          </a:p>
          <a:p>
            <a:pPr marL="360045" indent="-360045"/>
            <a:endParaRPr lang="en-US" sz="1400" dirty="0">
              <a:effectLst/>
            </a:endParaRPr>
          </a:p>
          <a:p>
            <a:pPr marL="360045" marR="0" indent="-360045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233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63D9-0ABF-D3AB-F197-57FE203E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879"/>
          </a:xfrm>
        </p:spPr>
        <p:txBody>
          <a:bodyPr/>
          <a:lstStyle/>
          <a:p>
            <a:pPr algn="ctr"/>
            <a:r>
              <a:rPr lang="en-US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EE4D-A9AF-CCE2-6159-9A44EC40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6709"/>
            <a:ext cx="8596668" cy="5227608"/>
          </a:xfrm>
        </p:spPr>
        <p:txBody>
          <a:bodyPr/>
          <a:lstStyle/>
          <a:p>
            <a:r>
              <a:rPr lang="en-US" dirty="0"/>
              <a:t>As they operate, companies must make many important decisions regarding technology and how their business interfaces with it</a:t>
            </a:r>
          </a:p>
          <a:p>
            <a:endParaRPr lang="en-US" dirty="0"/>
          </a:p>
          <a:p>
            <a:r>
              <a:rPr lang="en-US" dirty="0"/>
              <a:t>There is much to process when it comes to making these kinds of decisions, and multiple paradigms to consider</a:t>
            </a:r>
          </a:p>
          <a:p>
            <a:endParaRPr lang="en-US" dirty="0"/>
          </a:p>
          <a:p>
            <a:r>
              <a:rPr lang="en-US" dirty="0"/>
              <a:t>One option is to allow the availability of technology to guide how the company elects to do business</a:t>
            </a:r>
          </a:p>
          <a:p>
            <a:endParaRPr lang="en-US" dirty="0"/>
          </a:p>
          <a:p>
            <a:r>
              <a:rPr lang="en-US" dirty="0"/>
              <a:t>Conversely, a company could instead allow business to come first, letting it guide how they choose to employ technology</a:t>
            </a:r>
          </a:p>
          <a:p>
            <a:endParaRPr lang="en-US" dirty="0"/>
          </a:p>
          <a:p>
            <a:r>
              <a:rPr lang="en-US" dirty="0"/>
              <a:t>Neither of these two extremes are optimal on their own, but rather, a healthy mix of them both will lead to the best results in the long-term</a:t>
            </a:r>
          </a:p>
        </p:txBody>
      </p:sp>
    </p:spTree>
    <p:extLst>
      <p:ext uri="{BB962C8B-B14F-4D97-AF65-F5344CB8AC3E}">
        <p14:creationId xmlns:p14="http://schemas.microsoft.com/office/powerpoint/2010/main" val="224115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7DD7-9F90-484E-D8C6-1924521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dirty="0"/>
              <a:t>Technology-Driven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F74D-5B62-AE1C-B970-A056CE27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215"/>
            <a:ext cx="8596668" cy="5201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Technology is constantly evolving; its many advancements will naturally have an impact on what businesses can achieve</a:t>
            </a:r>
          </a:p>
          <a:p>
            <a:endParaRPr lang="en-US" dirty="0"/>
          </a:p>
          <a:p>
            <a:r>
              <a:rPr lang="en-US" dirty="0"/>
              <a:t>To be technology-driven is to guided by the potential of what technology is currently available</a:t>
            </a:r>
          </a:p>
          <a:p>
            <a:endParaRPr lang="en-US" dirty="0"/>
          </a:p>
          <a:p>
            <a:r>
              <a:rPr lang="en-US" dirty="0"/>
              <a:t>Therefore, Technology-Driven Decisions are those that are motivated by the possibilities of technology, not what has already been accomplished in the present</a:t>
            </a:r>
          </a:p>
          <a:p>
            <a:endParaRPr lang="en-US" dirty="0"/>
          </a:p>
          <a:p>
            <a:r>
              <a:rPr lang="en-US" dirty="0"/>
              <a:t>Employed correctly, Technology-Driven Decisions can enable major breakthroughs that are beneficial to a business</a:t>
            </a:r>
          </a:p>
          <a:p>
            <a:endParaRPr lang="en-US" dirty="0"/>
          </a:p>
          <a:p>
            <a:r>
              <a:rPr lang="en-US" dirty="0"/>
              <a:t>Poor use of them, however, can incur great opportunity cost if the technological potential doesn’t pan out</a:t>
            </a:r>
          </a:p>
        </p:txBody>
      </p:sp>
    </p:spTree>
    <p:extLst>
      <p:ext uri="{BB962C8B-B14F-4D97-AF65-F5344CB8AC3E}">
        <p14:creationId xmlns:p14="http://schemas.microsoft.com/office/powerpoint/2010/main" val="195774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3477-C94A-4912-A33E-8CD8D578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dirty="0"/>
              <a:t>Technology-Driven Decisions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AB38-8EE5-7B9E-3B64-41906CFD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3577"/>
            <a:ext cx="8596668" cy="5382883"/>
          </a:xfrm>
        </p:spPr>
        <p:txBody>
          <a:bodyPr/>
          <a:lstStyle/>
          <a:p>
            <a:r>
              <a:rPr lang="en-US" dirty="0"/>
              <a:t>A technology-driven decision-making process can hold many benefits for a company as a whole, such as:</a:t>
            </a:r>
          </a:p>
          <a:p>
            <a:pPr lvl="1"/>
            <a:r>
              <a:rPr lang="en-US" dirty="0"/>
              <a:t>Exploring cutting edge technology offers the organization a greater degree of adaptability and flexibility in the face of change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By embracing innovative new technologies, a company can better invent creative new solutions that provide an advantage in the marketplace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Technology-Driven companies can stay ahead of the curve, arriving at new trends before their competitors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Allowing decisions to be Technology-Driven combats the risk of the work culture falling into stagnation, since its decision-making will promote innovation and growth as technology evolves</a:t>
            </a:r>
          </a:p>
        </p:txBody>
      </p:sp>
    </p:spTree>
    <p:extLst>
      <p:ext uri="{BB962C8B-B14F-4D97-AF65-F5344CB8AC3E}">
        <p14:creationId xmlns:p14="http://schemas.microsoft.com/office/powerpoint/2010/main" val="192651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E039-6751-594E-9E62-82F42BD2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Technology-Driven Decisions 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743E-159A-DB66-AA9C-7E145ECE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589"/>
            <a:ext cx="8596668" cy="5339751"/>
          </a:xfrm>
        </p:spPr>
        <p:txBody>
          <a:bodyPr/>
          <a:lstStyle/>
          <a:p>
            <a:r>
              <a:rPr lang="en-US" dirty="0"/>
              <a:t>As powerful as they can be, however, Technology-Driven decisions must be made with the right judgement</a:t>
            </a:r>
          </a:p>
          <a:p>
            <a:endParaRPr lang="en-US" dirty="0"/>
          </a:p>
          <a:p>
            <a:r>
              <a:rPr lang="en-US" dirty="0"/>
              <a:t>It’s entirely possible for companies to misread the market or the rate at which technology evolves, and then commit to an unfortunate decision</a:t>
            </a:r>
          </a:p>
          <a:p>
            <a:endParaRPr lang="en-US" dirty="0"/>
          </a:p>
          <a:p>
            <a:r>
              <a:rPr lang="en-US" dirty="0"/>
              <a:t>If a new implementation of technology does not appeal to wide audiences, a company may find itself with a product that few people are interested in</a:t>
            </a:r>
          </a:p>
          <a:p>
            <a:endParaRPr lang="en-US" dirty="0"/>
          </a:p>
          <a:p>
            <a:r>
              <a:rPr lang="en-US" dirty="0"/>
              <a:t>Likewise, a new use of technology could easily prove to be a passing fad, or it could be quickly surpassed by another evolving technology, creating the risk of a Technology-Driven decision quickly proving to be outdated</a:t>
            </a:r>
          </a:p>
          <a:p>
            <a:endParaRPr lang="en-US" dirty="0"/>
          </a:p>
          <a:p>
            <a:r>
              <a:rPr lang="en-US" dirty="0"/>
              <a:t>Like with anything else, Technology-Driven decisions need be informed as to ensure that they remain successful for the long-term</a:t>
            </a:r>
          </a:p>
        </p:txBody>
      </p:sp>
    </p:spTree>
    <p:extLst>
      <p:ext uri="{BB962C8B-B14F-4D97-AF65-F5344CB8AC3E}">
        <p14:creationId xmlns:p14="http://schemas.microsoft.com/office/powerpoint/2010/main" val="141878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918B-C884-D66A-74F0-FF1009D1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615"/>
          </a:xfrm>
        </p:spPr>
        <p:txBody>
          <a:bodyPr/>
          <a:lstStyle/>
          <a:p>
            <a:pPr algn="ctr"/>
            <a:r>
              <a:rPr lang="en-US" dirty="0"/>
              <a:t>Business-Driven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0CBA-9A42-05CD-397A-7E8C081D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215"/>
            <a:ext cx="8596668" cy="5253487"/>
          </a:xfrm>
        </p:spPr>
        <p:txBody>
          <a:bodyPr/>
          <a:lstStyle/>
          <a:p>
            <a:r>
              <a:rPr lang="en-US" dirty="0"/>
              <a:t>Technology shouldn’t always be driving business, however, it’s also a tool for businesses to leverage so that they can grow, not the other way around</a:t>
            </a:r>
          </a:p>
          <a:p>
            <a:endParaRPr lang="en-US" dirty="0"/>
          </a:p>
          <a:p>
            <a:r>
              <a:rPr lang="en-US" dirty="0"/>
              <a:t>Business-Driven Decisions are those that focus on the needs of the business over the growth of new tech</a:t>
            </a:r>
          </a:p>
          <a:p>
            <a:endParaRPr lang="en-US" dirty="0"/>
          </a:p>
          <a:p>
            <a:r>
              <a:rPr lang="en-US" dirty="0"/>
              <a:t>The needs of the business are used as models to drive design, rather than allowing emerging technological developments to dictate how design is handled</a:t>
            </a:r>
          </a:p>
          <a:p>
            <a:endParaRPr lang="en-US" dirty="0"/>
          </a:p>
          <a:p>
            <a:r>
              <a:rPr lang="en-US" dirty="0"/>
              <a:t>The major benefit of Business-Driven decisions is the long-term stability offered by the Business-Driven Development process</a:t>
            </a:r>
          </a:p>
          <a:p>
            <a:endParaRPr lang="en-US" dirty="0"/>
          </a:p>
          <a:p>
            <a:r>
              <a:rPr lang="en-US" dirty="0"/>
              <a:t>But on the flipside, Business-Driven decisions lack the explosive potential for growth and innovation offered by its technologically-driven counterpart</a:t>
            </a:r>
          </a:p>
        </p:txBody>
      </p:sp>
    </p:spTree>
    <p:extLst>
      <p:ext uri="{BB962C8B-B14F-4D97-AF65-F5344CB8AC3E}">
        <p14:creationId xmlns:p14="http://schemas.microsoft.com/office/powerpoint/2010/main" val="175983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7285-38EF-97D2-8D77-3EAD2502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989"/>
          </a:xfrm>
        </p:spPr>
        <p:txBody>
          <a:bodyPr/>
          <a:lstStyle/>
          <a:p>
            <a:pPr algn="ctr"/>
            <a:r>
              <a:rPr lang="en-US" dirty="0"/>
              <a:t>Business-Driven Decisions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D9D8-7AD0-5640-F789-22F971B7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3577"/>
            <a:ext cx="8596668" cy="5426015"/>
          </a:xfrm>
        </p:spPr>
        <p:txBody>
          <a:bodyPr/>
          <a:lstStyle/>
          <a:p>
            <a:r>
              <a:rPr lang="en-US" dirty="0"/>
              <a:t>There’s a lot to consider when managing how business needs align with technology, the core business and the tech team need to be on the same page</a:t>
            </a:r>
          </a:p>
          <a:p>
            <a:endParaRPr lang="en-US" dirty="0"/>
          </a:p>
          <a:p>
            <a:r>
              <a:rPr lang="en-US" dirty="0"/>
              <a:t>If work done by developers does not match the needs of the business, this will result in sub-optimal output that holds back the stream of value</a:t>
            </a:r>
          </a:p>
          <a:p>
            <a:endParaRPr lang="en-US" dirty="0"/>
          </a:p>
          <a:p>
            <a:r>
              <a:rPr lang="en-US" dirty="0"/>
              <a:t>Thus, Business-Driven decisions seek to mend this disconnect, the precise needs of the business are outlined in full so technology can respond in kind</a:t>
            </a:r>
          </a:p>
          <a:p>
            <a:endParaRPr lang="en-US" dirty="0"/>
          </a:p>
          <a:p>
            <a:r>
              <a:rPr lang="en-US" dirty="0"/>
              <a:t>A Business-Driven development process emphasizes stability, which it achieves using four distinct stages: modeling, building, deploying, and managing</a:t>
            </a:r>
          </a:p>
          <a:p>
            <a:endParaRPr lang="en-US" dirty="0"/>
          </a:p>
          <a:p>
            <a:r>
              <a:rPr lang="en-US" dirty="0"/>
              <a:t>These stages occur cyclically, providing structure to the overall process and ensuring that the business needs do not drift apart from the tech side of things as time goes by</a:t>
            </a:r>
          </a:p>
        </p:txBody>
      </p:sp>
    </p:spTree>
    <p:extLst>
      <p:ext uri="{BB962C8B-B14F-4D97-AF65-F5344CB8AC3E}">
        <p14:creationId xmlns:p14="http://schemas.microsoft.com/office/powerpoint/2010/main" val="224364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211B-CBB2-8F8A-CE37-FBCD3412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Business-Driven Decisions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CD70-09E4-31E7-B5B1-C1E02802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268083"/>
            <a:ext cx="8825428" cy="5236234"/>
          </a:xfrm>
        </p:spPr>
        <p:txBody>
          <a:bodyPr/>
          <a:lstStyle/>
          <a:p>
            <a:r>
              <a:rPr lang="en-US" dirty="0"/>
              <a:t>Business-Driven development is best suited for enterprise applications, that is, software used internally by the company</a:t>
            </a:r>
          </a:p>
          <a:p>
            <a:endParaRPr lang="en-US" dirty="0"/>
          </a:p>
          <a:p>
            <a:r>
              <a:rPr lang="en-US" dirty="0"/>
              <a:t>Enterprise applications are expected to remain in-use for extended periods of time, hence why the stability provided by a Business-Driven approach is needed</a:t>
            </a:r>
          </a:p>
          <a:p>
            <a:endParaRPr lang="en-US" dirty="0"/>
          </a:p>
          <a:p>
            <a:r>
              <a:rPr lang="en-US" dirty="0"/>
              <a:t>Because Business-Driven Decisions favor structure and stability, they aren’t able to react as quickly to the landscape of rapidly changing technology</a:t>
            </a:r>
          </a:p>
          <a:p>
            <a:endParaRPr lang="en-US" dirty="0"/>
          </a:p>
          <a:p>
            <a:r>
              <a:rPr lang="en-US" dirty="0"/>
              <a:t>As such, a Business-Driven methodology is ill-suited for cutting-edge, consumer facing applications where the market is fickle and requires flexibility</a:t>
            </a:r>
          </a:p>
          <a:p>
            <a:endParaRPr lang="en-US" dirty="0"/>
          </a:p>
          <a:p>
            <a:r>
              <a:rPr lang="en-US" dirty="0"/>
              <a:t>In this way, we can see that Business-Driven decisions tend to favor dependability over the potential for extreme growth</a:t>
            </a:r>
          </a:p>
        </p:txBody>
      </p:sp>
    </p:spTree>
    <p:extLst>
      <p:ext uri="{BB962C8B-B14F-4D97-AF65-F5344CB8AC3E}">
        <p14:creationId xmlns:p14="http://schemas.microsoft.com/office/powerpoint/2010/main" val="79112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73A1-4296-119D-25D4-ACD2DBF0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121"/>
          </a:xfrm>
        </p:spPr>
        <p:txBody>
          <a:bodyPr/>
          <a:lstStyle/>
          <a:p>
            <a:pPr algn="ctr"/>
            <a:r>
              <a:rPr lang="en-US" dirty="0"/>
              <a:t>Decision-Making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81C4-99B3-37AB-39F3-6C53CF8D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5721"/>
            <a:ext cx="8596668" cy="5357004"/>
          </a:xfrm>
        </p:spPr>
        <p:txBody>
          <a:bodyPr/>
          <a:lstStyle/>
          <a:p>
            <a:r>
              <a:rPr lang="en-US" dirty="0"/>
              <a:t>Neither Technology-Driven or Business-Driven decision-making strategies are optimal, they each have their own respective use-cases</a:t>
            </a:r>
          </a:p>
          <a:p>
            <a:endParaRPr lang="en-US" dirty="0"/>
          </a:p>
          <a:p>
            <a:r>
              <a:rPr lang="en-US" dirty="0"/>
              <a:t>Therefore, it’s imperative to know what situations are best for each type of decision making, use the best tool for the job at hand</a:t>
            </a:r>
          </a:p>
          <a:p>
            <a:endParaRPr lang="en-US" dirty="0"/>
          </a:p>
          <a:p>
            <a:r>
              <a:rPr lang="en-US" dirty="0"/>
              <a:t>Getting carried away with Technology-Driven approach could lead to developers neglecting the needs of the business, catering for the near future instead of the long-term</a:t>
            </a:r>
          </a:p>
          <a:p>
            <a:endParaRPr lang="en-US" dirty="0"/>
          </a:p>
          <a:p>
            <a:r>
              <a:rPr lang="en-US" dirty="0"/>
              <a:t>Likewise, too strong of a Business-Driven mindset could cause the company to fall behind their more risk-taking competitors in the market</a:t>
            </a:r>
          </a:p>
          <a:p>
            <a:endParaRPr lang="en-US" dirty="0"/>
          </a:p>
          <a:p>
            <a:r>
              <a:rPr lang="en-US" dirty="0"/>
              <a:t>Innovation and stability are both important factors to maintain, and are prioritized by Technology-Driven and Business-Driven decisions respectively</a:t>
            </a:r>
          </a:p>
        </p:txBody>
      </p:sp>
    </p:spTree>
    <p:extLst>
      <p:ext uri="{BB962C8B-B14F-4D97-AF65-F5344CB8AC3E}">
        <p14:creationId xmlns:p14="http://schemas.microsoft.com/office/powerpoint/2010/main" val="801772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1849</TotalTime>
  <Words>1227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Technology-Driven Decisions  VS  Business-Driven decisions</vt:lpstr>
      <vt:lpstr>Decision Making</vt:lpstr>
      <vt:lpstr>Technology-Driven Decisions</vt:lpstr>
      <vt:lpstr>Technology-Driven Decisions -2</vt:lpstr>
      <vt:lpstr>Technology-Driven Decisions -3</vt:lpstr>
      <vt:lpstr>Business-Driven Decisions</vt:lpstr>
      <vt:lpstr>Business-Driven Decisions - 2</vt:lpstr>
      <vt:lpstr>Business-Driven Decisions - 3</vt:lpstr>
      <vt:lpstr>Decision-Making Equilibrium</vt:lpstr>
      <vt:lpstr>Decision-Making Equilibrium - 2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Technology-Driven Decisions  VS  Business-Driven decisions</dc:title>
  <dc:creator>Kyle Hochdoerfer</dc:creator>
  <cp:lastModifiedBy>Kyle Hochdoerfer</cp:lastModifiedBy>
  <cp:revision>1</cp:revision>
  <dcterms:created xsi:type="dcterms:W3CDTF">2023-11-29T17:41:34Z</dcterms:created>
  <dcterms:modified xsi:type="dcterms:W3CDTF">2023-12-01T00:30:50Z</dcterms:modified>
</cp:coreProperties>
</file>