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2" r:id="rId10"/>
    <p:sldId id="263" r:id="rId11"/>
    <p:sldId id="264" r:id="rId12"/>
    <p:sldId id="265" r:id="rId13"/>
    <p:sldId id="266" r:id="rId14"/>
    <p:sldId id="267"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174013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168904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4343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111242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6833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67866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1123948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383796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55706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8542B-B9A6-40C5-8C1C-8AA400C4FBE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199497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8542B-B9A6-40C5-8C1C-8AA400C4FBE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420922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8542B-B9A6-40C5-8C1C-8AA400C4FBE5}"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243701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8542B-B9A6-40C5-8C1C-8AA400C4FBE5}"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357942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8542B-B9A6-40C5-8C1C-8AA400C4FBE5}"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374604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18542B-B9A6-40C5-8C1C-8AA400C4FBE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240731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8542B-B9A6-40C5-8C1C-8AA400C4FBE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AFAFD2-DF6D-44F0-9757-100BF1F2DF99}" type="slidenum">
              <a:rPr lang="en-US" smtClean="0"/>
              <a:t>‹#›</a:t>
            </a:fld>
            <a:endParaRPr lang="en-US"/>
          </a:p>
        </p:txBody>
      </p:sp>
    </p:spTree>
    <p:extLst>
      <p:ext uri="{BB962C8B-B14F-4D97-AF65-F5344CB8AC3E}">
        <p14:creationId xmlns:p14="http://schemas.microsoft.com/office/powerpoint/2010/main" val="380371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18542B-B9A6-40C5-8C1C-8AA400C4FBE5}" type="datetimeFigureOut">
              <a:rPr lang="en-US" smtClean="0"/>
              <a:t>11/2/2023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AFAFD2-DF6D-44F0-9757-100BF1F2DF99}" type="slidenum">
              <a:rPr lang="en-US" smtClean="0"/>
              <a:t>‹#›</a:t>
            </a:fld>
            <a:endParaRPr lang="en-US"/>
          </a:p>
        </p:txBody>
      </p:sp>
    </p:spTree>
    <p:extLst>
      <p:ext uri="{BB962C8B-B14F-4D97-AF65-F5344CB8AC3E}">
        <p14:creationId xmlns:p14="http://schemas.microsoft.com/office/powerpoint/2010/main" val="684821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BB99-9A16-6719-CBC6-E2F361C0A92E}"/>
              </a:ext>
            </a:extLst>
          </p:cNvPr>
          <p:cNvSpPr>
            <a:spLocks noGrp="1"/>
          </p:cNvSpPr>
          <p:nvPr>
            <p:ph type="ctrTitle"/>
          </p:nvPr>
        </p:nvSpPr>
        <p:spPr>
          <a:xfrm>
            <a:off x="394866" y="1782698"/>
            <a:ext cx="8879137" cy="1646302"/>
          </a:xfrm>
        </p:spPr>
        <p:txBody>
          <a:bodyPr/>
          <a:lstStyle/>
          <a:p>
            <a:r>
              <a:rPr lang="en-US" dirty="0"/>
              <a:t>DevOps Automated Testing</a:t>
            </a:r>
          </a:p>
        </p:txBody>
      </p:sp>
      <p:sp>
        <p:nvSpPr>
          <p:cNvPr id="3" name="Subtitle 2">
            <a:extLst>
              <a:ext uri="{FF2B5EF4-FFF2-40B4-BE49-F238E27FC236}">
                <a16:creationId xmlns:a16="http://schemas.microsoft.com/office/drawing/2014/main" id="{9D93827A-C8B0-E61B-CDD0-F6F0CFCCE37C}"/>
              </a:ext>
            </a:extLst>
          </p:cNvPr>
          <p:cNvSpPr>
            <a:spLocks noGrp="1"/>
          </p:cNvSpPr>
          <p:nvPr>
            <p:ph type="subTitle" idx="1"/>
          </p:nvPr>
        </p:nvSpPr>
        <p:spPr>
          <a:xfrm>
            <a:off x="4030462" y="3704208"/>
            <a:ext cx="2287480" cy="1096899"/>
          </a:xfrm>
        </p:spPr>
        <p:txBody>
          <a:bodyPr/>
          <a:lstStyle/>
          <a:p>
            <a:r>
              <a:rPr lang="en-US" dirty="0"/>
              <a:t>By Kyle </a:t>
            </a:r>
            <a:r>
              <a:rPr lang="en-US" dirty="0" err="1"/>
              <a:t>Hochdoerfer</a:t>
            </a:r>
            <a:endParaRPr lang="en-US" dirty="0"/>
          </a:p>
        </p:txBody>
      </p:sp>
    </p:spTree>
    <p:extLst>
      <p:ext uri="{BB962C8B-B14F-4D97-AF65-F5344CB8AC3E}">
        <p14:creationId xmlns:p14="http://schemas.microsoft.com/office/powerpoint/2010/main" val="247372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3C11-3338-04BD-9A1F-ADF80FE1F8FD}"/>
              </a:ext>
            </a:extLst>
          </p:cNvPr>
          <p:cNvSpPr>
            <a:spLocks noGrp="1"/>
          </p:cNvSpPr>
          <p:nvPr>
            <p:ph type="title"/>
          </p:nvPr>
        </p:nvSpPr>
        <p:spPr>
          <a:xfrm>
            <a:off x="677334" y="609600"/>
            <a:ext cx="8596668" cy="736121"/>
          </a:xfrm>
        </p:spPr>
        <p:txBody>
          <a:bodyPr/>
          <a:lstStyle/>
          <a:p>
            <a:pPr algn="ctr"/>
            <a:r>
              <a:rPr lang="en-US" dirty="0"/>
              <a:t>Efficient Testing</a:t>
            </a:r>
          </a:p>
        </p:txBody>
      </p:sp>
      <p:sp>
        <p:nvSpPr>
          <p:cNvPr id="3" name="Content Placeholder 2">
            <a:extLst>
              <a:ext uri="{FF2B5EF4-FFF2-40B4-BE49-F238E27FC236}">
                <a16:creationId xmlns:a16="http://schemas.microsoft.com/office/drawing/2014/main" id="{C109A593-C7A4-CA0E-7668-B84CCEBEFABC}"/>
              </a:ext>
            </a:extLst>
          </p:cNvPr>
          <p:cNvSpPr>
            <a:spLocks noGrp="1"/>
          </p:cNvSpPr>
          <p:nvPr>
            <p:ph idx="1"/>
          </p:nvPr>
        </p:nvSpPr>
        <p:spPr>
          <a:xfrm>
            <a:off x="677334" y="1250831"/>
            <a:ext cx="9174032" cy="5253486"/>
          </a:xfrm>
        </p:spPr>
        <p:txBody>
          <a:bodyPr/>
          <a:lstStyle/>
          <a:p>
            <a:r>
              <a:rPr lang="en-US" dirty="0"/>
              <a:t>Each phase of the testing process (Unit, Acceptance, and Integration) can build upon each other to improve the overall flow</a:t>
            </a:r>
          </a:p>
          <a:p>
            <a:endParaRPr lang="en-US" dirty="0"/>
          </a:p>
          <a:p>
            <a:r>
              <a:rPr lang="en-US" dirty="0"/>
              <a:t>If the same error repeatedly shows up in Integration Tests, developers can write a new Acceptance or Unit test(s) to locate and correct the problem earlier on</a:t>
            </a:r>
          </a:p>
          <a:p>
            <a:endParaRPr lang="en-US" dirty="0"/>
          </a:p>
          <a:p>
            <a:r>
              <a:rPr lang="en-US" dirty="0"/>
              <a:t>Factoring in the benefits of automated testing, improved testing can build upon itself over time, making the process of finding and removing bugs easier and easier</a:t>
            </a:r>
          </a:p>
          <a:p>
            <a:endParaRPr lang="en-US" dirty="0"/>
          </a:p>
          <a:p>
            <a:r>
              <a:rPr lang="en-US" dirty="0"/>
              <a:t>Just locating errors isn’t the endpoint of testing, testers should create detailed bug reports to inform developers what went wrong, allowing them to both fix their code and write more high-quality tests</a:t>
            </a:r>
          </a:p>
          <a:p>
            <a:endParaRPr lang="en-US" dirty="0"/>
          </a:p>
          <a:p>
            <a:r>
              <a:rPr lang="en-US" dirty="0"/>
              <a:t>Testers should also study the application’s architecture and structure, as to better diagnose errors for the sake of making better software more efficiently</a:t>
            </a:r>
          </a:p>
          <a:p>
            <a:endParaRPr lang="en-US" dirty="0"/>
          </a:p>
        </p:txBody>
      </p:sp>
    </p:spTree>
    <p:extLst>
      <p:ext uri="{BB962C8B-B14F-4D97-AF65-F5344CB8AC3E}">
        <p14:creationId xmlns:p14="http://schemas.microsoft.com/office/powerpoint/2010/main" val="222835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F2C1-8D64-04D5-6C3A-AC4BCE75FC98}"/>
              </a:ext>
            </a:extLst>
          </p:cNvPr>
          <p:cNvSpPr>
            <a:spLocks noGrp="1"/>
          </p:cNvSpPr>
          <p:nvPr>
            <p:ph type="title"/>
          </p:nvPr>
        </p:nvSpPr>
        <p:spPr>
          <a:xfrm>
            <a:off x="677334" y="609599"/>
            <a:ext cx="8596668" cy="736121"/>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DAC31BB1-118B-046F-BA30-E137B6D9AE30}"/>
              </a:ext>
            </a:extLst>
          </p:cNvPr>
          <p:cNvSpPr>
            <a:spLocks noGrp="1"/>
          </p:cNvSpPr>
          <p:nvPr>
            <p:ph idx="1"/>
          </p:nvPr>
        </p:nvSpPr>
        <p:spPr>
          <a:xfrm>
            <a:off x="677334" y="1276709"/>
            <a:ext cx="9174032" cy="5348378"/>
          </a:xfrm>
        </p:spPr>
        <p:txBody>
          <a:bodyPr>
            <a:normAutofit lnSpcReduction="10000"/>
          </a:bodyPr>
          <a:lstStyle/>
          <a:p>
            <a:r>
              <a:rPr lang="en-US" dirty="0"/>
              <a:t>The automation of testing allows for a convenient and constant flow of locating and fixing bugs, preventing them from becoming long-term problems</a:t>
            </a:r>
          </a:p>
          <a:p>
            <a:endParaRPr lang="en-US" dirty="0"/>
          </a:p>
          <a:p>
            <a:r>
              <a:rPr lang="en-US" dirty="0"/>
              <a:t>Unit Testing addresses units, the basic building blocks of code, ensuring that they can function in a vacuum</a:t>
            </a:r>
          </a:p>
          <a:p>
            <a:endParaRPr lang="en-US" dirty="0"/>
          </a:p>
          <a:p>
            <a:r>
              <a:rPr lang="en-US" dirty="0"/>
              <a:t>Acceptance Testing ensuring that larger groups of units are functional and match client’s expectations, causing them to come in many varieties to cover all the bases of the greater project</a:t>
            </a:r>
          </a:p>
          <a:p>
            <a:endParaRPr lang="en-US" dirty="0"/>
          </a:p>
          <a:p>
            <a:r>
              <a:rPr lang="en-US" dirty="0"/>
              <a:t>Integration Testing is a far more complex phase that checks to see if many different modules can operate in harmony with one another. This occurs only after the project’s rough edges have been sanded down by Unit and Acceptance tests</a:t>
            </a:r>
          </a:p>
          <a:p>
            <a:endParaRPr lang="en-US" dirty="0"/>
          </a:p>
          <a:p>
            <a:r>
              <a:rPr lang="en-US" dirty="0"/>
              <a:t>All three testing phases build upon each other to create more tests that can help make better software, allowing automated testing to achieve even more when it comes to bug fixing and error identification</a:t>
            </a:r>
          </a:p>
        </p:txBody>
      </p:sp>
    </p:spTree>
    <p:extLst>
      <p:ext uri="{BB962C8B-B14F-4D97-AF65-F5344CB8AC3E}">
        <p14:creationId xmlns:p14="http://schemas.microsoft.com/office/powerpoint/2010/main" val="1189576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2AEC-25C8-385B-D44C-7386DB70713E}"/>
              </a:ext>
            </a:extLst>
          </p:cNvPr>
          <p:cNvSpPr>
            <a:spLocks noGrp="1"/>
          </p:cNvSpPr>
          <p:nvPr>
            <p:ph type="title"/>
          </p:nvPr>
        </p:nvSpPr>
        <p:spPr>
          <a:xfrm>
            <a:off x="677334" y="609600"/>
            <a:ext cx="8596668" cy="641230"/>
          </a:xfrm>
        </p:spPr>
        <p:txBody>
          <a:bodyPr/>
          <a:lstStyle/>
          <a:p>
            <a:pPr algn="ctr"/>
            <a:r>
              <a:rPr lang="en-US" dirty="0"/>
              <a:t>Works Cited</a:t>
            </a:r>
          </a:p>
        </p:txBody>
      </p:sp>
      <p:sp>
        <p:nvSpPr>
          <p:cNvPr id="4" name="TextBox 3">
            <a:extLst>
              <a:ext uri="{FF2B5EF4-FFF2-40B4-BE49-F238E27FC236}">
                <a16:creationId xmlns:a16="http://schemas.microsoft.com/office/drawing/2014/main" id="{B0F77006-56CD-E34A-F131-B9A5C5006D35}"/>
              </a:ext>
            </a:extLst>
          </p:cNvPr>
          <p:cNvSpPr txBox="1"/>
          <p:nvPr/>
        </p:nvSpPr>
        <p:spPr>
          <a:xfrm>
            <a:off x="517585" y="1449238"/>
            <a:ext cx="9704717" cy="3693319"/>
          </a:xfrm>
          <a:prstGeom prst="rect">
            <a:avLst/>
          </a:prstGeom>
          <a:noFill/>
        </p:spPr>
        <p:txBody>
          <a:bodyPr wrap="square" rtlCol="0">
            <a:spAutoFit/>
          </a:bodyPr>
          <a:lstStyle/>
          <a:p>
            <a:pPr marL="360045" indent="-360045"/>
            <a:r>
              <a:rPr lang="en-US" sz="1800" dirty="0">
                <a:effectLst/>
                <a:latin typeface="Times New Roman" panose="02020603050405020304" pitchFamily="18" charset="0"/>
                <a:ea typeface="Times New Roman" panose="02020603050405020304" pitchFamily="18" charset="0"/>
              </a:rPr>
              <a:t>Collins, T. (2022, December 26). </a:t>
            </a:r>
            <a:r>
              <a:rPr lang="en-US" sz="1800" i="1" dirty="0">
                <a:effectLst/>
                <a:latin typeface="Times New Roman" panose="02020603050405020304" pitchFamily="18" charset="0"/>
                <a:ea typeface="Times New Roman" panose="02020603050405020304" pitchFamily="18" charset="0"/>
              </a:rPr>
              <a:t>What is acceptance testing? (importance, types &amp; best practices)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BrowserStack</a:t>
            </a:r>
            <a:r>
              <a:rPr lang="en-US" sz="1800" dirty="0">
                <a:effectLst/>
                <a:latin typeface="Times New Roman" panose="02020603050405020304" pitchFamily="18" charset="0"/>
                <a:ea typeface="Times New Roman" panose="02020603050405020304" pitchFamily="18" charset="0"/>
              </a:rPr>
              <a:t>. https://www.browserstack.com/guide/acceptance-testing </a:t>
            </a:r>
          </a:p>
          <a:p>
            <a:pPr marL="360045" marR="0" indent="-360045"/>
            <a:endParaRPr lang="en-US" dirty="0">
              <a:latin typeface="Times New Roman" panose="02020603050405020304" pitchFamily="18" charset="0"/>
              <a:ea typeface="Times New Roman" panose="02020603050405020304" pitchFamily="18" charset="0"/>
            </a:endParaRPr>
          </a:p>
          <a:p>
            <a:pPr marL="360045" marR="0" indent="-360045"/>
            <a:r>
              <a:rPr lang="en-US" sz="1800" dirty="0">
                <a:effectLst/>
                <a:latin typeface="Times New Roman" panose="02020603050405020304" pitchFamily="18" charset="0"/>
                <a:ea typeface="Times New Roman" panose="02020603050405020304" pitchFamily="18" charset="0"/>
              </a:rPr>
              <a:t>Kim, G., Humble, J., </a:t>
            </a:r>
            <a:r>
              <a:rPr lang="en-US" sz="1800" dirty="0" err="1">
                <a:effectLst/>
                <a:latin typeface="Times New Roman" panose="02020603050405020304" pitchFamily="18" charset="0"/>
                <a:ea typeface="Times New Roman" panose="02020603050405020304" pitchFamily="18" charset="0"/>
              </a:rPr>
              <a:t>Debois</a:t>
            </a:r>
            <a:r>
              <a:rPr lang="en-US" sz="1800" dirty="0">
                <a:effectLst/>
                <a:latin typeface="Times New Roman" panose="02020603050405020304" pitchFamily="18" charset="0"/>
                <a:ea typeface="Times New Roman" panose="02020603050405020304" pitchFamily="18" charset="0"/>
              </a:rPr>
              <a:t>, P., &amp; Willis, J. (2021). </a:t>
            </a:r>
            <a:r>
              <a:rPr lang="en-US" sz="1800" i="1" dirty="0">
                <a:effectLst/>
                <a:latin typeface="Times New Roman" panose="02020603050405020304" pitchFamily="18" charset="0"/>
                <a:ea typeface="Times New Roman" panose="02020603050405020304" pitchFamily="18" charset="0"/>
              </a:rPr>
              <a:t>The </a:t>
            </a:r>
            <a:r>
              <a:rPr lang="en-US" sz="1800" i="1" dirty="0" err="1">
                <a:effectLst/>
                <a:latin typeface="Times New Roman" panose="02020603050405020304" pitchFamily="18" charset="0"/>
                <a:ea typeface="Times New Roman" panose="02020603050405020304" pitchFamily="18" charset="0"/>
              </a:rPr>
              <a:t>Devops</a:t>
            </a:r>
            <a:r>
              <a:rPr lang="en-US" sz="1800" i="1" dirty="0">
                <a:effectLst/>
                <a:latin typeface="Times New Roman" panose="02020603050405020304" pitchFamily="18" charset="0"/>
                <a:ea typeface="Times New Roman" panose="02020603050405020304" pitchFamily="18" charset="0"/>
              </a:rPr>
              <a:t> Handbook: How to create world-class agility, reliability, &amp; Security in Technology Organizations</a:t>
            </a:r>
            <a:r>
              <a:rPr lang="en-US" sz="1800" dirty="0">
                <a:effectLst/>
                <a:latin typeface="Times New Roman" panose="02020603050405020304" pitchFamily="18" charset="0"/>
                <a:ea typeface="Times New Roman" panose="02020603050405020304" pitchFamily="18" charset="0"/>
              </a:rPr>
              <a:t>. Natl Book Network. </a:t>
            </a:r>
          </a:p>
          <a:p>
            <a:pPr marL="360045" marR="0" indent="-360045"/>
            <a:endParaRPr lang="en-US" dirty="0">
              <a:latin typeface="Times New Roman" panose="02020603050405020304" pitchFamily="18" charset="0"/>
              <a:ea typeface="Times New Roman" panose="02020603050405020304" pitchFamily="18" charset="0"/>
            </a:endParaRPr>
          </a:p>
          <a:p>
            <a:pPr marL="360045" indent="-360045"/>
            <a:r>
              <a:rPr lang="en-US" sz="1800" dirty="0" err="1">
                <a:effectLst/>
                <a:latin typeface="Times New Roman" panose="02020603050405020304" pitchFamily="18" charset="0"/>
                <a:ea typeface="Times New Roman" panose="02020603050405020304" pitchFamily="18" charset="0"/>
              </a:rPr>
              <a:t>SmartBear</a:t>
            </a:r>
            <a:r>
              <a:rPr lang="en-US" sz="1800" dirty="0">
                <a:effectLst/>
                <a:latin typeface="Times New Roman" panose="02020603050405020304" pitchFamily="18" charset="0"/>
                <a:ea typeface="Times New Roman" panose="02020603050405020304" pitchFamily="18" charset="0"/>
              </a:rPr>
              <a:t>. (n.d.). </a:t>
            </a:r>
            <a:r>
              <a:rPr lang="en-US" sz="1800" i="1" dirty="0">
                <a:effectLst/>
                <a:latin typeface="Times New Roman" panose="02020603050405020304" pitchFamily="18" charset="0"/>
                <a:ea typeface="Times New Roman" panose="02020603050405020304" pitchFamily="18" charset="0"/>
              </a:rPr>
              <a:t>What is unit testing?</a:t>
            </a:r>
            <a:r>
              <a:rPr lang="en-US" sz="1800" dirty="0">
                <a:effectLst/>
                <a:latin typeface="Times New Roman" panose="02020603050405020304" pitchFamily="18" charset="0"/>
                <a:ea typeface="Times New Roman" panose="02020603050405020304" pitchFamily="18" charset="0"/>
              </a:rPr>
              <a:t>. smartbear.com. https://smartbear.com/learn/automated-testing/what-is-unit-testing/ </a:t>
            </a:r>
          </a:p>
          <a:p>
            <a:pPr marL="360045" marR="0" indent="-360045"/>
            <a:endParaRPr lang="en-US" sz="1800" dirty="0">
              <a:effectLst/>
              <a:latin typeface="Times New Roman" panose="02020603050405020304" pitchFamily="18" charset="0"/>
              <a:ea typeface="Times New Roman" panose="02020603050405020304" pitchFamily="18" charset="0"/>
            </a:endParaRPr>
          </a:p>
          <a:p>
            <a:pPr marL="360045" indent="-360045"/>
            <a:r>
              <a:rPr lang="en-US" sz="1800" dirty="0">
                <a:effectLst/>
                <a:latin typeface="Times New Roman" panose="02020603050405020304" pitchFamily="18" charset="0"/>
                <a:ea typeface="Times New Roman" panose="02020603050405020304" pitchFamily="18" charset="0"/>
              </a:rPr>
              <a:t>Terra, J. (2023, May 19). </a:t>
            </a:r>
            <a:r>
              <a:rPr lang="en-US" sz="1800" i="1" dirty="0">
                <a:effectLst/>
                <a:latin typeface="Times New Roman" panose="02020603050405020304" pitchFamily="18" charset="0"/>
                <a:ea typeface="Times New Roman" panose="02020603050405020304" pitchFamily="18" charset="0"/>
              </a:rPr>
              <a:t>What is integration testing? examples, challenges, and approaches: </a:t>
            </a:r>
            <a:r>
              <a:rPr lang="en-US" sz="1800" i="1" dirty="0" err="1">
                <a:effectLst/>
                <a:latin typeface="Times New Roman" panose="02020603050405020304" pitchFamily="18" charset="0"/>
                <a:ea typeface="Times New Roman" panose="02020603050405020304" pitchFamily="18" charset="0"/>
              </a:rPr>
              <a:t>Simplilearn</a:t>
            </a:r>
            <a:r>
              <a:rPr lang="en-US" sz="1800" dirty="0">
                <a:effectLst/>
                <a:latin typeface="Times New Roman" panose="02020603050405020304" pitchFamily="18" charset="0"/>
                <a:ea typeface="Times New Roman" panose="02020603050405020304" pitchFamily="18" charset="0"/>
              </a:rPr>
              <a:t>. Simplilearn.com. https://www.simplilearn.com/what-is-integration-testing-examples-challenges-approaches-article </a:t>
            </a:r>
          </a:p>
          <a:p>
            <a:pPr marL="360045" marR="0" indent="-360045"/>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927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2273-EDCC-4178-4D91-EF9FBEF87B29}"/>
              </a:ext>
            </a:extLst>
          </p:cNvPr>
          <p:cNvSpPr>
            <a:spLocks noGrp="1"/>
          </p:cNvSpPr>
          <p:nvPr>
            <p:ph type="title"/>
          </p:nvPr>
        </p:nvSpPr>
        <p:spPr>
          <a:xfrm>
            <a:off x="677334" y="609600"/>
            <a:ext cx="8596668" cy="872971"/>
          </a:xfrm>
        </p:spPr>
        <p:txBody>
          <a:bodyPr/>
          <a:lstStyle/>
          <a:p>
            <a:pPr algn="ctr"/>
            <a:r>
              <a:rPr lang="en-US" dirty="0"/>
              <a:t>The Problem With Testing</a:t>
            </a:r>
          </a:p>
        </p:txBody>
      </p:sp>
      <p:sp>
        <p:nvSpPr>
          <p:cNvPr id="3" name="Content Placeholder 2">
            <a:extLst>
              <a:ext uri="{FF2B5EF4-FFF2-40B4-BE49-F238E27FC236}">
                <a16:creationId xmlns:a16="http://schemas.microsoft.com/office/drawing/2014/main" id="{2BB3F246-D1A4-BC3D-FD06-4127A1C2CFD4}"/>
              </a:ext>
            </a:extLst>
          </p:cNvPr>
          <p:cNvSpPr>
            <a:spLocks noGrp="1"/>
          </p:cNvSpPr>
          <p:nvPr>
            <p:ph idx="1"/>
          </p:nvPr>
        </p:nvSpPr>
        <p:spPr>
          <a:xfrm>
            <a:off x="1011922" y="1309457"/>
            <a:ext cx="8596668" cy="5548543"/>
          </a:xfrm>
        </p:spPr>
        <p:txBody>
          <a:bodyPr>
            <a:normAutofit/>
          </a:bodyPr>
          <a:lstStyle/>
          <a:p>
            <a:r>
              <a:rPr lang="en-US" dirty="0"/>
              <a:t>Testing is an immensely important aspect of software development that’s required to find and fix bugs and improve user experience</a:t>
            </a:r>
          </a:p>
          <a:p>
            <a:endParaRPr lang="en-US" dirty="0"/>
          </a:p>
          <a:p>
            <a:r>
              <a:rPr lang="en-US" dirty="0"/>
              <a:t>How testing is handled is critical, since a poor handling of testing can slow development and create waste</a:t>
            </a:r>
          </a:p>
          <a:p>
            <a:endParaRPr lang="en-US" dirty="0"/>
          </a:p>
          <a:p>
            <a:r>
              <a:rPr lang="en-US" dirty="0"/>
              <a:t>Saving testing for its own phase towards the end is of development is unsustainable, since this would result in lots of time being spent working on flawed code that will have to be completely reworked anyway</a:t>
            </a:r>
          </a:p>
          <a:p>
            <a:endParaRPr lang="en-US" dirty="0"/>
          </a:p>
          <a:p>
            <a:r>
              <a:rPr lang="en-US" dirty="0"/>
              <a:t>Testing only a few times a year means finding mistakes months after they’ve been made, complicating the bug fixing process as a result</a:t>
            </a:r>
          </a:p>
          <a:p>
            <a:endParaRPr lang="en-US" dirty="0"/>
          </a:p>
          <a:p>
            <a:r>
              <a:rPr lang="en-US" dirty="0"/>
              <a:t>The answer here is continuous testing, fix errors right away before they grow to become a bigger problem</a:t>
            </a:r>
          </a:p>
        </p:txBody>
      </p:sp>
    </p:spTree>
    <p:extLst>
      <p:ext uri="{BB962C8B-B14F-4D97-AF65-F5344CB8AC3E}">
        <p14:creationId xmlns:p14="http://schemas.microsoft.com/office/powerpoint/2010/main" val="182978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F33F-C738-70EC-0A62-5D4561FBD04D}"/>
              </a:ext>
            </a:extLst>
          </p:cNvPr>
          <p:cNvSpPr>
            <a:spLocks noGrp="1"/>
          </p:cNvSpPr>
          <p:nvPr>
            <p:ph type="title"/>
          </p:nvPr>
        </p:nvSpPr>
        <p:spPr/>
        <p:txBody>
          <a:bodyPr/>
          <a:lstStyle/>
          <a:p>
            <a:pPr algn="ctr"/>
            <a:r>
              <a:rPr lang="en-US" dirty="0"/>
              <a:t>Automated Testing</a:t>
            </a:r>
          </a:p>
        </p:txBody>
      </p:sp>
      <p:sp>
        <p:nvSpPr>
          <p:cNvPr id="3" name="Content Placeholder 2">
            <a:extLst>
              <a:ext uri="{FF2B5EF4-FFF2-40B4-BE49-F238E27FC236}">
                <a16:creationId xmlns:a16="http://schemas.microsoft.com/office/drawing/2014/main" id="{8750023D-93A9-2147-45CA-CEDF8FFAE459}"/>
              </a:ext>
            </a:extLst>
          </p:cNvPr>
          <p:cNvSpPr>
            <a:spLocks noGrp="1"/>
          </p:cNvSpPr>
          <p:nvPr>
            <p:ph idx="1"/>
          </p:nvPr>
        </p:nvSpPr>
        <p:spPr>
          <a:xfrm>
            <a:off x="372863" y="1331650"/>
            <a:ext cx="9650026" cy="5228947"/>
          </a:xfrm>
        </p:spPr>
        <p:txBody>
          <a:bodyPr>
            <a:normAutofit fontScale="92500" lnSpcReduction="10000"/>
          </a:bodyPr>
          <a:lstStyle/>
          <a:p>
            <a:r>
              <a:rPr lang="en-US" dirty="0"/>
              <a:t>Running dozens (if not hundreds or thousands) of tests is time-consuming and tedious, no one has time to do this while they’re developing an application</a:t>
            </a:r>
          </a:p>
          <a:p>
            <a:endParaRPr lang="en-US" dirty="0"/>
          </a:p>
          <a:p>
            <a:r>
              <a:rPr lang="en-US" dirty="0"/>
              <a:t>Automated Testing is the key, hundreds of thousands of tests can be run on code automatically, saving time and allowing developers to gauge what changes need to be made to their code with little effort</a:t>
            </a:r>
          </a:p>
          <a:p>
            <a:endParaRPr lang="en-US" dirty="0"/>
          </a:p>
          <a:p>
            <a:r>
              <a:rPr lang="en-US" dirty="0"/>
              <a:t>At Google, use of automated testing led to a great increase of productivity, all finished code is required to be automatically tested at length, checking to see if its ready for production with ease</a:t>
            </a:r>
          </a:p>
          <a:p>
            <a:endParaRPr lang="en-US" dirty="0"/>
          </a:p>
          <a:p>
            <a:r>
              <a:rPr lang="en-US" dirty="0"/>
              <a:t>Continuously testing code at every step serves to help iron out all bugs and ensure quality, which is only feasible with automated tests</a:t>
            </a:r>
          </a:p>
          <a:p>
            <a:endParaRPr lang="en-US" dirty="0"/>
          </a:p>
          <a:p>
            <a:r>
              <a:rPr lang="en-US" dirty="0"/>
              <a:t>It’s possible for thousands of small teams work together while using the same massive codebase because automated testing can help ensure the quality of every single commit, preventing any one group from causing long-term issues for the application</a:t>
            </a:r>
          </a:p>
        </p:txBody>
      </p:sp>
    </p:spTree>
    <p:extLst>
      <p:ext uri="{BB962C8B-B14F-4D97-AF65-F5344CB8AC3E}">
        <p14:creationId xmlns:p14="http://schemas.microsoft.com/office/powerpoint/2010/main" val="210506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A59C-FA2A-4980-A899-5385BD7C0F3B}"/>
              </a:ext>
            </a:extLst>
          </p:cNvPr>
          <p:cNvSpPr>
            <a:spLocks noGrp="1"/>
          </p:cNvSpPr>
          <p:nvPr>
            <p:ph type="title"/>
          </p:nvPr>
        </p:nvSpPr>
        <p:spPr>
          <a:xfrm>
            <a:off x="677334" y="609600"/>
            <a:ext cx="8596668" cy="819705"/>
          </a:xfrm>
        </p:spPr>
        <p:txBody>
          <a:bodyPr/>
          <a:lstStyle/>
          <a:p>
            <a:pPr algn="ctr"/>
            <a:r>
              <a:rPr lang="en-US" dirty="0"/>
              <a:t>Unit Tests</a:t>
            </a:r>
          </a:p>
        </p:txBody>
      </p:sp>
      <p:sp>
        <p:nvSpPr>
          <p:cNvPr id="3" name="Content Placeholder 2">
            <a:extLst>
              <a:ext uri="{FF2B5EF4-FFF2-40B4-BE49-F238E27FC236}">
                <a16:creationId xmlns:a16="http://schemas.microsoft.com/office/drawing/2014/main" id="{E450B0B8-681E-9DB0-54FA-128B128C35E1}"/>
              </a:ext>
            </a:extLst>
          </p:cNvPr>
          <p:cNvSpPr>
            <a:spLocks noGrp="1"/>
          </p:cNvSpPr>
          <p:nvPr>
            <p:ph idx="1"/>
          </p:nvPr>
        </p:nvSpPr>
        <p:spPr>
          <a:xfrm>
            <a:off x="677333" y="1155941"/>
            <a:ext cx="8768591" cy="4885422"/>
          </a:xfrm>
        </p:spPr>
        <p:txBody>
          <a:bodyPr/>
          <a:lstStyle/>
          <a:p>
            <a:r>
              <a:rPr lang="en-US" dirty="0"/>
              <a:t>The first line of defense against coding errors</a:t>
            </a:r>
          </a:p>
          <a:p>
            <a:endParaRPr lang="en-US" dirty="0"/>
          </a:p>
          <a:p>
            <a:r>
              <a:rPr lang="en-US" dirty="0"/>
              <a:t>A “unit” is defined as the smallest piece of code that can be logically isolated within a system</a:t>
            </a:r>
          </a:p>
          <a:p>
            <a:endParaRPr lang="en-US" dirty="0"/>
          </a:p>
          <a:p>
            <a:r>
              <a:rPr lang="en-US" dirty="0"/>
              <a:t>Thus, Unit Testing refers to the testing of individual functions, methods, subroutines, or properties</a:t>
            </a:r>
          </a:p>
          <a:p>
            <a:endParaRPr lang="en-US" dirty="0"/>
          </a:p>
          <a:p>
            <a:r>
              <a:rPr lang="en-US" dirty="0"/>
              <a:t>By “logically isolated” our definition refers to how a unit is something that does not involve external systems or components</a:t>
            </a:r>
          </a:p>
          <a:p>
            <a:endParaRPr lang="en-US" dirty="0"/>
          </a:p>
          <a:p>
            <a:r>
              <a:rPr lang="en-US" dirty="0"/>
              <a:t>This allows developers to ensure that the building blocks of their code are functional before moving onto more complicated tests</a:t>
            </a:r>
          </a:p>
          <a:p>
            <a:endParaRPr lang="en-US" dirty="0"/>
          </a:p>
        </p:txBody>
      </p:sp>
    </p:spTree>
    <p:extLst>
      <p:ext uri="{BB962C8B-B14F-4D97-AF65-F5344CB8AC3E}">
        <p14:creationId xmlns:p14="http://schemas.microsoft.com/office/powerpoint/2010/main" val="59661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DD13-BD5F-93EC-5D6E-6DA030E14FBE}"/>
              </a:ext>
            </a:extLst>
          </p:cNvPr>
          <p:cNvSpPr>
            <a:spLocks noGrp="1"/>
          </p:cNvSpPr>
          <p:nvPr>
            <p:ph type="title"/>
          </p:nvPr>
        </p:nvSpPr>
        <p:spPr>
          <a:xfrm>
            <a:off x="677334" y="609600"/>
            <a:ext cx="8596668" cy="839638"/>
          </a:xfrm>
        </p:spPr>
        <p:txBody>
          <a:bodyPr/>
          <a:lstStyle/>
          <a:p>
            <a:pPr algn="ctr"/>
            <a:r>
              <a:rPr lang="en-US" dirty="0"/>
              <a:t>Unit Tests - 2</a:t>
            </a:r>
          </a:p>
        </p:txBody>
      </p:sp>
      <p:sp>
        <p:nvSpPr>
          <p:cNvPr id="3" name="Content Placeholder 2">
            <a:extLst>
              <a:ext uri="{FF2B5EF4-FFF2-40B4-BE49-F238E27FC236}">
                <a16:creationId xmlns:a16="http://schemas.microsoft.com/office/drawing/2014/main" id="{4F674739-9CC2-FA8D-43BC-02484B3FE706}"/>
              </a:ext>
            </a:extLst>
          </p:cNvPr>
          <p:cNvSpPr>
            <a:spLocks noGrp="1"/>
          </p:cNvSpPr>
          <p:nvPr>
            <p:ph idx="1"/>
          </p:nvPr>
        </p:nvSpPr>
        <p:spPr>
          <a:xfrm>
            <a:off x="677334" y="1216324"/>
            <a:ext cx="9010130" cy="5313872"/>
          </a:xfrm>
        </p:spPr>
        <p:txBody>
          <a:bodyPr>
            <a:normAutofit lnSpcReduction="10000"/>
          </a:bodyPr>
          <a:lstStyle/>
          <a:p>
            <a:r>
              <a:rPr lang="en-US" dirty="0"/>
              <a:t>Unit tests should be kept simple and short, they’re a way of making sure that the essential components are functional since a unit can be as short as a single line of code</a:t>
            </a:r>
          </a:p>
          <a:p>
            <a:endParaRPr lang="en-US" dirty="0"/>
          </a:p>
          <a:p>
            <a:r>
              <a:rPr lang="en-US" dirty="0"/>
              <a:t>For code that uses data from databases or external dependencies, static values are subbed in for testing purpose due to the self-sufficient nature of unit tests</a:t>
            </a:r>
          </a:p>
          <a:p>
            <a:endParaRPr lang="en-US" dirty="0"/>
          </a:p>
          <a:p>
            <a:r>
              <a:rPr lang="en-US" dirty="0"/>
              <a:t>Because unit tests are short, thousands of tests can be run automatically run within seconds to efficiently check the accuracy of a unit</a:t>
            </a:r>
          </a:p>
          <a:p>
            <a:endParaRPr lang="en-US" dirty="0"/>
          </a:p>
          <a:p>
            <a:r>
              <a:rPr lang="en-US" dirty="0"/>
              <a:t>It’s suggested that programmers should be writing the unit tests for their own code, since they’ll be familiar with the intricacies of how it operates</a:t>
            </a:r>
          </a:p>
          <a:p>
            <a:endParaRPr lang="en-US" dirty="0"/>
          </a:p>
          <a:p>
            <a:r>
              <a:rPr lang="en-US" dirty="0"/>
              <a:t>Unit Tests are used in Test-Driven Development, where tests are written before production code, but they’re also helpful to check code after it's already been written</a:t>
            </a:r>
          </a:p>
        </p:txBody>
      </p:sp>
    </p:spTree>
    <p:extLst>
      <p:ext uri="{BB962C8B-B14F-4D97-AF65-F5344CB8AC3E}">
        <p14:creationId xmlns:p14="http://schemas.microsoft.com/office/powerpoint/2010/main" val="91905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7432-65C2-BE9E-6390-94C9B5E43EF2}"/>
              </a:ext>
            </a:extLst>
          </p:cNvPr>
          <p:cNvSpPr>
            <a:spLocks noGrp="1"/>
          </p:cNvSpPr>
          <p:nvPr>
            <p:ph type="title"/>
          </p:nvPr>
        </p:nvSpPr>
        <p:spPr/>
        <p:txBody>
          <a:bodyPr/>
          <a:lstStyle/>
          <a:p>
            <a:pPr algn="ctr"/>
            <a:r>
              <a:rPr lang="en-US" dirty="0"/>
              <a:t>Acceptance Testing</a:t>
            </a:r>
          </a:p>
        </p:txBody>
      </p:sp>
      <p:sp>
        <p:nvSpPr>
          <p:cNvPr id="3" name="Content Placeholder 2">
            <a:extLst>
              <a:ext uri="{FF2B5EF4-FFF2-40B4-BE49-F238E27FC236}">
                <a16:creationId xmlns:a16="http://schemas.microsoft.com/office/drawing/2014/main" id="{C593291A-D93E-6C43-A5AF-B162ECD35C44}"/>
              </a:ext>
            </a:extLst>
          </p:cNvPr>
          <p:cNvSpPr>
            <a:spLocks noGrp="1"/>
          </p:cNvSpPr>
          <p:nvPr>
            <p:ph idx="1"/>
          </p:nvPr>
        </p:nvSpPr>
        <p:spPr>
          <a:xfrm>
            <a:off x="215661" y="1276709"/>
            <a:ext cx="9601200" cy="4764653"/>
          </a:xfrm>
        </p:spPr>
        <p:txBody>
          <a:bodyPr/>
          <a:lstStyle/>
          <a:p>
            <a:r>
              <a:rPr lang="en-US" dirty="0"/>
              <a:t>If Unit Tests operate on the micro level, then Acceptance Tests work at the macro level</a:t>
            </a:r>
          </a:p>
          <a:p>
            <a:endParaRPr lang="en-US" dirty="0"/>
          </a:p>
          <a:p>
            <a:r>
              <a:rPr lang="en-US" dirty="0"/>
              <a:t>They test groups of units as a whole to ensure that its functionality operates as designed</a:t>
            </a:r>
          </a:p>
          <a:p>
            <a:endParaRPr lang="en-US" dirty="0"/>
          </a:p>
          <a:p>
            <a:r>
              <a:rPr lang="en-US" dirty="0"/>
              <a:t>Acceptance Tests ensure that the various systems in an application work together as designed, matching the customer’s expectations for the final product </a:t>
            </a:r>
          </a:p>
          <a:p>
            <a:endParaRPr lang="en-US" dirty="0"/>
          </a:p>
          <a:p>
            <a:r>
              <a:rPr lang="en-US" dirty="0"/>
              <a:t>Acceptance Tests are meant to replicate aspects of real-life usage, which can extend beyond a programmer’s typical expectation for the project</a:t>
            </a:r>
          </a:p>
          <a:p>
            <a:endParaRPr lang="en-US" dirty="0"/>
          </a:p>
          <a:p>
            <a:r>
              <a:rPr lang="en-US" dirty="0"/>
              <a:t>Once Acceptance Testing is complete, the current build is ready to move on to manual tests, and Integration Testing</a:t>
            </a:r>
          </a:p>
          <a:p>
            <a:endParaRPr lang="en-US" dirty="0"/>
          </a:p>
          <a:p>
            <a:endParaRPr lang="en-US" dirty="0"/>
          </a:p>
        </p:txBody>
      </p:sp>
    </p:spTree>
    <p:extLst>
      <p:ext uri="{BB962C8B-B14F-4D97-AF65-F5344CB8AC3E}">
        <p14:creationId xmlns:p14="http://schemas.microsoft.com/office/powerpoint/2010/main" val="47170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3E31-AF63-016B-36C3-73792B9AFC58}"/>
              </a:ext>
            </a:extLst>
          </p:cNvPr>
          <p:cNvSpPr>
            <a:spLocks noGrp="1"/>
          </p:cNvSpPr>
          <p:nvPr>
            <p:ph type="title"/>
          </p:nvPr>
        </p:nvSpPr>
        <p:spPr>
          <a:xfrm>
            <a:off x="677334" y="609600"/>
            <a:ext cx="8596668" cy="822385"/>
          </a:xfrm>
        </p:spPr>
        <p:txBody>
          <a:bodyPr/>
          <a:lstStyle/>
          <a:p>
            <a:pPr algn="ctr"/>
            <a:r>
              <a:rPr lang="en-US" dirty="0"/>
              <a:t>Acceptance Testing -2</a:t>
            </a:r>
          </a:p>
        </p:txBody>
      </p:sp>
      <p:sp>
        <p:nvSpPr>
          <p:cNvPr id="3" name="Content Placeholder 2">
            <a:extLst>
              <a:ext uri="{FF2B5EF4-FFF2-40B4-BE49-F238E27FC236}">
                <a16:creationId xmlns:a16="http://schemas.microsoft.com/office/drawing/2014/main" id="{B957D9D1-0F7A-A6DC-73DB-E0E439DE98D8}"/>
              </a:ext>
            </a:extLst>
          </p:cNvPr>
          <p:cNvSpPr>
            <a:spLocks noGrp="1"/>
          </p:cNvSpPr>
          <p:nvPr>
            <p:ph idx="1"/>
          </p:nvPr>
        </p:nvSpPr>
        <p:spPr>
          <a:xfrm>
            <a:off x="677334" y="1371601"/>
            <a:ext cx="8596668" cy="5348376"/>
          </a:xfrm>
        </p:spPr>
        <p:txBody>
          <a:bodyPr/>
          <a:lstStyle/>
          <a:p>
            <a:r>
              <a:rPr lang="en-US" dirty="0"/>
              <a:t>Acceptance Tests can be classified into many different types, some which include:</a:t>
            </a:r>
          </a:p>
          <a:p>
            <a:pPr lvl="1"/>
            <a:r>
              <a:rPr lang="en-US" dirty="0"/>
              <a:t>User Acceptance Tests: operate based on the perspective of the average user</a:t>
            </a:r>
          </a:p>
          <a:p>
            <a:pPr lvl="1"/>
            <a:endParaRPr lang="en-US" dirty="0"/>
          </a:p>
          <a:p>
            <a:pPr lvl="1"/>
            <a:r>
              <a:rPr lang="en-US" dirty="0"/>
              <a:t>Business Acceptance Tests: ensures that software meets the business goals and requirements that the client needs it to reach</a:t>
            </a:r>
          </a:p>
          <a:p>
            <a:pPr lvl="1"/>
            <a:endParaRPr lang="en-US" dirty="0"/>
          </a:p>
          <a:p>
            <a:pPr lvl="1"/>
            <a:r>
              <a:rPr lang="en-US" dirty="0"/>
              <a:t>Contract Acceptance Testing: a contract stating that once the software goes live, specific passing tests must be performed within a set timeframe</a:t>
            </a:r>
          </a:p>
          <a:p>
            <a:pPr lvl="1"/>
            <a:endParaRPr lang="en-US" dirty="0"/>
          </a:p>
          <a:p>
            <a:pPr lvl="1"/>
            <a:r>
              <a:rPr lang="en-US" dirty="0"/>
              <a:t>Regulation Acceptance Testing: determines if the software meets the regulations set by the governing authorities of its respective country</a:t>
            </a:r>
          </a:p>
          <a:p>
            <a:pPr lvl="1"/>
            <a:endParaRPr lang="en-US" dirty="0"/>
          </a:p>
          <a:p>
            <a:pPr lvl="1"/>
            <a:r>
              <a:rPr lang="en-US" dirty="0"/>
              <a:t>Operational Acceptance Testing: judges the product’s operational readiness by checking recovery, compatibility, maintainability, and reliability</a:t>
            </a:r>
          </a:p>
        </p:txBody>
      </p:sp>
    </p:spTree>
    <p:extLst>
      <p:ext uri="{BB962C8B-B14F-4D97-AF65-F5344CB8AC3E}">
        <p14:creationId xmlns:p14="http://schemas.microsoft.com/office/powerpoint/2010/main" val="140821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7208-9411-5BE3-BCCD-AD730C6BAA0D}"/>
              </a:ext>
            </a:extLst>
          </p:cNvPr>
          <p:cNvSpPr>
            <a:spLocks noGrp="1"/>
          </p:cNvSpPr>
          <p:nvPr>
            <p:ph type="title"/>
          </p:nvPr>
        </p:nvSpPr>
        <p:spPr>
          <a:xfrm>
            <a:off x="677334" y="609600"/>
            <a:ext cx="8596668" cy="701615"/>
          </a:xfrm>
        </p:spPr>
        <p:txBody>
          <a:bodyPr/>
          <a:lstStyle/>
          <a:p>
            <a:pPr algn="ctr"/>
            <a:r>
              <a:rPr lang="en-US" dirty="0"/>
              <a:t>Integration Testing</a:t>
            </a:r>
          </a:p>
        </p:txBody>
      </p:sp>
      <p:sp>
        <p:nvSpPr>
          <p:cNvPr id="3" name="Content Placeholder 2">
            <a:extLst>
              <a:ext uri="{FF2B5EF4-FFF2-40B4-BE49-F238E27FC236}">
                <a16:creationId xmlns:a16="http://schemas.microsoft.com/office/drawing/2014/main" id="{A6BDDBDB-F117-D884-17EE-CAA59CE707BB}"/>
              </a:ext>
            </a:extLst>
          </p:cNvPr>
          <p:cNvSpPr>
            <a:spLocks noGrp="1"/>
          </p:cNvSpPr>
          <p:nvPr>
            <p:ph idx="1"/>
          </p:nvPr>
        </p:nvSpPr>
        <p:spPr>
          <a:xfrm>
            <a:off x="677334" y="1311215"/>
            <a:ext cx="8596668" cy="5331125"/>
          </a:xfrm>
        </p:spPr>
        <p:txBody>
          <a:bodyPr>
            <a:normAutofit/>
          </a:bodyPr>
          <a:lstStyle/>
          <a:p>
            <a:r>
              <a:rPr lang="en-US" dirty="0"/>
              <a:t>A software application is composed of many different components and modules, but just because these pieces work individually doesn’t mean they can seamlessly cooperate with each other</a:t>
            </a:r>
          </a:p>
          <a:p>
            <a:endParaRPr lang="en-US" dirty="0"/>
          </a:p>
          <a:p>
            <a:r>
              <a:rPr lang="en-US" dirty="0"/>
              <a:t>Different teams are in charge of making different components of a large project, so problems often occur when these components are joined together</a:t>
            </a:r>
          </a:p>
          <a:p>
            <a:endParaRPr lang="en-US" dirty="0"/>
          </a:p>
          <a:p>
            <a:r>
              <a:rPr lang="en-US" dirty="0"/>
              <a:t>Integration Testing consists of integrating the many different modules that make up the greater project to determine if they work as a whole</a:t>
            </a:r>
          </a:p>
          <a:p>
            <a:endParaRPr lang="en-US" dirty="0"/>
          </a:p>
          <a:p>
            <a:r>
              <a:rPr lang="en-US" dirty="0"/>
              <a:t>This process mimics how the application would work in production, putting the app closer to becoming the final product</a:t>
            </a:r>
          </a:p>
          <a:p>
            <a:endParaRPr lang="en-US" dirty="0"/>
          </a:p>
          <a:p>
            <a:r>
              <a:rPr lang="en-US" dirty="0"/>
              <a:t>Integration Testing can also expose issues with hardware compatibility or third-party API</a:t>
            </a:r>
          </a:p>
        </p:txBody>
      </p:sp>
    </p:spTree>
    <p:extLst>
      <p:ext uri="{BB962C8B-B14F-4D97-AF65-F5344CB8AC3E}">
        <p14:creationId xmlns:p14="http://schemas.microsoft.com/office/powerpoint/2010/main" val="344162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BC34-14CE-D516-8D39-1E2BC90655B4}"/>
              </a:ext>
            </a:extLst>
          </p:cNvPr>
          <p:cNvSpPr>
            <a:spLocks noGrp="1"/>
          </p:cNvSpPr>
          <p:nvPr>
            <p:ph type="title"/>
          </p:nvPr>
        </p:nvSpPr>
        <p:spPr>
          <a:xfrm>
            <a:off x="677334" y="609600"/>
            <a:ext cx="8596668" cy="779253"/>
          </a:xfrm>
        </p:spPr>
        <p:txBody>
          <a:bodyPr/>
          <a:lstStyle/>
          <a:p>
            <a:pPr algn="ctr"/>
            <a:r>
              <a:rPr lang="en-US" dirty="0"/>
              <a:t>Integration Testing - 2</a:t>
            </a:r>
          </a:p>
        </p:txBody>
      </p:sp>
      <p:sp>
        <p:nvSpPr>
          <p:cNvPr id="3" name="Content Placeholder 2">
            <a:extLst>
              <a:ext uri="{FF2B5EF4-FFF2-40B4-BE49-F238E27FC236}">
                <a16:creationId xmlns:a16="http://schemas.microsoft.com/office/drawing/2014/main" id="{93B7FD6D-5B53-1A4C-905A-0C99A553F6AD}"/>
              </a:ext>
            </a:extLst>
          </p:cNvPr>
          <p:cNvSpPr>
            <a:spLocks noGrp="1"/>
          </p:cNvSpPr>
          <p:nvPr>
            <p:ph idx="1"/>
          </p:nvPr>
        </p:nvSpPr>
        <p:spPr>
          <a:xfrm>
            <a:off x="677334" y="1276709"/>
            <a:ext cx="8759964" cy="5331125"/>
          </a:xfrm>
        </p:spPr>
        <p:txBody>
          <a:bodyPr/>
          <a:lstStyle/>
          <a:p>
            <a:r>
              <a:rPr lang="en-US" dirty="0"/>
              <a:t>Integration Tests are highly complex due to the number of different systems and modules involved</a:t>
            </a:r>
          </a:p>
          <a:p>
            <a:endParaRPr lang="en-US" dirty="0"/>
          </a:p>
          <a:p>
            <a:r>
              <a:rPr lang="en-US" dirty="0"/>
              <a:t>This complexity increases the number of potential errors, making the tests brittle since one flawed unit out of dozens could ruin the whole test</a:t>
            </a:r>
          </a:p>
          <a:p>
            <a:endParaRPr lang="en-US" dirty="0"/>
          </a:p>
          <a:p>
            <a:r>
              <a:rPr lang="en-US" dirty="0"/>
              <a:t>As such, Integration Testing should not occur until Unit and Acceptance Tests have stamped out as many preliminary bugs as possible</a:t>
            </a:r>
          </a:p>
          <a:p>
            <a:endParaRPr lang="en-US" dirty="0"/>
          </a:p>
          <a:p>
            <a:r>
              <a:rPr lang="en-US" dirty="0"/>
              <a:t>This minimizes the number of things that can go wrong with an Integration Test, allowing developers to focus on integration issues instead of having to clean up unrelated bugs at this phase</a:t>
            </a:r>
          </a:p>
          <a:p>
            <a:endParaRPr lang="en-US" dirty="0"/>
          </a:p>
          <a:p>
            <a:r>
              <a:rPr lang="en-US" dirty="0"/>
              <a:t>Every possible scenario should be identified and tested for, as to ensure that every module is compatible with every other module that they interact with</a:t>
            </a:r>
          </a:p>
          <a:p>
            <a:endParaRPr lang="en-US" dirty="0"/>
          </a:p>
          <a:p>
            <a:endParaRPr lang="en-US" dirty="0"/>
          </a:p>
        </p:txBody>
      </p:sp>
    </p:spTree>
    <p:extLst>
      <p:ext uri="{BB962C8B-B14F-4D97-AF65-F5344CB8AC3E}">
        <p14:creationId xmlns:p14="http://schemas.microsoft.com/office/powerpoint/2010/main" val="2227981293"/>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4877760137424FADE4FD6FBD00A1C4" ma:contentTypeVersion="11" ma:contentTypeDescription="Create a new document." ma:contentTypeScope="" ma:versionID="9adab62ea374af9bf520500d184c1964">
  <xsd:schema xmlns:xsd="http://www.w3.org/2001/XMLSchema" xmlns:xs="http://www.w3.org/2001/XMLSchema" xmlns:p="http://schemas.microsoft.com/office/2006/metadata/properties" xmlns:ns3="add6e29d-b04a-4361-88f1-7a981c992660" xmlns:ns4="e415b014-c428-465b-bfca-ede927501e3f" targetNamespace="http://schemas.microsoft.com/office/2006/metadata/properties" ma:root="true" ma:fieldsID="1ee5ae5785ee2702515924f007aa06e8" ns3:_="" ns4:_="">
    <xsd:import namespace="add6e29d-b04a-4361-88f1-7a981c992660"/>
    <xsd:import namespace="e415b014-c428-465b-bfca-ede927501e3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d6e29d-b04a-4361-88f1-7a981c9926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15b014-c428-465b-bfca-ede927501e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dd6e29d-b04a-4361-88f1-7a981c992660" xsi:nil="true"/>
  </documentManagement>
</p:properties>
</file>

<file path=customXml/itemProps1.xml><?xml version="1.0" encoding="utf-8"?>
<ds:datastoreItem xmlns:ds="http://schemas.openxmlformats.org/officeDocument/2006/customXml" ds:itemID="{888B37B1-7DC8-4661-8DB5-3EEED4BB5D1F}">
  <ds:schemaRefs>
    <ds:schemaRef ds:uri="http://schemas.microsoft.com/sharepoint/v3/contenttype/forms"/>
  </ds:schemaRefs>
</ds:datastoreItem>
</file>

<file path=customXml/itemProps2.xml><?xml version="1.0" encoding="utf-8"?>
<ds:datastoreItem xmlns:ds="http://schemas.openxmlformats.org/officeDocument/2006/customXml" ds:itemID="{6946F31F-CAD5-47BF-98D6-A8F82E03E5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d6e29d-b04a-4361-88f1-7a981c992660"/>
    <ds:schemaRef ds:uri="e415b014-c428-465b-bfca-ede927501e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63B137-7B27-4F1E-8A6A-68FB84BEE181}">
  <ds:schemaRefs>
    <ds:schemaRef ds:uri="http://purl.org/dc/elements/1.1/"/>
    <ds:schemaRef ds:uri="http://schemas.microsoft.com/office/2006/documentManagement/types"/>
    <ds:schemaRef ds:uri="http://schemas.microsoft.com/office/2006/metadata/properties"/>
    <ds:schemaRef ds:uri="e415b014-c428-465b-bfca-ede927501e3f"/>
    <ds:schemaRef ds:uri="add6e29d-b04a-4361-88f1-7a981c992660"/>
    <ds:schemaRef ds:uri="http://schemas.microsoft.com/office/infopath/2007/PartnerControls"/>
    <ds:schemaRef ds:uri="http://schemas.openxmlformats.org/package/2006/metadata/core-properti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570</TotalTime>
  <Words>1417</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DevOps Automated Testing</vt:lpstr>
      <vt:lpstr>The Problem With Testing</vt:lpstr>
      <vt:lpstr>Automated Testing</vt:lpstr>
      <vt:lpstr>Unit Tests</vt:lpstr>
      <vt:lpstr>Unit Tests - 2</vt:lpstr>
      <vt:lpstr>Acceptance Testing</vt:lpstr>
      <vt:lpstr>Acceptance Testing -2</vt:lpstr>
      <vt:lpstr>Integration Testing</vt:lpstr>
      <vt:lpstr>Integration Testing - 2</vt:lpstr>
      <vt:lpstr>Efficient Testing</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Automated Testing</dc:title>
  <dc:creator>Kyle Hochdoerfer</dc:creator>
  <cp:lastModifiedBy>Kyle Hochdoerfer</cp:lastModifiedBy>
  <cp:revision>3</cp:revision>
  <dcterms:created xsi:type="dcterms:W3CDTF">2023-11-01T15:47:12Z</dcterms:created>
  <dcterms:modified xsi:type="dcterms:W3CDTF">2023-11-02T19:58:26Z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0x010100A84877760137424FADE4FD6FBD00A1C4</vt:lpwstr>
  </property>
</Properties>
</file>