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Hochdoerfer" userId="d179e6adcfb7f6dc" providerId="LiveId" clId="{EA5D2068-6FB6-4BC3-AE7E-25EBD2A364A5}"/>
    <pc:docChg chg="custSel addSld modSld">
      <pc:chgData name="Kyle Hochdoerfer" userId="d179e6adcfb7f6dc" providerId="LiveId" clId="{EA5D2068-6FB6-4BC3-AE7E-25EBD2A364A5}" dt="2023-12-08T00:34:48.771" v="35" actId="20577"/>
      <pc:docMkLst>
        <pc:docMk/>
      </pc:docMkLst>
      <pc:sldChg chg="modSp mod">
        <pc:chgData name="Kyle Hochdoerfer" userId="d179e6adcfb7f6dc" providerId="LiveId" clId="{EA5D2068-6FB6-4BC3-AE7E-25EBD2A364A5}" dt="2023-12-08T00:32:41.091" v="28" actId="20577"/>
        <pc:sldMkLst>
          <pc:docMk/>
          <pc:sldMk cId="1104587290" sldId="257"/>
        </pc:sldMkLst>
        <pc:spChg chg="mod">
          <ac:chgData name="Kyle Hochdoerfer" userId="d179e6adcfb7f6dc" providerId="LiveId" clId="{EA5D2068-6FB6-4BC3-AE7E-25EBD2A364A5}" dt="2023-12-08T00:32:41.091" v="28" actId="20577"/>
          <ac:spMkLst>
            <pc:docMk/>
            <pc:sldMk cId="1104587290" sldId="257"/>
            <ac:spMk id="3" creationId="{CA693644-07A3-6EF9-DD47-8F8E218AFF7F}"/>
          </ac:spMkLst>
        </pc:spChg>
      </pc:sldChg>
      <pc:sldChg chg="modSp mod">
        <pc:chgData name="Kyle Hochdoerfer" userId="d179e6adcfb7f6dc" providerId="LiveId" clId="{EA5D2068-6FB6-4BC3-AE7E-25EBD2A364A5}" dt="2023-12-08T00:34:48.771" v="35" actId="20577"/>
        <pc:sldMkLst>
          <pc:docMk/>
          <pc:sldMk cId="3833796144" sldId="260"/>
        </pc:sldMkLst>
        <pc:spChg chg="mod">
          <ac:chgData name="Kyle Hochdoerfer" userId="d179e6adcfb7f6dc" providerId="LiveId" clId="{EA5D2068-6FB6-4BC3-AE7E-25EBD2A364A5}" dt="2023-12-08T00:34:48.771" v="35" actId="20577"/>
          <ac:spMkLst>
            <pc:docMk/>
            <pc:sldMk cId="3833796144" sldId="260"/>
            <ac:spMk id="3" creationId="{B8EED420-76D7-2F38-829D-D03330B2A754}"/>
          </ac:spMkLst>
        </pc:spChg>
      </pc:sldChg>
      <pc:sldChg chg="addSp delSp modSp new mod">
        <pc:chgData name="Kyle Hochdoerfer" userId="d179e6adcfb7f6dc" providerId="LiveId" clId="{EA5D2068-6FB6-4BC3-AE7E-25EBD2A364A5}" dt="2023-12-07T01:41:21.473" v="19" actId="1076"/>
        <pc:sldMkLst>
          <pc:docMk/>
          <pc:sldMk cId="802484087" sldId="267"/>
        </pc:sldMkLst>
        <pc:spChg chg="mod">
          <ac:chgData name="Kyle Hochdoerfer" userId="d179e6adcfb7f6dc" providerId="LiveId" clId="{EA5D2068-6FB6-4BC3-AE7E-25EBD2A364A5}" dt="2023-12-07T01:40:48.069" v="14" actId="14100"/>
          <ac:spMkLst>
            <pc:docMk/>
            <pc:sldMk cId="802484087" sldId="267"/>
            <ac:spMk id="2" creationId="{C970FDD2-F5F8-D29C-5192-EA0266931021}"/>
          </ac:spMkLst>
        </pc:spChg>
        <pc:spChg chg="del">
          <ac:chgData name="Kyle Hochdoerfer" userId="d179e6adcfb7f6dc" providerId="LiveId" clId="{EA5D2068-6FB6-4BC3-AE7E-25EBD2A364A5}" dt="2023-12-07T01:40:51.493" v="15" actId="478"/>
          <ac:spMkLst>
            <pc:docMk/>
            <pc:sldMk cId="802484087" sldId="267"/>
            <ac:spMk id="3" creationId="{5A881EFA-01FF-9A4A-08EF-B53E4E260FC8}"/>
          </ac:spMkLst>
        </pc:spChg>
        <pc:spChg chg="add mod">
          <ac:chgData name="Kyle Hochdoerfer" userId="d179e6adcfb7f6dc" providerId="LiveId" clId="{EA5D2068-6FB6-4BC3-AE7E-25EBD2A364A5}" dt="2023-12-07T01:41:21.473" v="19" actId="1076"/>
          <ac:spMkLst>
            <pc:docMk/>
            <pc:sldMk cId="802484087" sldId="267"/>
            <ac:spMk id="5" creationId="{E43538E4-F1D7-D76C-17E4-935B25469F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19732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309869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161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1056530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444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215638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151127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367904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386084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D2ED4-FA7C-4695-9CF0-05BCC2B579E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114185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4D2ED4-FA7C-4695-9CF0-05BCC2B579E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295460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4D2ED4-FA7C-4695-9CF0-05BCC2B579EC}"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415403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4D2ED4-FA7C-4695-9CF0-05BCC2B579EC}"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14929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D2ED4-FA7C-4695-9CF0-05BCC2B579EC}"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395492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D2ED4-FA7C-4695-9CF0-05BCC2B579E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213861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4D2ED4-FA7C-4695-9CF0-05BCC2B579E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11002-1AB6-4144-8CF4-B5A2385146A9}" type="slidenum">
              <a:rPr lang="en-US" smtClean="0"/>
              <a:t>‹#›</a:t>
            </a:fld>
            <a:endParaRPr lang="en-US"/>
          </a:p>
        </p:txBody>
      </p:sp>
    </p:spTree>
    <p:extLst>
      <p:ext uri="{BB962C8B-B14F-4D97-AF65-F5344CB8AC3E}">
        <p14:creationId xmlns:p14="http://schemas.microsoft.com/office/powerpoint/2010/main" val="238904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4D2ED4-FA7C-4695-9CF0-05BCC2B579EC}" type="datetimeFigureOut">
              <a:rPr lang="en-US" smtClean="0"/>
              <a:t>12/6/2023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911002-1AB6-4144-8CF4-B5A2385146A9}" type="slidenum">
              <a:rPr lang="en-US" smtClean="0"/>
              <a:t>‹#›</a:t>
            </a:fld>
            <a:endParaRPr lang="en-US"/>
          </a:p>
        </p:txBody>
      </p:sp>
    </p:spTree>
    <p:extLst>
      <p:ext uri="{BB962C8B-B14F-4D97-AF65-F5344CB8AC3E}">
        <p14:creationId xmlns:p14="http://schemas.microsoft.com/office/powerpoint/2010/main" val="1832690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6472-EF8C-3113-47A5-20A9414120C0}"/>
              </a:ext>
            </a:extLst>
          </p:cNvPr>
          <p:cNvSpPr>
            <a:spLocks noGrp="1"/>
          </p:cNvSpPr>
          <p:nvPr>
            <p:ph type="ctrTitle"/>
          </p:nvPr>
        </p:nvSpPr>
        <p:spPr>
          <a:xfrm>
            <a:off x="224288" y="1710268"/>
            <a:ext cx="10075652" cy="1646302"/>
          </a:xfrm>
        </p:spPr>
        <p:txBody>
          <a:bodyPr/>
          <a:lstStyle/>
          <a:p>
            <a:pPr algn="ctr"/>
            <a:r>
              <a:rPr lang="en-US" dirty="0"/>
              <a:t>Security Controls in Shared Source Code Repositories</a:t>
            </a:r>
          </a:p>
        </p:txBody>
      </p:sp>
      <p:sp>
        <p:nvSpPr>
          <p:cNvPr id="3" name="Subtitle 2">
            <a:extLst>
              <a:ext uri="{FF2B5EF4-FFF2-40B4-BE49-F238E27FC236}">
                <a16:creationId xmlns:a16="http://schemas.microsoft.com/office/drawing/2014/main" id="{AB5AEC9F-8606-158E-063E-AFD677554FEB}"/>
              </a:ext>
            </a:extLst>
          </p:cNvPr>
          <p:cNvSpPr>
            <a:spLocks noGrp="1"/>
          </p:cNvSpPr>
          <p:nvPr>
            <p:ph type="subTitle" idx="1"/>
          </p:nvPr>
        </p:nvSpPr>
        <p:spPr>
          <a:xfrm>
            <a:off x="2760453" y="3429000"/>
            <a:ext cx="4494362" cy="1096899"/>
          </a:xfrm>
        </p:spPr>
        <p:txBody>
          <a:bodyPr/>
          <a:lstStyle/>
          <a:p>
            <a:pPr algn="ctr"/>
            <a:r>
              <a:rPr lang="en-US" dirty="0"/>
              <a:t>By Kyle Hochdoerfer</a:t>
            </a:r>
          </a:p>
        </p:txBody>
      </p:sp>
    </p:spTree>
    <p:extLst>
      <p:ext uri="{BB962C8B-B14F-4D97-AF65-F5344CB8AC3E}">
        <p14:creationId xmlns:p14="http://schemas.microsoft.com/office/powerpoint/2010/main" val="274515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C554-532D-ACA5-4149-411B46AA1D65}"/>
              </a:ext>
            </a:extLst>
          </p:cNvPr>
          <p:cNvSpPr>
            <a:spLocks noGrp="1"/>
          </p:cNvSpPr>
          <p:nvPr>
            <p:ph type="title"/>
          </p:nvPr>
        </p:nvSpPr>
        <p:spPr>
          <a:xfrm>
            <a:off x="677334" y="609600"/>
            <a:ext cx="8596668" cy="753374"/>
          </a:xfrm>
        </p:spPr>
        <p:txBody>
          <a:bodyPr/>
          <a:lstStyle/>
          <a:p>
            <a:pPr algn="ctr"/>
            <a:r>
              <a:rPr lang="en-US" dirty="0"/>
              <a:t>Telemetry and Security - 2</a:t>
            </a:r>
          </a:p>
        </p:txBody>
      </p:sp>
      <p:sp>
        <p:nvSpPr>
          <p:cNvPr id="3" name="Content Placeholder 2">
            <a:extLst>
              <a:ext uri="{FF2B5EF4-FFF2-40B4-BE49-F238E27FC236}">
                <a16:creationId xmlns:a16="http://schemas.microsoft.com/office/drawing/2014/main" id="{B9B8B145-CC0D-88CC-FC78-1C4970F36F90}"/>
              </a:ext>
            </a:extLst>
          </p:cNvPr>
          <p:cNvSpPr>
            <a:spLocks noGrp="1"/>
          </p:cNvSpPr>
          <p:nvPr>
            <p:ph idx="1"/>
          </p:nvPr>
        </p:nvSpPr>
        <p:spPr>
          <a:xfrm>
            <a:off x="776377" y="1285336"/>
            <a:ext cx="8497625" cy="5365629"/>
          </a:xfrm>
        </p:spPr>
        <p:txBody>
          <a:bodyPr>
            <a:normAutofit lnSpcReduction="10000"/>
          </a:bodyPr>
          <a:lstStyle/>
          <a:p>
            <a:r>
              <a:rPr lang="en-US" dirty="0"/>
              <a:t>Before it can be analyzed, security telemetry must first be created to monitor the relevant aspects of the application</a:t>
            </a:r>
          </a:p>
          <a:p>
            <a:endParaRPr lang="en-US" dirty="0"/>
          </a:p>
          <a:p>
            <a:r>
              <a:rPr lang="en-US" dirty="0"/>
              <a:t>Metrics to watch include how many successful/unsuccessful login attempts are made, user password resets, and user credit card changes</a:t>
            </a:r>
          </a:p>
          <a:p>
            <a:endParaRPr lang="en-US" dirty="0"/>
          </a:p>
          <a:p>
            <a:r>
              <a:rPr lang="en-US" dirty="0"/>
              <a:t>For instance, if the ratio of unsuccessful login attempts to successful ones exceeds a certain threshold, this can notify developers that a brute-force attack may have been attempted</a:t>
            </a:r>
          </a:p>
          <a:p>
            <a:endParaRPr lang="en-US" dirty="0"/>
          </a:p>
          <a:p>
            <a:r>
              <a:rPr lang="en-US" dirty="0"/>
              <a:t>Fast detection is especially important, because the faster a breach is found, the sooner that mitigation efforts can begin to reduce the negative impact </a:t>
            </a:r>
          </a:p>
          <a:p>
            <a:endParaRPr lang="en-US" dirty="0"/>
          </a:p>
          <a:p>
            <a:r>
              <a:rPr lang="en-US" dirty="0"/>
              <a:t>Security Telemetry can also be used to monitor an organization’s work environment, which is important when components are running on third-party infrastructure</a:t>
            </a:r>
          </a:p>
          <a:p>
            <a:endParaRPr lang="en-US" dirty="0"/>
          </a:p>
          <a:p>
            <a:endParaRPr lang="en-US" dirty="0"/>
          </a:p>
          <a:p>
            <a:endParaRPr lang="en-US" dirty="0"/>
          </a:p>
        </p:txBody>
      </p:sp>
    </p:spTree>
    <p:extLst>
      <p:ext uri="{BB962C8B-B14F-4D97-AF65-F5344CB8AC3E}">
        <p14:creationId xmlns:p14="http://schemas.microsoft.com/office/powerpoint/2010/main" val="278150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8279-8CE4-CA02-7429-B6D4B820F9EA}"/>
              </a:ext>
            </a:extLst>
          </p:cNvPr>
          <p:cNvSpPr>
            <a:spLocks noGrp="1"/>
          </p:cNvSpPr>
          <p:nvPr>
            <p:ph type="title"/>
          </p:nvPr>
        </p:nvSpPr>
        <p:spPr>
          <a:xfrm>
            <a:off x="677334" y="609600"/>
            <a:ext cx="8596668" cy="718868"/>
          </a:xfrm>
        </p:spPr>
        <p:txBody>
          <a:bodyPr/>
          <a:lstStyle/>
          <a:p>
            <a:pPr algn="ctr"/>
            <a:r>
              <a:rPr lang="en-US" dirty="0"/>
              <a:t>Conclusion</a:t>
            </a:r>
          </a:p>
        </p:txBody>
      </p:sp>
      <p:sp>
        <p:nvSpPr>
          <p:cNvPr id="3" name="Content Placeholder 2">
            <a:extLst>
              <a:ext uri="{FF2B5EF4-FFF2-40B4-BE49-F238E27FC236}">
                <a16:creationId xmlns:a16="http://schemas.microsoft.com/office/drawing/2014/main" id="{B76CD99A-763B-A717-22BB-F09442334323}"/>
              </a:ext>
            </a:extLst>
          </p:cNvPr>
          <p:cNvSpPr>
            <a:spLocks noGrp="1"/>
          </p:cNvSpPr>
          <p:nvPr>
            <p:ph idx="1"/>
          </p:nvPr>
        </p:nvSpPr>
        <p:spPr>
          <a:xfrm>
            <a:off x="448574" y="1233577"/>
            <a:ext cx="9074987" cy="5426015"/>
          </a:xfrm>
        </p:spPr>
        <p:txBody>
          <a:bodyPr>
            <a:normAutofit fontScale="92500" lnSpcReduction="10000"/>
          </a:bodyPr>
          <a:lstStyle/>
          <a:p>
            <a:r>
              <a:rPr lang="en-US" dirty="0"/>
              <a:t>To ensure more effective security practices for a software application, security implementation should be directly included within the daily DevOps workflow by using Shared Code Repositories as a centralized source of security components</a:t>
            </a:r>
          </a:p>
          <a:p>
            <a:endParaRPr lang="en-US" dirty="0"/>
          </a:p>
          <a:p>
            <a:r>
              <a:rPr lang="en-US" dirty="0"/>
              <a:t>Security tests should be run at length throughout development, in part using automation, testing both ideal and non-ideal paths of user interaction</a:t>
            </a:r>
          </a:p>
          <a:p>
            <a:endParaRPr lang="en-US" dirty="0"/>
          </a:p>
          <a:p>
            <a:r>
              <a:rPr lang="en-US" dirty="0"/>
              <a:t>Once committed to the shared repository, code should be analyzed both statically and dynamically, verifying that it is secure in all respects</a:t>
            </a:r>
          </a:p>
          <a:p>
            <a:endParaRPr lang="en-US" dirty="0"/>
          </a:p>
          <a:p>
            <a:r>
              <a:rPr lang="en-US" dirty="0"/>
              <a:t>Commonly, not all software within an application is written in-house, so third-party dependencies and code lifted from open-source codebases need to be kept up to date and checked to ensure that they don’t bring vulnerabilities back to a project’s repository</a:t>
            </a:r>
          </a:p>
          <a:p>
            <a:endParaRPr lang="en-US" dirty="0"/>
          </a:p>
          <a:p>
            <a:r>
              <a:rPr lang="en-US" dirty="0"/>
              <a:t>Any security breaches or attempts that do occur need to be studied to further bolster security. Telemetry can be used to quickly locate and respond to attacks for the sake of mitigating the damage done</a:t>
            </a:r>
          </a:p>
          <a:p>
            <a:endParaRPr lang="en-US" dirty="0"/>
          </a:p>
        </p:txBody>
      </p:sp>
    </p:spTree>
    <p:extLst>
      <p:ext uri="{BB962C8B-B14F-4D97-AF65-F5344CB8AC3E}">
        <p14:creationId xmlns:p14="http://schemas.microsoft.com/office/powerpoint/2010/main" val="169294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FDD2-F5F8-D29C-5192-EA0266931021}"/>
              </a:ext>
            </a:extLst>
          </p:cNvPr>
          <p:cNvSpPr>
            <a:spLocks noGrp="1"/>
          </p:cNvSpPr>
          <p:nvPr>
            <p:ph type="title"/>
          </p:nvPr>
        </p:nvSpPr>
        <p:spPr>
          <a:xfrm>
            <a:off x="677334" y="609600"/>
            <a:ext cx="8596668" cy="770626"/>
          </a:xfrm>
        </p:spPr>
        <p:txBody>
          <a:bodyPr/>
          <a:lstStyle/>
          <a:p>
            <a:pPr algn="ctr"/>
            <a:r>
              <a:rPr lang="en-US" dirty="0"/>
              <a:t>Work Cited</a:t>
            </a:r>
          </a:p>
        </p:txBody>
      </p:sp>
      <p:sp>
        <p:nvSpPr>
          <p:cNvPr id="5" name="TextBox 4">
            <a:extLst>
              <a:ext uri="{FF2B5EF4-FFF2-40B4-BE49-F238E27FC236}">
                <a16:creationId xmlns:a16="http://schemas.microsoft.com/office/drawing/2014/main" id="{E43538E4-F1D7-D76C-17E4-935B25469FB2}"/>
              </a:ext>
            </a:extLst>
          </p:cNvPr>
          <p:cNvSpPr txBox="1"/>
          <p:nvPr/>
        </p:nvSpPr>
        <p:spPr>
          <a:xfrm>
            <a:off x="983411" y="1620830"/>
            <a:ext cx="8453887" cy="1175065"/>
          </a:xfrm>
          <a:prstGeom prst="rect">
            <a:avLst/>
          </a:prstGeom>
          <a:noFill/>
        </p:spPr>
        <p:txBody>
          <a:bodyPr wrap="square">
            <a:spAutoFit/>
          </a:bodyPr>
          <a:lstStyle/>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0248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1E97-56B3-51BD-EBB7-3BB4290CCB9F}"/>
              </a:ext>
            </a:extLst>
          </p:cNvPr>
          <p:cNvSpPr>
            <a:spLocks noGrp="1"/>
          </p:cNvSpPr>
          <p:nvPr>
            <p:ph type="title"/>
          </p:nvPr>
        </p:nvSpPr>
        <p:spPr>
          <a:xfrm>
            <a:off x="677334" y="609601"/>
            <a:ext cx="8596668" cy="891396"/>
          </a:xfrm>
        </p:spPr>
        <p:txBody>
          <a:bodyPr/>
          <a:lstStyle/>
          <a:p>
            <a:pPr algn="ctr"/>
            <a:r>
              <a:rPr lang="en-US" dirty="0"/>
              <a:t>DevOps and Security</a:t>
            </a:r>
          </a:p>
        </p:txBody>
      </p:sp>
      <p:sp>
        <p:nvSpPr>
          <p:cNvPr id="3" name="Content Placeholder 2">
            <a:extLst>
              <a:ext uri="{FF2B5EF4-FFF2-40B4-BE49-F238E27FC236}">
                <a16:creationId xmlns:a16="http://schemas.microsoft.com/office/drawing/2014/main" id="{CA693644-07A3-6EF9-DD47-8F8E218AFF7F}"/>
              </a:ext>
            </a:extLst>
          </p:cNvPr>
          <p:cNvSpPr>
            <a:spLocks noGrp="1"/>
          </p:cNvSpPr>
          <p:nvPr>
            <p:ph idx="1"/>
          </p:nvPr>
        </p:nvSpPr>
        <p:spPr>
          <a:xfrm>
            <a:off x="677334" y="1337094"/>
            <a:ext cx="8596668" cy="5400136"/>
          </a:xfrm>
        </p:spPr>
        <p:txBody>
          <a:bodyPr>
            <a:normAutofit lnSpcReduction="10000"/>
          </a:bodyPr>
          <a:lstStyle/>
          <a:p>
            <a:r>
              <a:rPr lang="en-US" dirty="0"/>
              <a:t>Security is a critical component of any software application, one that must be accounted for within every aspect of the app</a:t>
            </a:r>
          </a:p>
          <a:p>
            <a:endParaRPr lang="en-US" dirty="0"/>
          </a:p>
          <a:p>
            <a:r>
              <a:rPr lang="en-US" dirty="0"/>
              <a:t>As such, it’s only logical to pursue a DevOps-minded approach to security for the sake of efficiency and practicality</a:t>
            </a:r>
          </a:p>
          <a:p>
            <a:endParaRPr lang="en-US" dirty="0"/>
          </a:p>
          <a:p>
            <a:r>
              <a:rPr lang="en-US" dirty="0"/>
              <a:t>Shared Version Control Repositories are a powerful tool for keeping everyone in the organization on the same page, hence security measures can be shared through them to make them easily available</a:t>
            </a:r>
          </a:p>
          <a:p>
            <a:endParaRPr lang="en-US" dirty="0"/>
          </a:p>
          <a:p>
            <a:r>
              <a:rPr lang="en-US" dirty="0"/>
              <a:t>For instance, libraries that already have security measures like authentication and encryption can be uploaded using version control to benefit everyone</a:t>
            </a:r>
          </a:p>
          <a:p>
            <a:endParaRPr lang="en-US" dirty="0"/>
          </a:p>
          <a:p>
            <a:r>
              <a:rPr lang="en-US" dirty="0"/>
              <a:t>These measures make it easier for both Development and Operations to include such practices into their daily workflow, allowing security for the application to be maintained and improved over time</a:t>
            </a:r>
          </a:p>
        </p:txBody>
      </p:sp>
    </p:spTree>
    <p:extLst>
      <p:ext uri="{BB962C8B-B14F-4D97-AF65-F5344CB8AC3E}">
        <p14:creationId xmlns:p14="http://schemas.microsoft.com/office/powerpoint/2010/main" val="110458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E79F-1075-BCED-7D35-4A7180FB8C59}"/>
              </a:ext>
            </a:extLst>
          </p:cNvPr>
          <p:cNvSpPr>
            <a:spLocks noGrp="1"/>
          </p:cNvSpPr>
          <p:nvPr>
            <p:ph type="title"/>
          </p:nvPr>
        </p:nvSpPr>
        <p:spPr>
          <a:xfrm>
            <a:off x="677334" y="609600"/>
            <a:ext cx="8596668" cy="848264"/>
          </a:xfrm>
        </p:spPr>
        <p:txBody>
          <a:bodyPr/>
          <a:lstStyle/>
          <a:p>
            <a:pPr algn="ctr"/>
            <a:r>
              <a:rPr lang="en-US" dirty="0"/>
              <a:t>The Benefits of Centralization</a:t>
            </a:r>
          </a:p>
        </p:txBody>
      </p:sp>
      <p:sp>
        <p:nvSpPr>
          <p:cNvPr id="3" name="Content Placeholder 2">
            <a:extLst>
              <a:ext uri="{FF2B5EF4-FFF2-40B4-BE49-F238E27FC236}">
                <a16:creationId xmlns:a16="http://schemas.microsoft.com/office/drawing/2014/main" id="{D58C4C40-BC11-5009-D2A2-B242016CAAD7}"/>
              </a:ext>
            </a:extLst>
          </p:cNvPr>
          <p:cNvSpPr>
            <a:spLocks noGrp="1"/>
          </p:cNvSpPr>
          <p:nvPr>
            <p:ph idx="1"/>
          </p:nvPr>
        </p:nvSpPr>
        <p:spPr>
          <a:xfrm>
            <a:off x="677334" y="1328468"/>
            <a:ext cx="8596668" cy="5322497"/>
          </a:xfrm>
        </p:spPr>
        <p:txBody>
          <a:bodyPr>
            <a:normAutofit lnSpcReduction="10000"/>
          </a:bodyPr>
          <a:lstStyle/>
          <a:p>
            <a:r>
              <a:rPr lang="en-US" dirty="0"/>
              <a:t>Shared Source Code repositories can serve as a centralized hub for storing security libraries or services</a:t>
            </a:r>
          </a:p>
          <a:p>
            <a:endParaRPr lang="en-US" dirty="0"/>
          </a:p>
          <a:p>
            <a:r>
              <a:rPr lang="en-US" dirty="0"/>
              <a:t>In these repositories, we can store things like:</a:t>
            </a:r>
          </a:p>
          <a:p>
            <a:pPr lvl="1"/>
            <a:r>
              <a:rPr lang="en-US" dirty="0"/>
              <a:t>Code libraries and their recommended configurations</a:t>
            </a:r>
          </a:p>
          <a:p>
            <a:pPr lvl="1"/>
            <a:r>
              <a:rPr lang="en-US" dirty="0"/>
              <a:t>Secret management, like encryption keys or connection setting</a:t>
            </a:r>
          </a:p>
          <a:p>
            <a:pPr lvl="1"/>
            <a:r>
              <a:rPr lang="en-US" dirty="0"/>
              <a:t>OS Packages and builds</a:t>
            </a:r>
          </a:p>
          <a:p>
            <a:r>
              <a:rPr lang="en-US" dirty="0"/>
              <a:t>This allows developers to easily access these components and seamlessly implement them into their work with little difficulty</a:t>
            </a:r>
          </a:p>
          <a:p>
            <a:endParaRPr lang="en-US" dirty="0"/>
          </a:p>
          <a:p>
            <a:r>
              <a:rPr lang="en-US" dirty="0"/>
              <a:t>Having this centralized hub makes it easier for Dev and Ops to ensure best security practices, since they’ll have a place to collaborate</a:t>
            </a:r>
          </a:p>
          <a:p>
            <a:endParaRPr lang="en-US" dirty="0"/>
          </a:p>
          <a:p>
            <a:r>
              <a:rPr lang="en-US" dirty="0"/>
              <a:t>Operations can further help by supplying build images of application infrastructure via the repository, showing developers that the infrastructure remains in a secure, risk-reduced state</a:t>
            </a:r>
          </a:p>
        </p:txBody>
      </p:sp>
    </p:spTree>
    <p:extLst>
      <p:ext uri="{BB962C8B-B14F-4D97-AF65-F5344CB8AC3E}">
        <p14:creationId xmlns:p14="http://schemas.microsoft.com/office/powerpoint/2010/main" val="7302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F6B4-C08A-F5AB-6A41-992EDC34F425}"/>
              </a:ext>
            </a:extLst>
          </p:cNvPr>
          <p:cNvSpPr>
            <a:spLocks noGrp="1"/>
          </p:cNvSpPr>
          <p:nvPr>
            <p:ph type="title"/>
          </p:nvPr>
        </p:nvSpPr>
        <p:spPr>
          <a:xfrm>
            <a:off x="677334" y="609600"/>
            <a:ext cx="8596668" cy="770626"/>
          </a:xfrm>
        </p:spPr>
        <p:txBody>
          <a:bodyPr/>
          <a:lstStyle/>
          <a:p>
            <a:pPr algn="ctr"/>
            <a:r>
              <a:rPr lang="en-US" dirty="0"/>
              <a:t>Security Review</a:t>
            </a:r>
          </a:p>
        </p:txBody>
      </p:sp>
      <p:sp>
        <p:nvSpPr>
          <p:cNvPr id="3" name="Content Placeholder 2">
            <a:extLst>
              <a:ext uri="{FF2B5EF4-FFF2-40B4-BE49-F238E27FC236}">
                <a16:creationId xmlns:a16="http://schemas.microsoft.com/office/drawing/2014/main" id="{1A595923-5244-65A0-057F-D436F441AD33}"/>
              </a:ext>
            </a:extLst>
          </p:cNvPr>
          <p:cNvSpPr>
            <a:spLocks noGrp="1"/>
          </p:cNvSpPr>
          <p:nvPr>
            <p:ph idx="1"/>
          </p:nvPr>
        </p:nvSpPr>
        <p:spPr>
          <a:xfrm>
            <a:off x="677334" y="1285336"/>
            <a:ext cx="8596668" cy="5382883"/>
          </a:xfrm>
        </p:spPr>
        <p:txBody>
          <a:bodyPr>
            <a:normAutofit lnSpcReduction="10000"/>
          </a:bodyPr>
          <a:lstStyle/>
          <a:p>
            <a:r>
              <a:rPr lang="en-US" dirty="0"/>
              <a:t>Traditionally, security review was a process that started only after the application was finished being developed</a:t>
            </a:r>
          </a:p>
          <a:p>
            <a:endParaRPr lang="en-US" dirty="0"/>
          </a:p>
          <a:p>
            <a:r>
              <a:rPr lang="en-US" dirty="0"/>
              <a:t>However, doing this all at once is inefficient and time-consuming, a better alternative is to constantly test the app during development to prevent errors from adding up</a:t>
            </a:r>
          </a:p>
          <a:p>
            <a:endParaRPr lang="en-US" dirty="0"/>
          </a:p>
          <a:p>
            <a:r>
              <a:rPr lang="en-US" dirty="0"/>
              <a:t>We can simplify this process using automated testing, which can provide fast feedback as soon as a potentially insecure commit is made</a:t>
            </a:r>
          </a:p>
          <a:p>
            <a:endParaRPr lang="en-US" dirty="0"/>
          </a:p>
          <a:p>
            <a:r>
              <a:rPr lang="en-US" dirty="0"/>
              <a:t>This allows developers to fix security errors as they occur as to allow for continual improvements, which is easier than troubleshooting everything all at once</a:t>
            </a:r>
          </a:p>
          <a:p>
            <a:endParaRPr lang="en-US" dirty="0"/>
          </a:p>
          <a:p>
            <a:r>
              <a:rPr lang="en-US" dirty="0"/>
              <a:t>Software tools such as </a:t>
            </a:r>
            <a:r>
              <a:rPr lang="en-US" dirty="0" err="1"/>
              <a:t>Gauntlt</a:t>
            </a:r>
            <a:r>
              <a:rPr lang="en-US" dirty="0"/>
              <a:t> have been created to help with automated testing, and are even designed to be incorporated directly into the development pipeline itself</a:t>
            </a:r>
          </a:p>
          <a:p>
            <a:endParaRPr lang="en-US" dirty="0"/>
          </a:p>
        </p:txBody>
      </p:sp>
    </p:spTree>
    <p:extLst>
      <p:ext uri="{BB962C8B-B14F-4D97-AF65-F5344CB8AC3E}">
        <p14:creationId xmlns:p14="http://schemas.microsoft.com/office/powerpoint/2010/main" val="79948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2535-44EA-C483-A732-191DD95F4C50}"/>
              </a:ext>
            </a:extLst>
          </p:cNvPr>
          <p:cNvSpPr>
            <a:spLocks noGrp="1"/>
          </p:cNvSpPr>
          <p:nvPr>
            <p:ph type="title"/>
          </p:nvPr>
        </p:nvSpPr>
        <p:spPr>
          <a:xfrm>
            <a:off x="677334" y="609600"/>
            <a:ext cx="8596668" cy="736121"/>
          </a:xfrm>
        </p:spPr>
        <p:txBody>
          <a:bodyPr/>
          <a:lstStyle/>
          <a:p>
            <a:pPr algn="ctr"/>
            <a:r>
              <a:rPr lang="en-US" dirty="0"/>
              <a:t>Happy and Sad Paths</a:t>
            </a:r>
          </a:p>
        </p:txBody>
      </p:sp>
      <p:sp>
        <p:nvSpPr>
          <p:cNvPr id="3" name="Content Placeholder 2">
            <a:extLst>
              <a:ext uri="{FF2B5EF4-FFF2-40B4-BE49-F238E27FC236}">
                <a16:creationId xmlns:a16="http://schemas.microsoft.com/office/drawing/2014/main" id="{B8EED420-76D7-2F38-829D-D03330B2A754}"/>
              </a:ext>
            </a:extLst>
          </p:cNvPr>
          <p:cNvSpPr>
            <a:spLocks noGrp="1"/>
          </p:cNvSpPr>
          <p:nvPr>
            <p:ph idx="1"/>
          </p:nvPr>
        </p:nvSpPr>
        <p:spPr>
          <a:xfrm>
            <a:off x="677334" y="1233577"/>
            <a:ext cx="8837602" cy="5322498"/>
          </a:xfrm>
        </p:spPr>
        <p:txBody>
          <a:bodyPr>
            <a:normAutofit lnSpcReduction="10000"/>
          </a:bodyPr>
          <a:lstStyle/>
          <a:p>
            <a:r>
              <a:rPr lang="en-US" dirty="0"/>
              <a:t>When testing an application, developers need to look not only at situations where everything goes smoothly, but also at situations where user error occurs</a:t>
            </a:r>
          </a:p>
          <a:p>
            <a:endParaRPr lang="en-US" dirty="0"/>
          </a:p>
          <a:p>
            <a:r>
              <a:rPr lang="en-US" dirty="0"/>
              <a:t>Each type of user experience is referred to as a “path” because they sum up the route that a user takes as they interact with the application</a:t>
            </a:r>
          </a:p>
          <a:p>
            <a:endParaRPr lang="en-US" dirty="0"/>
          </a:p>
          <a:p>
            <a:r>
              <a:rPr lang="en-US" dirty="0"/>
              <a:t>Happy Path – testing that validates a user’s journey where everything goes as expected and no exceptions are met</a:t>
            </a:r>
          </a:p>
          <a:p>
            <a:endParaRPr lang="en-US" dirty="0"/>
          </a:p>
          <a:p>
            <a:r>
              <a:rPr lang="en-US" dirty="0"/>
              <a:t>Sad Path – testing to see what happens when things go wrong, and the user encounters an error state</a:t>
            </a:r>
          </a:p>
          <a:p>
            <a:endParaRPr lang="en-US" dirty="0"/>
          </a:p>
          <a:p>
            <a:r>
              <a:rPr lang="en-US" dirty="0"/>
              <a:t>For example, a Sad Path on an ecommerce site could involve an incorrect credit card number being submitted, so developers would have to test that it is properly rejected, and that security measures prevent this kind of sensitive information from being stolen</a:t>
            </a:r>
          </a:p>
        </p:txBody>
      </p:sp>
    </p:spTree>
    <p:extLst>
      <p:ext uri="{BB962C8B-B14F-4D97-AF65-F5344CB8AC3E}">
        <p14:creationId xmlns:p14="http://schemas.microsoft.com/office/powerpoint/2010/main" val="383379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301C-8494-E064-D1EF-977463D7FF4B}"/>
              </a:ext>
            </a:extLst>
          </p:cNvPr>
          <p:cNvSpPr>
            <a:spLocks noGrp="1"/>
          </p:cNvSpPr>
          <p:nvPr>
            <p:ph type="title"/>
          </p:nvPr>
        </p:nvSpPr>
        <p:spPr>
          <a:xfrm>
            <a:off x="677334" y="609600"/>
            <a:ext cx="8596668" cy="796506"/>
          </a:xfrm>
        </p:spPr>
        <p:txBody>
          <a:bodyPr/>
          <a:lstStyle/>
          <a:p>
            <a:pPr algn="ctr"/>
            <a:r>
              <a:rPr lang="en-US" dirty="0"/>
              <a:t>Analysis and Code Monitoring</a:t>
            </a:r>
          </a:p>
        </p:txBody>
      </p:sp>
      <p:sp>
        <p:nvSpPr>
          <p:cNvPr id="3" name="Content Placeholder 2">
            <a:extLst>
              <a:ext uri="{FF2B5EF4-FFF2-40B4-BE49-F238E27FC236}">
                <a16:creationId xmlns:a16="http://schemas.microsoft.com/office/drawing/2014/main" id="{BA7F8E4C-96A5-5529-D8AC-C1C0EE11C184}"/>
              </a:ext>
            </a:extLst>
          </p:cNvPr>
          <p:cNvSpPr>
            <a:spLocks noGrp="1"/>
          </p:cNvSpPr>
          <p:nvPr>
            <p:ph idx="1"/>
          </p:nvPr>
        </p:nvSpPr>
        <p:spPr>
          <a:xfrm>
            <a:off x="677334" y="1285336"/>
            <a:ext cx="8596668" cy="5313871"/>
          </a:xfrm>
        </p:spPr>
        <p:txBody>
          <a:bodyPr/>
          <a:lstStyle/>
          <a:p>
            <a:r>
              <a:rPr lang="en-US" dirty="0"/>
              <a:t>In addition to automated testing, there are four specific kinds of analysis to be performed to strengthen security:</a:t>
            </a:r>
          </a:p>
          <a:p>
            <a:endParaRPr lang="en-US" dirty="0"/>
          </a:p>
          <a:p>
            <a:r>
              <a:rPr lang="en-US" dirty="0"/>
              <a:t>Static Analysis: testing performed in a non-runtime environment, preferably within the deployment pipeline</a:t>
            </a:r>
          </a:p>
          <a:p>
            <a:pPr lvl="1"/>
            <a:r>
              <a:rPr lang="en-US" dirty="0"/>
              <a:t>All run-time behaviors are inspected to seek out flawed code, potential backdoors, or outright malicious code</a:t>
            </a:r>
          </a:p>
          <a:p>
            <a:pPr lvl="1"/>
            <a:r>
              <a:rPr lang="en-US" dirty="0"/>
              <a:t>Banned code functions are also weeded out here in case one was erroneously used</a:t>
            </a:r>
          </a:p>
          <a:p>
            <a:endParaRPr lang="en-US" dirty="0"/>
          </a:p>
          <a:p>
            <a:r>
              <a:rPr lang="en-US" dirty="0"/>
              <a:t>Dependency scanning: a subset of static analysis that concerns the various dependencies that a large application will have</a:t>
            </a:r>
          </a:p>
          <a:p>
            <a:pPr lvl="1"/>
            <a:r>
              <a:rPr lang="en-US" dirty="0"/>
              <a:t>In many cases, developers will not have any control over their dependencies, especially when third-parties are involved, and as such, they need to be checked at length to detect any vulnerabilities or malicious binaries</a:t>
            </a:r>
          </a:p>
        </p:txBody>
      </p:sp>
    </p:spTree>
    <p:extLst>
      <p:ext uri="{BB962C8B-B14F-4D97-AF65-F5344CB8AC3E}">
        <p14:creationId xmlns:p14="http://schemas.microsoft.com/office/powerpoint/2010/main" val="40056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0BE6-2922-D794-76F4-8F8F6117094F}"/>
              </a:ext>
            </a:extLst>
          </p:cNvPr>
          <p:cNvSpPr>
            <a:spLocks noGrp="1"/>
          </p:cNvSpPr>
          <p:nvPr>
            <p:ph type="title"/>
          </p:nvPr>
        </p:nvSpPr>
        <p:spPr>
          <a:xfrm>
            <a:off x="677334" y="609600"/>
            <a:ext cx="8596668" cy="727494"/>
          </a:xfrm>
        </p:spPr>
        <p:txBody>
          <a:bodyPr/>
          <a:lstStyle/>
          <a:p>
            <a:pPr algn="ctr"/>
            <a:r>
              <a:rPr lang="en-US" dirty="0"/>
              <a:t>Analysis and Code Monitoring- 2</a:t>
            </a:r>
          </a:p>
        </p:txBody>
      </p:sp>
      <p:sp>
        <p:nvSpPr>
          <p:cNvPr id="3" name="Content Placeholder 2">
            <a:extLst>
              <a:ext uri="{FF2B5EF4-FFF2-40B4-BE49-F238E27FC236}">
                <a16:creationId xmlns:a16="http://schemas.microsoft.com/office/drawing/2014/main" id="{F44583D3-A1B7-59E1-0189-525CBC862BAC}"/>
              </a:ext>
            </a:extLst>
          </p:cNvPr>
          <p:cNvSpPr>
            <a:spLocks noGrp="1"/>
          </p:cNvSpPr>
          <p:nvPr>
            <p:ph idx="1"/>
          </p:nvPr>
        </p:nvSpPr>
        <p:spPr>
          <a:xfrm>
            <a:off x="677333" y="1268083"/>
            <a:ext cx="8777217" cy="5382883"/>
          </a:xfrm>
        </p:spPr>
        <p:txBody>
          <a:bodyPr/>
          <a:lstStyle/>
          <a:p>
            <a:r>
              <a:rPr lang="en-US" dirty="0"/>
              <a:t>Dynamic Analysis: consists of tests that are executed once the application is already in operation</a:t>
            </a:r>
          </a:p>
          <a:p>
            <a:pPr lvl="1"/>
            <a:r>
              <a:rPr lang="en-US" dirty="0"/>
              <a:t>Searches for ways in which a malicious third-party might seek to compromise the security of the application and hack it</a:t>
            </a:r>
          </a:p>
          <a:p>
            <a:pPr lvl="1"/>
            <a:r>
              <a:rPr lang="en-US" dirty="0"/>
              <a:t>To prevent this, developers keep an eye on things like system memory, functional behavior, response time, and overall performance of the system to ensure that all security measures are working</a:t>
            </a:r>
          </a:p>
          <a:p>
            <a:pPr lvl="1"/>
            <a:endParaRPr lang="en-US" dirty="0"/>
          </a:p>
          <a:p>
            <a:r>
              <a:rPr lang="en-US" dirty="0"/>
              <a:t>Source Code Integrity and Code Signing: all commits to the Source Code repository need to be logged to keep track of who does what work and when, as to ensure code integrity</a:t>
            </a:r>
          </a:p>
          <a:p>
            <a:pPr lvl="1"/>
            <a:r>
              <a:rPr lang="en-US" dirty="0"/>
              <a:t>To this end, each developer should have their own unique PGP key, which is then used to “sign” each commit made by that developer so the team can keep track of which individual is responsible for each commit</a:t>
            </a:r>
          </a:p>
          <a:p>
            <a:pPr lvl="1"/>
            <a:endParaRPr lang="en-US" dirty="0"/>
          </a:p>
        </p:txBody>
      </p:sp>
    </p:spTree>
    <p:extLst>
      <p:ext uri="{BB962C8B-B14F-4D97-AF65-F5344CB8AC3E}">
        <p14:creationId xmlns:p14="http://schemas.microsoft.com/office/powerpoint/2010/main" val="244272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E144-0E84-2BC5-5F92-5E17D151DEB1}"/>
              </a:ext>
            </a:extLst>
          </p:cNvPr>
          <p:cNvSpPr>
            <a:spLocks noGrp="1"/>
          </p:cNvSpPr>
          <p:nvPr>
            <p:ph type="title"/>
          </p:nvPr>
        </p:nvSpPr>
        <p:spPr>
          <a:xfrm>
            <a:off x="677334" y="609600"/>
            <a:ext cx="8596668" cy="744747"/>
          </a:xfrm>
        </p:spPr>
        <p:txBody>
          <a:bodyPr/>
          <a:lstStyle/>
          <a:p>
            <a:pPr algn="ctr"/>
            <a:r>
              <a:rPr lang="en-US" dirty="0"/>
              <a:t>The Software Supply Chain</a:t>
            </a:r>
          </a:p>
        </p:txBody>
      </p:sp>
      <p:sp>
        <p:nvSpPr>
          <p:cNvPr id="3" name="Content Placeholder 2">
            <a:extLst>
              <a:ext uri="{FF2B5EF4-FFF2-40B4-BE49-F238E27FC236}">
                <a16:creationId xmlns:a16="http://schemas.microsoft.com/office/drawing/2014/main" id="{1EB5C2BB-CC55-558A-AA80-90AF57F74517}"/>
              </a:ext>
            </a:extLst>
          </p:cNvPr>
          <p:cNvSpPr>
            <a:spLocks noGrp="1"/>
          </p:cNvSpPr>
          <p:nvPr>
            <p:ph idx="1"/>
          </p:nvPr>
        </p:nvSpPr>
        <p:spPr>
          <a:xfrm>
            <a:off x="677334" y="1259457"/>
            <a:ext cx="9053262" cy="5598543"/>
          </a:xfrm>
        </p:spPr>
        <p:txBody>
          <a:bodyPr>
            <a:normAutofit lnSpcReduction="10000"/>
          </a:bodyPr>
          <a:lstStyle/>
          <a:p>
            <a:r>
              <a:rPr lang="en-US" dirty="0"/>
              <a:t>Over time, developers have gone on to create increasingly less customized software of their own, and instead construct their own software using open-source code as building blocks</a:t>
            </a:r>
          </a:p>
          <a:p>
            <a:endParaRPr lang="en-US" dirty="0"/>
          </a:p>
          <a:p>
            <a:r>
              <a:rPr lang="en-US" dirty="0"/>
              <a:t>This is called the Software Supply Chain, the libraries and components where code is taken from to assemble new software</a:t>
            </a:r>
          </a:p>
          <a:p>
            <a:endParaRPr lang="en-US" dirty="0"/>
          </a:p>
          <a:p>
            <a:r>
              <a:rPr lang="en-US" dirty="0"/>
              <a:t>New risk is presented by this process, however, as security vulnerabilities within software obtained through the supply chain will carry over into applications created using them</a:t>
            </a:r>
          </a:p>
          <a:p>
            <a:endParaRPr lang="en-US" dirty="0"/>
          </a:p>
          <a:p>
            <a:r>
              <a:rPr lang="en-US" dirty="0"/>
              <a:t>In particular, older versions of software will have vulnerabilities that newer versions do not, which hackers can take advantage of</a:t>
            </a:r>
          </a:p>
          <a:p>
            <a:endParaRPr lang="en-US" dirty="0"/>
          </a:p>
          <a:p>
            <a:r>
              <a:rPr lang="en-US" dirty="0"/>
              <a:t>Thus, we can protect the security of a Shared Version Control repository by using only up-to-date software components from the supply chain and updating existing open-source code when a new release occurs</a:t>
            </a:r>
          </a:p>
        </p:txBody>
      </p:sp>
    </p:spTree>
    <p:extLst>
      <p:ext uri="{BB962C8B-B14F-4D97-AF65-F5344CB8AC3E}">
        <p14:creationId xmlns:p14="http://schemas.microsoft.com/office/powerpoint/2010/main" val="46800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1443-AA08-28F1-49E5-47FC32E1D3FF}"/>
              </a:ext>
            </a:extLst>
          </p:cNvPr>
          <p:cNvSpPr>
            <a:spLocks noGrp="1"/>
          </p:cNvSpPr>
          <p:nvPr>
            <p:ph type="title"/>
          </p:nvPr>
        </p:nvSpPr>
        <p:spPr>
          <a:xfrm>
            <a:off x="677334" y="609600"/>
            <a:ext cx="8596668" cy="615351"/>
          </a:xfrm>
        </p:spPr>
        <p:txBody>
          <a:bodyPr>
            <a:normAutofit fontScale="90000"/>
          </a:bodyPr>
          <a:lstStyle/>
          <a:p>
            <a:pPr algn="ctr"/>
            <a:r>
              <a:rPr lang="en-US" dirty="0"/>
              <a:t>Telemetry and Security</a:t>
            </a:r>
          </a:p>
        </p:txBody>
      </p:sp>
      <p:sp>
        <p:nvSpPr>
          <p:cNvPr id="3" name="Content Placeholder 2">
            <a:extLst>
              <a:ext uri="{FF2B5EF4-FFF2-40B4-BE49-F238E27FC236}">
                <a16:creationId xmlns:a16="http://schemas.microsoft.com/office/drawing/2014/main" id="{0041EA25-17B4-A38B-5B25-43FFF78D5DB1}"/>
              </a:ext>
            </a:extLst>
          </p:cNvPr>
          <p:cNvSpPr>
            <a:spLocks noGrp="1"/>
          </p:cNvSpPr>
          <p:nvPr>
            <p:ph idx="1"/>
          </p:nvPr>
        </p:nvSpPr>
        <p:spPr>
          <a:xfrm>
            <a:off x="677333" y="1224951"/>
            <a:ext cx="8828975" cy="5520906"/>
          </a:xfrm>
        </p:spPr>
        <p:txBody>
          <a:bodyPr>
            <a:normAutofit fontScale="92500"/>
          </a:bodyPr>
          <a:lstStyle/>
          <a:p>
            <a:r>
              <a:rPr lang="en-US" dirty="0"/>
              <a:t>In the event that a security breach does occur, it’s vital to know how it happened so that the vulnerabilities responsible for it can be repaired for the future</a:t>
            </a:r>
          </a:p>
          <a:p>
            <a:endParaRPr lang="en-US" dirty="0"/>
          </a:p>
          <a:p>
            <a:r>
              <a:rPr lang="en-US" dirty="0"/>
              <a:t>However, before this can be done, the organization first has to know that a security breach happened in the first place, and it’s possible to miss this if no one is paying close enough attention</a:t>
            </a:r>
          </a:p>
          <a:p>
            <a:endParaRPr lang="en-US" dirty="0"/>
          </a:p>
          <a:p>
            <a:r>
              <a:rPr lang="en-US" dirty="0"/>
              <a:t>Telemetry, that is data about the application that is automatically collected as it runs, can be used as a tool to identify a security breach</a:t>
            </a:r>
          </a:p>
          <a:p>
            <a:endParaRPr lang="en-US" dirty="0"/>
          </a:p>
          <a:p>
            <a:r>
              <a:rPr lang="en-US" dirty="0"/>
              <a:t>To ensure that security telemetry proves effective, it must be directly integrated into the value stream for both Development and Operations to grant it visibility and an ease of meaningful analysis</a:t>
            </a:r>
          </a:p>
          <a:p>
            <a:endParaRPr lang="en-US" dirty="0"/>
          </a:p>
          <a:p>
            <a:r>
              <a:rPr lang="en-US" dirty="0"/>
              <a:t>By actively observing how the application is being attacked via telemetry, developers can more effectively determine how to improve security in their daily work</a:t>
            </a:r>
          </a:p>
        </p:txBody>
      </p:sp>
    </p:spTree>
    <p:extLst>
      <p:ext uri="{BB962C8B-B14F-4D97-AF65-F5344CB8AC3E}">
        <p14:creationId xmlns:p14="http://schemas.microsoft.com/office/powerpoint/2010/main" val="119278704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2490</TotalTime>
  <Words>1429</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Security Controls in Shared Source Code Repositories</vt:lpstr>
      <vt:lpstr>DevOps and Security</vt:lpstr>
      <vt:lpstr>The Benefits of Centralization</vt:lpstr>
      <vt:lpstr>Security Review</vt:lpstr>
      <vt:lpstr>Happy and Sad Paths</vt:lpstr>
      <vt:lpstr>Analysis and Code Monitoring</vt:lpstr>
      <vt:lpstr>Analysis and Code Monitoring- 2</vt:lpstr>
      <vt:lpstr>The Software Supply Chain</vt:lpstr>
      <vt:lpstr>Telemetry and Security</vt:lpstr>
      <vt:lpstr>Telemetry and Security - 2</vt:lpstr>
      <vt:lpstr>Conclusion</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Kyle Hochdoerfer</dc:creator>
  <cp:lastModifiedBy>Kyle Hochdoerfer</cp:lastModifiedBy>
  <cp:revision>1</cp:revision>
  <dcterms:created xsi:type="dcterms:W3CDTF">2023-12-06T07:04:35Z</dcterms:created>
  <dcterms:modified xsi:type="dcterms:W3CDTF">2023-12-08T00:34:56Z</dcterms:modified>
</cp:coreProperties>
</file>