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E83321-B5AC-404D-B0E1-9AA10DE9F8F2}" v="1" dt="2023-10-24T01:10:27.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yle Hochdoerfer" userId="d179e6adcfb7f6dc" providerId="LiveId" clId="{BFE83321-B5AC-404D-B0E1-9AA10DE9F8F2}"/>
    <pc:docChg chg="custSel addSld modSld">
      <pc:chgData name="Kyle Hochdoerfer" userId="d179e6adcfb7f6dc" providerId="LiveId" clId="{BFE83321-B5AC-404D-B0E1-9AA10DE9F8F2}" dt="2023-10-24T01:21:53.801" v="5484" actId="20577"/>
      <pc:docMkLst>
        <pc:docMk/>
      </pc:docMkLst>
      <pc:sldChg chg="modSp mod">
        <pc:chgData name="Kyle Hochdoerfer" userId="d179e6adcfb7f6dc" providerId="LiveId" clId="{BFE83321-B5AC-404D-B0E1-9AA10DE9F8F2}" dt="2023-10-23T13:24:49.469" v="4" actId="20577"/>
        <pc:sldMkLst>
          <pc:docMk/>
          <pc:sldMk cId="3054572544" sldId="257"/>
        </pc:sldMkLst>
        <pc:spChg chg="mod">
          <ac:chgData name="Kyle Hochdoerfer" userId="d179e6adcfb7f6dc" providerId="LiveId" clId="{BFE83321-B5AC-404D-B0E1-9AA10DE9F8F2}" dt="2023-10-23T13:24:49.469" v="4" actId="20577"/>
          <ac:spMkLst>
            <pc:docMk/>
            <pc:sldMk cId="3054572544" sldId="257"/>
            <ac:spMk id="3" creationId="{F0364C8F-E3E0-FF00-3069-EDE0BFF4EADC}"/>
          </ac:spMkLst>
        </pc:spChg>
      </pc:sldChg>
      <pc:sldChg chg="modSp mod">
        <pc:chgData name="Kyle Hochdoerfer" userId="d179e6adcfb7f6dc" providerId="LiveId" clId="{BFE83321-B5AC-404D-B0E1-9AA10DE9F8F2}" dt="2023-10-23T13:25:20.474" v="21" actId="20577"/>
        <pc:sldMkLst>
          <pc:docMk/>
          <pc:sldMk cId="2117295830" sldId="258"/>
        </pc:sldMkLst>
        <pc:spChg chg="mod">
          <ac:chgData name="Kyle Hochdoerfer" userId="d179e6adcfb7f6dc" providerId="LiveId" clId="{BFE83321-B5AC-404D-B0E1-9AA10DE9F8F2}" dt="2023-10-23T13:25:20.474" v="21" actId="20577"/>
          <ac:spMkLst>
            <pc:docMk/>
            <pc:sldMk cId="2117295830" sldId="258"/>
            <ac:spMk id="3" creationId="{ACBC4567-47DC-BCEA-B495-9B59ECF34EB2}"/>
          </ac:spMkLst>
        </pc:spChg>
      </pc:sldChg>
      <pc:sldChg chg="modSp new mod">
        <pc:chgData name="Kyle Hochdoerfer" userId="d179e6adcfb7f6dc" providerId="LiveId" clId="{BFE83321-B5AC-404D-B0E1-9AA10DE9F8F2}" dt="2023-10-23T17:45:28.798" v="974" actId="20577"/>
        <pc:sldMkLst>
          <pc:docMk/>
          <pc:sldMk cId="1213921851" sldId="262"/>
        </pc:sldMkLst>
        <pc:spChg chg="mod">
          <ac:chgData name="Kyle Hochdoerfer" userId="d179e6adcfb7f6dc" providerId="LiveId" clId="{BFE83321-B5AC-404D-B0E1-9AA10DE9F8F2}" dt="2023-10-23T17:32:46.624" v="41" actId="20577"/>
          <ac:spMkLst>
            <pc:docMk/>
            <pc:sldMk cId="1213921851" sldId="262"/>
            <ac:spMk id="2" creationId="{ABFD5960-D1C8-3E60-CC3F-71306758F438}"/>
          </ac:spMkLst>
        </pc:spChg>
        <pc:spChg chg="mod">
          <ac:chgData name="Kyle Hochdoerfer" userId="d179e6adcfb7f6dc" providerId="LiveId" clId="{BFE83321-B5AC-404D-B0E1-9AA10DE9F8F2}" dt="2023-10-23T17:45:28.798" v="974" actId="20577"/>
          <ac:spMkLst>
            <pc:docMk/>
            <pc:sldMk cId="1213921851" sldId="262"/>
            <ac:spMk id="3" creationId="{4D44FDF3-8426-552C-214B-F6B51C36D930}"/>
          </ac:spMkLst>
        </pc:spChg>
      </pc:sldChg>
      <pc:sldChg chg="modSp new mod">
        <pc:chgData name="Kyle Hochdoerfer" userId="d179e6adcfb7f6dc" providerId="LiveId" clId="{BFE83321-B5AC-404D-B0E1-9AA10DE9F8F2}" dt="2023-10-24T01:21:53.801" v="5484" actId="20577"/>
        <pc:sldMkLst>
          <pc:docMk/>
          <pc:sldMk cId="293387333" sldId="263"/>
        </pc:sldMkLst>
        <pc:spChg chg="mod">
          <ac:chgData name="Kyle Hochdoerfer" userId="d179e6adcfb7f6dc" providerId="LiveId" clId="{BFE83321-B5AC-404D-B0E1-9AA10DE9F8F2}" dt="2023-10-23T17:49:41.629" v="1000" actId="14100"/>
          <ac:spMkLst>
            <pc:docMk/>
            <pc:sldMk cId="293387333" sldId="263"/>
            <ac:spMk id="2" creationId="{1BC4856E-DD8D-B123-5864-B141F9317C2B}"/>
          </ac:spMkLst>
        </pc:spChg>
        <pc:spChg chg="mod">
          <ac:chgData name="Kyle Hochdoerfer" userId="d179e6adcfb7f6dc" providerId="LiveId" clId="{BFE83321-B5AC-404D-B0E1-9AA10DE9F8F2}" dt="2023-10-24T01:21:53.801" v="5484" actId="20577"/>
          <ac:spMkLst>
            <pc:docMk/>
            <pc:sldMk cId="293387333" sldId="263"/>
            <ac:spMk id="3" creationId="{E482BA4E-E738-A56E-98D8-D11EB4140CBE}"/>
          </ac:spMkLst>
        </pc:spChg>
      </pc:sldChg>
      <pc:sldChg chg="modSp new mod">
        <pc:chgData name="Kyle Hochdoerfer" userId="d179e6adcfb7f6dc" providerId="LiveId" clId="{BFE83321-B5AC-404D-B0E1-9AA10DE9F8F2}" dt="2023-10-23T18:10:25.062" v="2932" actId="20577"/>
        <pc:sldMkLst>
          <pc:docMk/>
          <pc:sldMk cId="4270162782" sldId="264"/>
        </pc:sldMkLst>
        <pc:spChg chg="mod">
          <ac:chgData name="Kyle Hochdoerfer" userId="d179e6adcfb7f6dc" providerId="LiveId" clId="{BFE83321-B5AC-404D-B0E1-9AA10DE9F8F2}" dt="2023-10-23T18:01:05.557" v="2077" actId="14100"/>
          <ac:spMkLst>
            <pc:docMk/>
            <pc:sldMk cId="4270162782" sldId="264"/>
            <ac:spMk id="2" creationId="{5C2331CC-63CE-1C83-4E2E-E5B6E34DAED1}"/>
          </ac:spMkLst>
        </pc:spChg>
        <pc:spChg chg="mod">
          <ac:chgData name="Kyle Hochdoerfer" userId="d179e6adcfb7f6dc" providerId="LiveId" clId="{BFE83321-B5AC-404D-B0E1-9AA10DE9F8F2}" dt="2023-10-23T18:10:25.062" v="2932" actId="20577"/>
          <ac:spMkLst>
            <pc:docMk/>
            <pc:sldMk cId="4270162782" sldId="264"/>
            <ac:spMk id="3" creationId="{564D4F89-25EF-09DA-DD3E-CB690F5BBF9A}"/>
          </ac:spMkLst>
        </pc:spChg>
      </pc:sldChg>
      <pc:sldChg chg="modSp new mod">
        <pc:chgData name="Kyle Hochdoerfer" userId="d179e6adcfb7f6dc" providerId="LiveId" clId="{BFE83321-B5AC-404D-B0E1-9AA10DE9F8F2}" dt="2023-10-23T18:27:59.848" v="4030" actId="20577"/>
        <pc:sldMkLst>
          <pc:docMk/>
          <pc:sldMk cId="2518495171" sldId="265"/>
        </pc:sldMkLst>
        <pc:spChg chg="mod">
          <ac:chgData name="Kyle Hochdoerfer" userId="d179e6adcfb7f6dc" providerId="LiveId" clId="{BFE83321-B5AC-404D-B0E1-9AA10DE9F8F2}" dt="2023-10-23T18:10:49.899" v="2963" actId="14100"/>
          <ac:spMkLst>
            <pc:docMk/>
            <pc:sldMk cId="2518495171" sldId="265"/>
            <ac:spMk id="2" creationId="{A271EB2A-A823-2DDA-C2A7-3A9CF17B9B21}"/>
          </ac:spMkLst>
        </pc:spChg>
        <pc:spChg chg="mod">
          <ac:chgData name="Kyle Hochdoerfer" userId="d179e6adcfb7f6dc" providerId="LiveId" clId="{BFE83321-B5AC-404D-B0E1-9AA10DE9F8F2}" dt="2023-10-23T18:27:59.848" v="4030" actId="20577"/>
          <ac:spMkLst>
            <pc:docMk/>
            <pc:sldMk cId="2518495171" sldId="265"/>
            <ac:spMk id="3" creationId="{CB6BE325-A53A-3908-A57B-89BD46D084AD}"/>
          </ac:spMkLst>
        </pc:spChg>
      </pc:sldChg>
      <pc:sldChg chg="modSp new mod">
        <pc:chgData name="Kyle Hochdoerfer" userId="d179e6adcfb7f6dc" providerId="LiveId" clId="{BFE83321-B5AC-404D-B0E1-9AA10DE9F8F2}" dt="2023-10-24T01:09:26.975" v="5412" actId="14100"/>
        <pc:sldMkLst>
          <pc:docMk/>
          <pc:sldMk cId="1528628866" sldId="266"/>
        </pc:sldMkLst>
        <pc:spChg chg="mod">
          <ac:chgData name="Kyle Hochdoerfer" userId="d179e6adcfb7f6dc" providerId="LiveId" clId="{BFE83321-B5AC-404D-B0E1-9AA10DE9F8F2}" dt="2023-10-23T18:29:42.155" v="4047" actId="14100"/>
          <ac:spMkLst>
            <pc:docMk/>
            <pc:sldMk cId="1528628866" sldId="266"/>
            <ac:spMk id="2" creationId="{DBD70701-8E19-5998-05AA-A6416A263432}"/>
          </ac:spMkLst>
        </pc:spChg>
        <pc:spChg chg="mod">
          <ac:chgData name="Kyle Hochdoerfer" userId="d179e6adcfb7f6dc" providerId="LiveId" clId="{BFE83321-B5AC-404D-B0E1-9AA10DE9F8F2}" dt="2023-10-24T01:09:26.975" v="5412" actId="14100"/>
          <ac:spMkLst>
            <pc:docMk/>
            <pc:sldMk cId="1528628866" sldId="266"/>
            <ac:spMk id="3" creationId="{1CA418BB-E351-EA73-951C-EC32DBECBB3D}"/>
          </ac:spMkLst>
        </pc:spChg>
      </pc:sldChg>
      <pc:sldChg chg="addSp delSp modSp new mod">
        <pc:chgData name="Kyle Hochdoerfer" userId="d179e6adcfb7f6dc" providerId="LiveId" clId="{BFE83321-B5AC-404D-B0E1-9AA10DE9F8F2}" dt="2023-10-24T01:11:40.255" v="5428" actId="1076"/>
        <pc:sldMkLst>
          <pc:docMk/>
          <pc:sldMk cId="1102754426" sldId="267"/>
        </pc:sldMkLst>
        <pc:spChg chg="mod">
          <ac:chgData name="Kyle Hochdoerfer" userId="d179e6adcfb7f6dc" providerId="LiveId" clId="{BFE83321-B5AC-404D-B0E1-9AA10DE9F8F2}" dt="2023-10-24T01:10:16.808" v="5424" actId="20577"/>
          <ac:spMkLst>
            <pc:docMk/>
            <pc:sldMk cId="1102754426" sldId="267"/>
            <ac:spMk id="2" creationId="{27B6C7A8-35C1-28BD-D0D3-D8B6B423B0B3}"/>
          </ac:spMkLst>
        </pc:spChg>
        <pc:spChg chg="del">
          <ac:chgData name="Kyle Hochdoerfer" userId="d179e6adcfb7f6dc" providerId="LiveId" clId="{BFE83321-B5AC-404D-B0E1-9AA10DE9F8F2}" dt="2023-10-24T01:10:20.222" v="5425" actId="478"/>
          <ac:spMkLst>
            <pc:docMk/>
            <pc:sldMk cId="1102754426" sldId="267"/>
            <ac:spMk id="3" creationId="{C24B3153-BB4D-6B1A-A58D-2D025BED2968}"/>
          </ac:spMkLst>
        </pc:spChg>
        <pc:spChg chg="add mod">
          <ac:chgData name="Kyle Hochdoerfer" userId="d179e6adcfb7f6dc" providerId="LiveId" clId="{BFE83321-B5AC-404D-B0E1-9AA10DE9F8F2}" dt="2023-10-24T01:11:40.255" v="5428" actId="1076"/>
          <ac:spMkLst>
            <pc:docMk/>
            <pc:sldMk cId="1102754426" sldId="267"/>
            <ac:spMk id="4" creationId="{5B9F4132-B4E3-7D02-8241-00065139108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3CD8B1-C0AA-4A96-AE01-009C95A70751}"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24956-F9D7-4F83-B85C-1B7DC03D0401}" type="slidenum">
              <a:rPr lang="en-US" smtClean="0"/>
              <a:t>‹#›</a:t>
            </a:fld>
            <a:endParaRPr lang="en-US"/>
          </a:p>
        </p:txBody>
      </p:sp>
    </p:spTree>
    <p:extLst>
      <p:ext uri="{BB962C8B-B14F-4D97-AF65-F5344CB8AC3E}">
        <p14:creationId xmlns:p14="http://schemas.microsoft.com/office/powerpoint/2010/main" val="796896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CD8B1-C0AA-4A96-AE01-009C95A70751}"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24956-F9D7-4F83-B85C-1B7DC03D0401}" type="slidenum">
              <a:rPr lang="en-US" smtClean="0"/>
              <a:t>‹#›</a:t>
            </a:fld>
            <a:endParaRPr lang="en-US"/>
          </a:p>
        </p:txBody>
      </p:sp>
    </p:spTree>
    <p:extLst>
      <p:ext uri="{BB962C8B-B14F-4D97-AF65-F5344CB8AC3E}">
        <p14:creationId xmlns:p14="http://schemas.microsoft.com/office/powerpoint/2010/main" val="2524064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CD8B1-C0AA-4A96-AE01-009C95A70751}"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24956-F9D7-4F83-B85C-1B7DC03D040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8145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CD8B1-C0AA-4A96-AE01-009C95A70751}"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24956-F9D7-4F83-B85C-1B7DC03D0401}" type="slidenum">
              <a:rPr lang="en-US" smtClean="0"/>
              <a:t>‹#›</a:t>
            </a:fld>
            <a:endParaRPr lang="en-US"/>
          </a:p>
        </p:txBody>
      </p:sp>
    </p:spTree>
    <p:extLst>
      <p:ext uri="{BB962C8B-B14F-4D97-AF65-F5344CB8AC3E}">
        <p14:creationId xmlns:p14="http://schemas.microsoft.com/office/powerpoint/2010/main" val="2314294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CD8B1-C0AA-4A96-AE01-009C95A70751}"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24956-F9D7-4F83-B85C-1B7DC03D040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8123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CD8B1-C0AA-4A96-AE01-009C95A70751}"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24956-F9D7-4F83-B85C-1B7DC03D0401}" type="slidenum">
              <a:rPr lang="en-US" smtClean="0"/>
              <a:t>‹#›</a:t>
            </a:fld>
            <a:endParaRPr lang="en-US"/>
          </a:p>
        </p:txBody>
      </p:sp>
    </p:spTree>
    <p:extLst>
      <p:ext uri="{BB962C8B-B14F-4D97-AF65-F5344CB8AC3E}">
        <p14:creationId xmlns:p14="http://schemas.microsoft.com/office/powerpoint/2010/main" val="211255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CD8B1-C0AA-4A96-AE01-009C95A70751}"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24956-F9D7-4F83-B85C-1B7DC03D0401}" type="slidenum">
              <a:rPr lang="en-US" smtClean="0"/>
              <a:t>‹#›</a:t>
            </a:fld>
            <a:endParaRPr lang="en-US"/>
          </a:p>
        </p:txBody>
      </p:sp>
    </p:spTree>
    <p:extLst>
      <p:ext uri="{BB962C8B-B14F-4D97-AF65-F5344CB8AC3E}">
        <p14:creationId xmlns:p14="http://schemas.microsoft.com/office/powerpoint/2010/main" val="440375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CD8B1-C0AA-4A96-AE01-009C95A70751}"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24956-F9D7-4F83-B85C-1B7DC03D0401}" type="slidenum">
              <a:rPr lang="en-US" smtClean="0"/>
              <a:t>‹#›</a:t>
            </a:fld>
            <a:endParaRPr lang="en-US"/>
          </a:p>
        </p:txBody>
      </p:sp>
    </p:spTree>
    <p:extLst>
      <p:ext uri="{BB962C8B-B14F-4D97-AF65-F5344CB8AC3E}">
        <p14:creationId xmlns:p14="http://schemas.microsoft.com/office/powerpoint/2010/main" val="122805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CD8B1-C0AA-4A96-AE01-009C95A70751}"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24956-F9D7-4F83-B85C-1B7DC03D0401}" type="slidenum">
              <a:rPr lang="en-US" smtClean="0"/>
              <a:t>‹#›</a:t>
            </a:fld>
            <a:endParaRPr lang="en-US"/>
          </a:p>
        </p:txBody>
      </p:sp>
    </p:spTree>
    <p:extLst>
      <p:ext uri="{BB962C8B-B14F-4D97-AF65-F5344CB8AC3E}">
        <p14:creationId xmlns:p14="http://schemas.microsoft.com/office/powerpoint/2010/main" val="338599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3CD8B1-C0AA-4A96-AE01-009C95A70751}"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24956-F9D7-4F83-B85C-1B7DC03D0401}" type="slidenum">
              <a:rPr lang="en-US" smtClean="0"/>
              <a:t>‹#›</a:t>
            </a:fld>
            <a:endParaRPr lang="en-US"/>
          </a:p>
        </p:txBody>
      </p:sp>
    </p:spTree>
    <p:extLst>
      <p:ext uri="{BB962C8B-B14F-4D97-AF65-F5344CB8AC3E}">
        <p14:creationId xmlns:p14="http://schemas.microsoft.com/office/powerpoint/2010/main" val="3329010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3CD8B1-C0AA-4A96-AE01-009C95A70751}"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24956-F9D7-4F83-B85C-1B7DC03D0401}" type="slidenum">
              <a:rPr lang="en-US" smtClean="0"/>
              <a:t>‹#›</a:t>
            </a:fld>
            <a:endParaRPr lang="en-US"/>
          </a:p>
        </p:txBody>
      </p:sp>
    </p:spTree>
    <p:extLst>
      <p:ext uri="{BB962C8B-B14F-4D97-AF65-F5344CB8AC3E}">
        <p14:creationId xmlns:p14="http://schemas.microsoft.com/office/powerpoint/2010/main" val="406667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3CD8B1-C0AA-4A96-AE01-009C95A70751}" type="datetimeFigureOut">
              <a:rPr lang="en-US" smtClean="0"/>
              <a:t>10/23/2023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524956-F9D7-4F83-B85C-1B7DC03D0401}" type="slidenum">
              <a:rPr lang="en-US" smtClean="0"/>
              <a:t>‹#›</a:t>
            </a:fld>
            <a:endParaRPr lang="en-US"/>
          </a:p>
        </p:txBody>
      </p:sp>
    </p:spTree>
    <p:extLst>
      <p:ext uri="{BB962C8B-B14F-4D97-AF65-F5344CB8AC3E}">
        <p14:creationId xmlns:p14="http://schemas.microsoft.com/office/powerpoint/2010/main" val="79437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3CD8B1-C0AA-4A96-AE01-009C95A70751}" type="datetimeFigureOut">
              <a:rPr lang="en-US" smtClean="0"/>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524956-F9D7-4F83-B85C-1B7DC03D0401}" type="slidenum">
              <a:rPr lang="en-US" smtClean="0"/>
              <a:t>‹#›</a:t>
            </a:fld>
            <a:endParaRPr lang="en-US"/>
          </a:p>
        </p:txBody>
      </p:sp>
    </p:spTree>
    <p:extLst>
      <p:ext uri="{BB962C8B-B14F-4D97-AF65-F5344CB8AC3E}">
        <p14:creationId xmlns:p14="http://schemas.microsoft.com/office/powerpoint/2010/main" val="2274174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CD8B1-C0AA-4A96-AE01-009C95A70751}" type="datetimeFigureOut">
              <a:rPr lang="en-US" smtClean="0"/>
              <a:t>10/23/2023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524956-F9D7-4F83-B85C-1B7DC03D0401}" type="slidenum">
              <a:rPr lang="en-US" smtClean="0"/>
              <a:t>‹#›</a:t>
            </a:fld>
            <a:endParaRPr lang="en-US"/>
          </a:p>
        </p:txBody>
      </p:sp>
    </p:spTree>
    <p:extLst>
      <p:ext uri="{BB962C8B-B14F-4D97-AF65-F5344CB8AC3E}">
        <p14:creationId xmlns:p14="http://schemas.microsoft.com/office/powerpoint/2010/main" val="809187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3CD8B1-C0AA-4A96-AE01-009C95A70751}"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24956-F9D7-4F83-B85C-1B7DC03D0401}" type="slidenum">
              <a:rPr lang="en-US" smtClean="0"/>
              <a:t>‹#›</a:t>
            </a:fld>
            <a:endParaRPr lang="en-US"/>
          </a:p>
        </p:txBody>
      </p:sp>
    </p:spTree>
    <p:extLst>
      <p:ext uri="{BB962C8B-B14F-4D97-AF65-F5344CB8AC3E}">
        <p14:creationId xmlns:p14="http://schemas.microsoft.com/office/powerpoint/2010/main" val="364361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CD8B1-C0AA-4A96-AE01-009C95A70751}"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24956-F9D7-4F83-B85C-1B7DC03D0401}" type="slidenum">
              <a:rPr lang="en-US" smtClean="0"/>
              <a:t>‹#›</a:t>
            </a:fld>
            <a:endParaRPr lang="en-US"/>
          </a:p>
        </p:txBody>
      </p:sp>
    </p:spTree>
    <p:extLst>
      <p:ext uri="{BB962C8B-B14F-4D97-AF65-F5344CB8AC3E}">
        <p14:creationId xmlns:p14="http://schemas.microsoft.com/office/powerpoint/2010/main" val="2596512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3CD8B1-C0AA-4A96-AE01-009C95A70751}" type="datetimeFigureOut">
              <a:rPr lang="en-US" smtClean="0"/>
              <a:t>10/23/2023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524956-F9D7-4F83-B85C-1B7DC03D0401}" type="slidenum">
              <a:rPr lang="en-US" smtClean="0"/>
              <a:t>‹#›</a:t>
            </a:fld>
            <a:endParaRPr lang="en-US"/>
          </a:p>
        </p:txBody>
      </p:sp>
    </p:spTree>
    <p:extLst>
      <p:ext uri="{BB962C8B-B14F-4D97-AF65-F5344CB8AC3E}">
        <p14:creationId xmlns:p14="http://schemas.microsoft.com/office/powerpoint/2010/main" val="162971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6FD4-D68A-C2CA-901D-76C98BB6D535}"/>
              </a:ext>
            </a:extLst>
          </p:cNvPr>
          <p:cNvSpPr>
            <a:spLocks noGrp="1"/>
          </p:cNvSpPr>
          <p:nvPr>
            <p:ph type="ctrTitle"/>
          </p:nvPr>
        </p:nvSpPr>
        <p:spPr>
          <a:xfrm>
            <a:off x="1193784" y="1447002"/>
            <a:ext cx="8439190" cy="1646302"/>
          </a:xfrm>
        </p:spPr>
        <p:txBody>
          <a:bodyPr/>
          <a:lstStyle/>
          <a:p>
            <a:r>
              <a:rPr lang="en-US" dirty="0"/>
              <a:t>The Two-Pizza Team Rule</a:t>
            </a:r>
          </a:p>
        </p:txBody>
      </p:sp>
      <p:sp>
        <p:nvSpPr>
          <p:cNvPr id="3" name="Subtitle 2">
            <a:extLst>
              <a:ext uri="{FF2B5EF4-FFF2-40B4-BE49-F238E27FC236}">
                <a16:creationId xmlns:a16="http://schemas.microsoft.com/office/drawing/2014/main" id="{FE110371-F8E8-CFAE-1A9A-13B1C445B8BD}"/>
              </a:ext>
            </a:extLst>
          </p:cNvPr>
          <p:cNvSpPr>
            <a:spLocks noGrp="1"/>
          </p:cNvSpPr>
          <p:nvPr>
            <p:ph type="subTitle" idx="1"/>
          </p:nvPr>
        </p:nvSpPr>
        <p:spPr>
          <a:xfrm>
            <a:off x="4235570" y="3429000"/>
            <a:ext cx="2355618" cy="1096899"/>
          </a:xfrm>
        </p:spPr>
        <p:txBody>
          <a:bodyPr/>
          <a:lstStyle/>
          <a:p>
            <a:r>
              <a:rPr lang="en-US" dirty="0"/>
              <a:t>By Kyle </a:t>
            </a:r>
            <a:r>
              <a:rPr lang="en-US" dirty="0" err="1"/>
              <a:t>Hochdoerfer</a:t>
            </a:r>
            <a:endParaRPr lang="en-US" dirty="0"/>
          </a:p>
        </p:txBody>
      </p:sp>
    </p:spTree>
    <p:extLst>
      <p:ext uri="{BB962C8B-B14F-4D97-AF65-F5344CB8AC3E}">
        <p14:creationId xmlns:p14="http://schemas.microsoft.com/office/powerpoint/2010/main" val="1383457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EB2A-A823-2DDA-C2A7-3A9CF17B9B21}"/>
              </a:ext>
            </a:extLst>
          </p:cNvPr>
          <p:cNvSpPr>
            <a:spLocks noGrp="1"/>
          </p:cNvSpPr>
          <p:nvPr>
            <p:ph type="title"/>
          </p:nvPr>
        </p:nvSpPr>
        <p:spPr>
          <a:xfrm>
            <a:off x="677334" y="609600"/>
            <a:ext cx="8596668" cy="744747"/>
          </a:xfrm>
        </p:spPr>
        <p:txBody>
          <a:bodyPr/>
          <a:lstStyle/>
          <a:p>
            <a:pPr algn="ctr"/>
            <a:r>
              <a:rPr lang="en-US" dirty="0"/>
              <a:t>Two-Pizza and API Enablement</a:t>
            </a:r>
          </a:p>
        </p:txBody>
      </p:sp>
      <p:sp>
        <p:nvSpPr>
          <p:cNvPr id="3" name="Content Placeholder 2">
            <a:extLst>
              <a:ext uri="{FF2B5EF4-FFF2-40B4-BE49-F238E27FC236}">
                <a16:creationId xmlns:a16="http://schemas.microsoft.com/office/drawing/2014/main" id="{CB6BE325-A53A-3908-A57B-89BD46D084AD}"/>
              </a:ext>
            </a:extLst>
          </p:cNvPr>
          <p:cNvSpPr>
            <a:spLocks noGrp="1"/>
          </p:cNvSpPr>
          <p:nvPr>
            <p:ph idx="1"/>
          </p:nvPr>
        </p:nvSpPr>
        <p:spPr>
          <a:xfrm>
            <a:off x="677334" y="1242205"/>
            <a:ext cx="8837602" cy="5253486"/>
          </a:xfrm>
        </p:spPr>
        <p:txBody>
          <a:bodyPr/>
          <a:lstStyle/>
          <a:p>
            <a:r>
              <a:rPr lang="en-US" dirty="0"/>
              <a:t>The success of the API Enablement Team can be seen as an extension of the principles behind the Two-Pizza Rule</a:t>
            </a:r>
          </a:p>
          <a:p>
            <a:endParaRPr lang="en-US" dirty="0"/>
          </a:p>
          <a:p>
            <a:r>
              <a:rPr lang="en-US" dirty="0"/>
              <a:t>Rather than having every single dev team also oversee integrating new features, the API Enablement Team could step in and get it done instead</a:t>
            </a:r>
          </a:p>
          <a:p>
            <a:endParaRPr lang="en-US" dirty="0"/>
          </a:p>
          <a:p>
            <a:r>
              <a:rPr lang="en-US" dirty="0"/>
              <a:t>This keeps the scope of each dev team’s work compact and focused. The API Enablement Team also have a contained goal since they have a single purpose</a:t>
            </a:r>
          </a:p>
          <a:p>
            <a:endParaRPr lang="en-US" dirty="0"/>
          </a:p>
          <a:p>
            <a:r>
              <a:rPr lang="en-US" dirty="0"/>
              <a:t>Thus, each dev team also gained more autonomy since they can rely on the Enablement Team to deal with issues regarding how their work could clash with other teams/preexisting systems</a:t>
            </a:r>
          </a:p>
          <a:p>
            <a:endParaRPr lang="en-US" dirty="0"/>
          </a:p>
          <a:p>
            <a:r>
              <a:rPr lang="en-US" dirty="0"/>
              <a:t>Over time, Target intends to spread these DevOps principles across the entire organization for further improvement</a:t>
            </a:r>
          </a:p>
        </p:txBody>
      </p:sp>
    </p:spTree>
    <p:extLst>
      <p:ext uri="{BB962C8B-B14F-4D97-AF65-F5344CB8AC3E}">
        <p14:creationId xmlns:p14="http://schemas.microsoft.com/office/powerpoint/2010/main" val="2518495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70701-8E19-5998-05AA-A6416A263432}"/>
              </a:ext>
            </a:extLst>
          </p:cNvPr>
          <p:cNvSpPr>
            <a:spLocks noGrp="1"/>
          </p:cNvSpPr>
          <p:nvPr>
            <p:ph type="title"/>
          </p:nvPr>
        </p:nvSpPr>
        <p:spPr>
          <a:xfrm>
            <a:off x="677334" y="609600"/>
            <a:ext cx="8596668" cy="667109"/>
          </a:xfrm>
        </p:spPr>
        <p:txBody>
          <a:bodyPr/>
          <a:lstStyle/>
          <a:p>
            <a:pPr algn="ctr"/>
            <a:r>
              <a:rPr lang="en-US" dirty="0"/>
              <a:t>Conclusion</a:t>
            </a:r>
          </a:p>
        </p:txBody>
      </p:sp>
      <p:sp>
        <p:nvSpPr>
          <p:cNvPr id="3" name="Content Placeholder 2">
            <a:extLst>
              <a:ext uri="{FF2B5EF4-FFF2-40B4-BE49-F238E27FC236}">
                <a16:creationId xmlns:a16="http://schemas.microsoft.com/office/drawing/2014/main" id="{1CA418BB-E351-EA73-951C-EC32DBECBB3D}"/>
              </a:ext>
            </a:extLst>
          </p:cNvPr>
          <p:cNvSpPr>
            <a:spLocks noGrp="1"/>
          </p:cNvSpPr>
          <p:nvPr>
            <p:ph idx="1"/>
          </p:nvPr>
        </p:nvSpPr>
        <p:spPr>
          <a:xfrm>
            <a:off x="250166" y="1276709"/>
            <a:ext cx="9756476" cy="5365631"/>
          </a:xfrm>
        </p:spPr>
        <p:txBody>
          <a:bodyPr>
            <a:normAutofit fontScale="92500" lnSpcReduction="10000"/>
          </a:bodyPr>
          <a:lstStyle/>
          <a:p>
            <a:r>
              <a:rPr lang="en-US" dirty="0"/>
              <a:t>The Two-Pizza Team Rule is a guideline for helping to organize teams in a company and promote the principles of autonomy and organization</a:t>
            </a:r>
          </a:p>
          <a:p>
            <a:endParaRPr lang="en-US" dirty="0"/>
          </a:p>
          <a:p>
            <a:r>
              <a:rPr lang="en-US" dirty="0"/>
              <a:t>The “four-to-nine” person suggestion is geared towards preventing the formation of large, unwieldy teams or huge, difficult to manage tasks that smaller teams aren’t fit to complete</a:t>
            </a:r>
          </a:p>
          <a:p>
            <a:endParaRPr lang="en-US" dirty="0"/>
          </a:p>
          <a:p>
            <a:r>
              <a:rPr lang="en-US" dirty="0"/>
              <a:t>By breaking the work down into more easily manageable chunks, then compact, organized teams can efficiently go about their work</a:t>
            </a:r>
          </a:p>
          <a:p>
            <a:endParaRPr lang="en-US" dirty="0"/>
          </a:p>
          <a:p>
            <a:r>
              <a:rPr lang="en-US" dirty="0"/>
              <a:t>Communication is vital and becomes harder the more people are involved. Autonomy is lessened when teams are reliant on communicating with each other, which is why the Two Pizza rule is geared towards creating teams that can efficiently act with independence</a:t>
            </a:r>
          </a:p>
          <a:p>
            <a:endParaRPr lang="en-US" dirty="0"/>
          </a:p>
          <a:p>
            <a:r>
              <a:rPr lang="en-US" dirty="0"/>
              <a:t>The Two Pizza Rule embodies DevOps rule because the rule encourages the creation of small teams that are more self-sufficient. Merging dev and ops will naturally shrink team sizes, allowing them to act as an efficient unit that won’t create waste by having to rely on directly collaborating with large numbers of people</a:t>
            </a:r>
          </a:p>
        </p:txBody>
      </p:sp>
    </p:spTree>
    <p:extLst>
      <p:ext uri="{BB962C8B-B14F-4D97-AF65-F5344CB8AC3E}">
        <p14:creationId xmlns:p14="http://schemas.microsoft.com/office/powerpoint/2010/main" val="1528628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C7A8-35C1-28BD-D0D3-D8B6B423B0B3}"/>
              </a:ext>
            </a:extLst>
          </p:cNvPr>
          <p:cNvSpPr>
            <a:spLocks noGrp="1"/>
          </p:cNvSpPr>
          <p:nvPr>
            <p:ph type="title"/>
          </p:nvPr>
        </p:nvSpPr>
        <p:spPr/>
        <p:txBody>
          <a:bodyPr/>
          <a:lstStyle/>
          <a:p>
            <a:pPr algn="ctr"/>
            <a:r>
              <a:rPr lang="en-US" dirty="0"/>
              <a:t>Work Cited</a:t>
            </a:r>
          </a:p>
        </p:txBody>
      </p:sp>
      <p:sp>
        <p:nvSpPr>
          <p:cNvPr id="4" name="TextBox 3">
            <a:extLst>
              <a:ext uri="{FF2B5EF4-FFF2-40B4-BE49-F238E27FC236}">
                <a16:creationId xmlns:a16="http://schemas.microsoft.com/office/drawing/2014/main" id="{5B9F4132-B4E3-7D02-8241-000651391089}"/>
              </a:ext>
            </a:extLst>
          </p:cNvPr>
          <p:cNvSpPr txBox="1"/>
          <p:nvPr/>
        </p:nvSpPr>
        <p:spPr>
          <a:xfrm>
            <a:off x="345057" y="1509623"/>
            <a:ext cx="9704717" cy="646331"/>
          </a:xfrm>
          <a:prstGeom prst="rect">
            <a:avLst/>
          </a:prstGeom>
          <a:noFill/>
        </p:spPr>
        <p:txBody>
          <a:bodyPr wrap="square" rtlCol="0">
            <a:spAutoFit/>
          </a:bodyPr>
          <a:lstStyle/>
          <a:p>
            <a:pPr marL="360045" marR="0" indent="-360045"/>
            <a:r>
              <a:rPr lang="en-US" sz="1800" dirty="0">
                <a:effectLst/>
                <a:latin typeface="Times New Roman" panose="02020603050405020304" pitchFamily="18" charset="0"/>
                <a:ea typeface="Times New Roman" panose="02020603050405020304" pitchFamily="18" charset="0"/>
              </a:rPr>
              <a:t>Kim, G., Humble, J., </a:t>
            </a:r>
            <a:r>
              <a:rPr lang="en-US" sz="1800" dirty="0" err="1">
                <a:effectLst/>
                <a:latin typeface="Times New Roman" panose="02020603050405020304" pitchFamily="18" charset="0"/>
                <a:ea typeface="Times New Roman" panose="02020603050405020304" pitchFamily="18" charset="0"/>
              </a:rPr>
              <a:t>Debois</a:t>
            </a:r>
            <a:r>
              <a:rPr lang="en-US" sz="1800" dirty="0">
                <a:effectLst/>
                <a:latin typeface="Times New Roman" panose="02020603050405020304" pitchFamily="18" charset="0"/>
                <a:ea typeface="Times New Roman" panose="02020603050405020304" pitchFamily="18" charset="0"/>
              </a:rPr>
              <a:t>, P., &amp; Willis, J. (2021). </a:t>
            </a:r>
            <a:r>
              <a:rPr lang="en-US" sz="1800" i="1" dirty="0">
                <a:effectLst/>
                <a:latin typeface="Times New Roman" panose="02020603050405020304" pitchFamily="18" charset="0"/>
                <a:ea typeface="Times New Roman" panose="02020603050405020304" pitchFamily="18" charset="0"/>
              </a:rPr>
              <a:t>The </a:t>
            </a:r>
            <a:r>
              <a:rPr lang="en-US" sz="1800" i="1" dirty="0" err="1">
                <a:effectLst/>
                <a:latin typeface="Times New Roman" panose="02020603050405020304" pitchFamily="18" charset="0"/>
                <a:ea typeface="Times New Roman" panose="02020603050405020304" pitchFamily="18" charset="0"/>
              </a:rPr>
              <a:t>Devops</a:t>
            </a:r>
            <a:r>
              <a:rPr lang="en-US" sz="1800" i="1" dirty="0">
                <a:effectLst/>
                <a:latin typeface="Times New Roman" panose="02020603050405020304" pitchFamily="18" charset="0"/>
                <a:ea typeface="Times New Roman" panose="02020603050405020304" pitchFamily="18" charset="0"/>
              </a:rPr>
              <a:t> Handbook: How to create world-class agility, reliability, &amp; Security in Technology Organizations</a:t>
            </a:r>
            <a:r>
              <a:rPr lang="en-US" sz="1800" dirty="0">
                <a:effectLst/>
                <a:latin typeface="Times New Roman" panose="02020603050405020304" pitchFamily="18" charset="0"/>
                <a:ea typeface="Times New Roman" panose="02020603050405020304" pitchFamily="18" charset="0"/>
              </a:rPr>
              <a:t>. Natl Book Network. </a:t>
            </a:r>
          </a:p>
        </p:txBody>
      </p:sp>
    </p:spTree>
    <p:extLst>
      <p:ext uri="{BB962C8B-B14F-4D97-AF65-F5344CB8AC3E}">
        <p14:creationId xmlns:p14="http://schemas.microsoft.com/office/powerpoint/2010/main" val="110275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25B3-B47A-EC13-42E2-C3721FB4433A}"/>
              </a:ext>
            </a:extLst>
          </p:cNvPr>
          <p:cNvSpPr>
            <a:spLocks noGrp="1"/>
          </p:cNvSpPr>
          <p:nvPr>
            <p:ph type="title"/>
          </p:nvPr>
        </p:nvSpPr>
        <p:spPr>
          <a:xfrm>
            <a:off x="746346" y="342181"/>
            <a:ext cx="8596668" cy="787879"/>
          </a:xfrm>
        </p:spPr>
        <p:txBody>
          <a:bodyPr/>
          <a:lstStyle/>
          <a:p>
            <a:pPr algn="ctr"/>
            <a:r>
              <a:rPr lang="en-US" dirty="0"/>
              <a:t>The Problem</a:t>
            </a:r>
          </a:p>
        </p:txBody>
      </p:sp>
      <p:sp>
        <p:nvSpPr>
          <p:cNvPr id="3" name="Content Placeholder 2">
            <a:extLst>
              <a:ext uri="{FF2B5EF4-FFF2-40B4-BE49-F238E27FC236}">
                <a16:creationId xmlns:a16="http://schemas.microsoft.com/office/drawing/2014/main" id="{F0364C8F-E3E0-FF00-3069-EDE0BFF4EADC}"/>
              </a:ext>
            </a:extLst>
          </p:cNvPr>
          <p:cNvSpPr>
            <a:spLocks noGrp="1"/>
          </p:cNvSpPr>
          <p:nvPr>
            <p:ph idx="1"/>
          </p:nvPr>
        </p:nvSpPr>
        <p:spPr>
          <a:xfrm>
            <a:off x="845389" y="1130060"/>
            <a:ext cx="9023229" cy="5512279"/>
          </a:xfrm>
        </p:spPr>
        <p:txBody>
          <a:bodyPr>
            <a:normAutofit/>
          </a:bodyPr>
          <a:lstStyle/>
          <a:p>
            <a:r>
              <a:rPr lang="en-US" dirty="0"/>
              <a:t>Software development is a highly involved process that requires a collaborative effort to bear fruit within a reasonable length of time</a:t>
            </a:r>
          </a:p>
          <a:p>
            <a:endParaRPr lang="en-US" dirty="0"/>
          </a:p>
          <a:p>
            <a:r>
              <a:rPr lang="en-US" dirty="0"/>
              <a:t>A large project will typically have multiple teams working on different parts of it at once, but that begs a question: how many members should be on each team?</a:t>
            </a:r>
          </a:p>
          <a:p>
            <a:endParaRPr lang="en-US" dirty="0"/>
          </a:p>
          <a:p>
            <a:r>
              <a:rPr lang="en-US" dirty="0"/>
              <a:t>Managing teams of developers can be a tricky balancing act of ensuring that each individual team has enough members, but not too many</a:t>
            </a:r>
          </a:p>
          <a:p>
            <a:endParaRPr lang="en-US" dirty="0"/>
          </a:p>
          <a:p>
            <a:r>
              <a:rPr lang="en-US" dirty="0"/>
              <a:t>A team with few members will naturally mean that a heavier burden will be placed upon each member while completing their work</a:t>
            </a:r>
          </a:p>
          <a:p>
            <a:endParaRPr lang="en-US" dirty="0"/>
          </a:p>
          <a:p>
            <a:r>
              <a:rPr lang="en-US" dirty="0"/>
              <a:t>But having many members can overcomplicate things and deceptively make the project more difficult to manage</a:t>
            </a:r>
          </a:p>
          <a:p>
            <a:endParaRPr lang="en-US" dirty="0"/>
          </a:p>
          <a:p>
            <a:endParaRPr lang="en-US" dirty="0"/>
          </a:p>
        </p:txBody>
      </p:sp>
    </p:spTree>
    <p:extLst>
      <p:ext uri="{BB962C8B-B14F-4D97-AF65-F5344CB8AC3E}">
        <p14:creationId xmlns:p14="http://schemas.microsoft.com/office/powerpoint/2010/main" val="305457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8AB6-B6E1-F864-3990-17D6D65CF300}"/>
              </a:ext>
            </a:extLst>
          </p:cNvPr>
          <p:cNvSpPr>
            <a:spLocks noGrp="1"/>
          </p:cNvSpPr>
          <p:nvPr>
            <p:ph type="title"/>
          </p:nvPr>
        </p:nvSpPr>
        <p:spPr>
          <a:xfrm>
            <a:off x="1652118" y="147612"/>
            <a:ext cx="8596668" cy="1320800"/>
          </a:xfrm>
        </p:spPr>
        <p:txBody>
          <a:bodyPr/>
          <a:lstStyle/>
          <a:p>
            <a:r>
              <a:rPr lang="en-US" dirty="0"/>
              <a:t>Solution: The Two-Pizza Team Rule</a:t>
            </a:r>
          </a:p>
        </p:txBody>
      </p:sp>
      <p:sp>
        <p:nvSpPr>
          <p:cNvPr id="3" name="Content Placeholder 2">
            <a:extLst>
              <a:ext uri="{FF2B5EF4-FFF2-40B4-BE49-F238E27FC236}">
                <a16:creationId xmlns:a16="http://schemas.microsoft.com/office/drawing/2014/main" id="{ACBC4567-47DC-BCEA-B495-9B59ECF34EB2}"/>
              </a:ext>
            </a:extLst>
          </p:cNvPr>
          <p:cNvSpPr>
            <a:spLocks noGrp="1"/>
          </p:cNvSpPr>
          <p:nvPr>
            <p:ph idx="1"/>
          </p:nvPr>
        </p:nvSpPr>
        <p:spPr>
          <a:xfrm>
            <a:off x="1143160" y="961517"/>
            <a:ext cx="8596668" cy="5516921"/>
          </a:xfrm>
        </p:spPr>
        <p:txBody>
          <a:bodyPr/>
          <a:lstStyle/>
          <a:p>
            <a:r>
              <a:rPr lang="en-US" dirty="0"/>
              <a:t>Coined by Amazon in 2002, the Two-Pizza Team Rule provides an answer as to how many people should be on an individual team</a:t>
            </a:r>
          </a:p>
          <a:p>
            <a:endParaRPr lang="en-US" dirty="0"/>
          </a:p>
          <a:p>
            <a:r>
              <a:rPr lang="en-US" dirty="0"/>
              <a:t>The number of developers on each team should be around the amount that two pizzas could reasonably feed (so roughly 4-9 people)</a:t>
            </a:r>
          </a:p>
          <a:p>
            <a:endParaRPr lang="en-US" dirty="0"/>
          </a:p>
          <a:p>
            <a:r>
              <a:rPr lang="en-US" dirty="0"/>
              <a:t>The rule does not provide a definitive number, allowing wiggle room based on the needs of the task at hand</a:t>
            </a:r>
          </a:p>
          <a:p>
            <a:endParaRPr lang="en-US" dirty="0"/>
          </a:p>
          <a:p>
            <a:r>
              <a:rPr lang="en-US" dirty="0"/>
              <a:t>Communication is critical when making a collaborative effort, and the rule is meant to maximize the effectiveness and efficiency on communication within a group</a:t>
            </a:r>
          </a:p>
          <a:p>
            <a:endParaRPr lang="en-US" dirty="0"/>
          </a:p>
          <a:p>
            <a:r>
              <a:rPr lang="en-US" dirty="0"/>
              <a:t>Thanks to the rule, the scope of each team’s domain is kept small and firmly bound, to help provide a smooth and straightforward workflow</a:t>
            </a:r>
          </a:p>
        </p:txBody>
      </p:sp>
    </p:spTree>
    <p:extLst>
      <p:ext uri="{BB962C8B-B14F-4D97-AF65-F5344CB8AC3E}">
        <p14:creationId xmlns:p14="http://schemas.microsoft.com/office/powerpoint/2010/main" val="211729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AD482-D479-AD03-79F1-AFB549FC6965}"/>
              </a:ext>
            </a:extLst>
          </p:cNvPr>
          <p:cNvSpPr>
            <a:spLocks noGrp="1"/>
          </p:cNvSpPr>
          <p:nvPr>
            <p:ph type="title"/>
          </p:nvPr>
        </p:nvSpPr>
        <p:spPr>
          <a:xfrm>
            <a:off x="962005" y="0"/>
            <a:ext cx="8596668" cy="1320800"/>
          </a:xfrm>
        </p:spPr>
        <p:txBody>
          <a:bodyPr/>
          <a:lstStyle/>
          <a:p>
            <a:pPr algn="ctr"/>
            <a:r>
              <a:rPr lang="en-US" dirty="0"/>
              <a:t>“Too Many Cooks…”</a:t>
            </a:r>
          </a:p>
        </p:txBody>
      </p:sp>
      <p:sp>
        <p:nvSpPr>
          <p:cNvPr id="3" name="Content Placeholder 2">
            <a:extLst>
              <a:ext uri="{FF2B5EF4-FFF2-40B4-BE49-F238E27FC236}">
                <a16:creationId xmlns:a16="http://schemas.microsoft.com/office/drawing/2014/main" id="{1AF73CD8-1B54-F5FE-6F1A-983EAE27EB80}"/>
              </a:ext>
            </a:extLst>
          </p:cNvPr>
          <p:cNvSpPr>
            <a:spLocks noGrp="1"/>
          </p:cNvSpPr>
          <p:nvPr>
            <p:ph idx="1"/>
          </p:nvPr>
        </p:nvSpPr>
        <p:spPr>
          <a:xfrm>
            <a:off x="962005" y="660400"/>
            <a:ext cx="8596668" cy="5904302"/>
          </a:xfrm>
        </p:spPr>
        <p:txBody>
          <a:bodyPr/>
          <a:lstStyle/>
          <a:p>
            <a:r>
              <a:rPr lang="en-US" dirty="0"/>
              <a:t>The phrase “too many cooks spoil the broth” very much applies to software development as well</a:t>
            </a:r>
          </a:p>
          <a:p>
            <a:endParaRPr lang="en-US" dirty="0"/>
          </a:p>
          <a:p>
            <a:r>
              <a:rPr lang="en-US" dirty="0"/>
              <a:t>The more people on a team, the harder it is to keep them organized and on the same page, a larger team would struggle maintain a single, shared understanding of their work</a:t>
            </a:r>
          </a:p>
          <a:p>
            <a:endParaRPr lang="en-US" dirty="0"/>
          </a:p>
          <a:p>
            <a:r>
              <a:rPr lang="en-US" dirty="0"/>
              <a:t>Communication becomes more difficult when a higher number of people are involved, which can create waste and impair both efficiency and quality due to miscommunication or a lack of steady contact</a:t>
            </a:r>
          </a:p>
          <a:p>
            <a:endParaRPr lang="en-US" dirty="0"/>
          </a:p>
          <a:p>
            <a:r>
              <a:rPr lang="en-US" dirty="0"/>
              <a:t>Team managers will struggle to coordinate many people at once, which can slow down the overall workflow</a:t>
            </a:r>
          </a:p>
          <a:p>
            <a:endParaRPr lang="en-US" dirty="0"/>
          </a:p>
          <a:p>
            <a:r>
              <a:rPr lang="en-US" dirty="0"/>
              <a:t>The amount of effort needed to organize groups of people scales drastically as the numbers go up. EX: the difference between coordinating 4-7 people is much smaller than the difference between managing 7-10</a:t>
            </a:r>
          </a:p>
        </p:txBody>
      </p:sp>
    </p:spTree>
    <p:extLst>
      <p:ext uri="{BB962C8B-B14F-4D97-AF65-F5344CB8AC3E}">
        <p14:creationId xmlns:p14="http://schemas.microsoft.com/office/powerpoint/2010/main" val="171965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7B44E-C217-BBFA-8567-A8E164C082CD}"/>
              </a:ext>
            </a:extLst>
          </p:cNvPr>
          <p:cNvSpPr>
            <a:spLocks noGrp="1"/>
          </p:cNvSpPr>
          <p:nvPr>
            <p:ph type="title"/>
          </p:nvPr>
        </p:nvSpPr>
        <p:spPr/>
        <p:txBody>
          <a:bodyPr/>
          <a:lstStyle/>
          <a:p>
            <a:pPr algn="ctr"/>
            <a:r>
              <a:rPr lang="en-US" dirty="0"/>
              <a:t>Managing a Smaller Team</a:t>
            </a:r>
          </a:p>
        </p:txBody>
      </p:sp>
      <p:sp>
        <p:nvSpPr>
          <p:cNvPr id="3" name="Content Placeholder 2">
            <a:extLst>
              <a:ext uri="{FF2B5EF4-FFF2-40B4-BE49-F238E27FC236}">
                <a16:creationId xmlns:a16="http://schemas.microsoft.com/office/drawing/2014/main" id="{808F774B-36D3-C26B-C1AB-8B5206F251BE}"/>
              </a:ext>
            </a:extLst>
          </p:cNvPr>
          <p:cNvSpPr>
            <a:spLocks noGrp="1"/>
          </p:cNvSpPr>
          <p:nvPr>
            <p:ph idx="1"/>
          </p:nvPr>
        </p:nvSpPr>
        <p:spPr>
          <a:xfrm>
            <a:off x="918874" y="1392838"/>
            <a:ext cx="8596668" cy="5189117"/>
          </a:xfrm>
        </p:spPr>
        <p:txBody>
          <a:bodyPr>
            <a:normAutofit lnSpcReduction="10000"/>
          </a:bodyPr>
          <a:lstStyle/>
          <a:p>
            <a:r>
              <a:rPr lang="en-US" dirty="0"/>
              <a:t>A more compact team size can collaborate with ease, making the members more productive than an unnecessarily large team</a:t>
            </a:r>
          </a:p>
          <a:p>
            <a:endParaRPr lang="en-US" dirty="0"/>
          </a:p>
          <a:p>
            <a:r>
              <a:rPr lang="en-US" dirty="0"/>
              <a:t>However, not having enough people on a team will naturally slow down the project, placing undue stress and pressure upon the workers</a:t>
            </a:r>
          </a:p>
          <a:p>
            <a:endParaRPr lang="en-US" dirty="0"/>
          </a:p>
          <a:p>
            <a:r>
              <a:rPr lang="en-US" dirty="0"/>
              <a:t>Stress and the need to rush tasks out the door will only compromise the quality of output, hindering employee productivity</a:t>
            </a:r>
          </a:p>
          <a:p>
            <a:endParaRPr lang="en-US" dirty="0"/>
          </a:p>
          <a:p>
            <a:r>
              <a:rPr lang="en-US" dirty="0"/>
              <a:t>Although smaller teams operate best, it’s equally important that the amount of work that they’re given is appropriate for their number of members, for the sake of the workers and the project itself</a:t>
            </a:r>
          </a:p>
          <a:p>
            <a:endParaRPr lang="en-US" dirty="0"/>
          </a:p>
          <a:p>
            <a:r>
              <a:rPr lang="en-US" dirty="0"/>
              <a:t>If a task is too large to be managed by a Two-Pizza-sized team, then the task should be broken down into multiple smaller tasks that are manageable for a Two-Pizza team</a:t>
            </a:r>
          </a:p>
        </p:txBody>
      </p:sp>
    </p:spTree>
    <p:extLst>
      <p:ext uri="{BB962C8B-B14F-4D97-AF65-F5344CB8AC3E}">
        <p14:creationId xmlns:p14="http://schemas.microsoft.com/office/powerpoint/2010/main" val="421774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7260-3DAB-E52B-E235-613AC4949252}"/>
              </a:ext>
            </a:extLst>
          </p:cNvPr>
          <p:cNvSpPr>
            <a:spLocks noGrp="1"/>
          </p:cNvSpPr>
          <p:nvPr>
            <p:ph type="title"/>
          </p:nvPr>
        </p:nvSpPr>
        <p:spPr/>
        <p:txBody>
          <a:bodyPr/>
          <a:lstStyle/>
          <a:p>
            <a:pPr algn="ctr"/>
            <a:r>
              <a:rPr lang="en-US" dirty="0"/>
              <a:t>The Value of Autonomy</a:t>
            </a:r>
          </a:p>
        </p:txBody>
      </p:sp>
      <p:sp>
        <p:nvSpPr>
          <p:cNvPr id="3" name="Content Placeholder 2">
            <a:extLst>
              <a:ext uri="{FF2B5EF4-FFF2-40B4-BE49-F238E27FC236}">
                <a16:creationId xmlns:a16="http://schemas.microsoft.com/office/drawing/2014/main" id="{3EACF12D-2410-1D5E-DA20-1F1D189F7F9F}"/>
              </a:ext>
            </a:extLst>
          </p:cNvPr>
          <p:cNvSpPr>
            <a:spLocks noGrp="1"/>
          </p:cNvSpPr>
          <p:nvPr>
            <p:ph idx="1"/>
          </p:nvPr>
        </p:nvSpPr>
        <p:spPr>
          <a:xfrm>
            <a:off x="754972" y="1173191"/>
            <a:ext cx="8596668" cy="5495027"/>
          </a:xfrm>
        </p:spPr>
        <p:txBody>
          <a:bodyPr>
            <a:normAutofit fontScale="92500" lnSpcReduction="10000"/>
          </a:bodyPr>
          <a:lstStyle/>
          <a:p>
            <a:r>
              <a:rPr lang="en-US" dirty="0"/>
              <a:t>Another benefit of overall group size being smaller is that it allows teams to act with autonomy, or as an individual unit</a:t>
            </a:r>
          </a:p>
          <a:p>
            <a:endParaRPr lang="en-US" dirty="0"/>
          </a:p>
          <a:p>
            <a:r>
              <a:rPr lang="en-US" dirty="0"/>
              <a:t>The team lead will confer with executive leadership, but an autonomous team can act on its own, allowing it to efficiently complete work without being directly tied to the efforts of other teams</a:t>
            </a:r>
          </a:p>
          <a:p>
            <a:endParaRPr lang="en-US" dirty="0"/>
          </a:p>
          <a:p>
            <a:r>
              <a:rPr lang="en-US" dirty="0"/>
              <a:t>The autonomous nature of a team can provide valuable leadership experience to team members, allowing them to develop new skills to help with future efforts</a:t>
            </a:r>
          </a:p>
          <a:p>
            <a:endParaRPr lang="en-US" dirty="0"/>
          </a:p>
          <a:p>
            <a:r>
              <a:rPr lang="en-US" dirty="0"/>
              <a:t>The compact nature of Two-Pizza Teams also means that there’s more room for error, as the tasks they’ll be handling are small enough that failure shouldn’t be catastrophic</a:t>
            </a:r>
          </a:p>
          <a:p>
            <a:endParaRPr lang="en-US" dirty="0"/>
          </a:p>
          <a:p>
            <a:r>
              <a:rPr lang="en-US" dirty="0"/>
              <a:t>This provides additional learning experiences for workers, and strengthens the autonomy of each team, since if one group encounters a setback, it shouldn’t drastically impact their fellow teams</a:t>
            </a:r>
          </a:p>
        </p:txBody>
      </p:sp>
    </p:spTree>
    <p:extLst>
      <p:ext uri="{BB962C8B-B14F-4D97-AF65-F5344CB8AC3E}">
        <p14:creationId xmlns:p14="http://schemas.microsoft.com/office/powerpoint/2010/main" val="1145980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5960-D1C8-3E60-CC3F-71306758F438}"/>
              </a:ext>
            </a:extLst>
          </p:cNvPr>
          <p:cNvSpPr>
            <a:spLocks noGrp="1"/>
          </p:cNvSpPr>
          <p:nvPr>
            <p:ph type="title"/>
          </p:nvPr>
        </p:nvSpPr>
        <p:spPr/>
        <p:txBody>
          <a:bodyPr/>
          <a:lstStyle/>
          <a:p>
            <a:pPr algn="ctr"/>
            <a:r>
              <a:rPr lang="en-US" dirty="0"/>
              <a:t>Case Study: Target</a:t>
            </a:r>
          </a:p>
        </p:txBody>
      </p:sp>
      <p:sp>
        <p:nvSpPr>
          <p:cNvPr id="3" name="Content Placeholder 2">
            <a:extLst>
              <a:ext uri="{FF2B5EF4-FFF2-40B4-BE49-F238E27FC236}">
                <a16:creationId xmlns:a16="http://schemas.microsoft.com/office/drawing/2014/main" id="{4D44FDF3-8426-552C-214B-F6B51C36D930}"/>
              </a:ext>
            </a:extLst>
          </p:cNvPr>
          <p:cNvSpPr>
            <a:spLocks noGrp="1"/>
          </p:cNvSpPr>
          <p:nvPr>
            <p:ph idx="1"/>
          </p:nvPr>
        </p:nvSpPr>
        <p:spPr>
          <a:xfrm>
            <a:off x="677334" y="1259457"/>
            <a:ext cx="8596668" cy="5365630"/>
          </a:xfrm>
        </p:spPr>
        <p:txBody>
          <a:bodyPr/>
          <a:lstStyle/>
          <a:p>
            <a:r>
              <a:rPr lang="en-US" dirty="0"/>
              <a:t>In the past, US retail giant Target struggled with managing large numbers of teams when it came to developing their internal systems</a:t>
            </a:r>
          </a:p>
          <a:p>
            <a:endParaRPr lang="en-US" dirty="0"/>
          </a:p>
          <a:p>
            <a:r>
              <a:rPr lang="en-US" dirty="0"/>
              <a:t>For example, it once took ten different teams to provision a single server, and they would spend months just to integrate new features into their system, followed by several more months of testing</a:t>
            </a:r>
          </a:p>
          <a:p>
            <a:endParaRPr lang="en-US" dirty="0"/>
          </a:p>
          <a:p>
            <a:r>
              <a:rPr lang="en-US" dirty="0"/>
              <a:t>Furthermore, much of their data was trapped in old systems, making accessing and ensuring the accuracy of their data an issue</a:t>
            </a:r>
          </a:p>
          <a:p>
            <a:endParaRPr lang="en-US" dirty="0"/>
          </a:p>
          <a:p>
            <a:r>
              <a:rPr lang="en-US" dirty="0"/>
              <a:t>Disorganization and a lack of autonomy resulted from this. One team could not act without potentially causing issues for everyone else</a:t>
            </a:r>
          </a:p>
          <a:p>
            <a:endParaRPr lang="en-US" dirty="0"/>
          </a:p>
          <a:p>
            <a:r>
              <a:rPr lang="en-US" dirty="0"/>
              <a:t>This caused long lead times, and an inefficient use of staff</a:t>
            </a:r>
          </a:p>
        </p:txBody>
      </p:sp>
    </p:spTree>
    <p:extLst>
      <p:ext uri="{BB962C8B-B14F-4D97-AF65-F5344CB8AC3E}">
        <p14:creationId xmlns:p14="http://schemas.microsoft.com/office/powerpoint/2010/main" val="1213921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856E-DD8D-B123-5864-B141F9317C2B}"/>
              </a:ext>
            </a:extLst>
          </p:cNvPr>
          <p:cNvSpPr>
            <a:spLocks noGrp="1"/>
          </p:cNvSpPr>
          <p:nvPr>
            <p:ph type="title"/>
          </p:nvPr>
        </p:nvSpPr>
        <p:spPr>
          <a:xfrm>
            <a:off x="677334" y="609600"/>
            <a:ext cx="8596668" cy="796506"/>
          </a:xfrm>
        </p:spPr>
        <p:txBody>
          <a:bodyPr/>
          <a:lstStyle/>
          <a:p>
            <a:pPr algn="ctr"/>
            <a:r>
              <a:rPr lang="en-US" dirty="0"/>
              <a:t>Target API Enablement</a:t>
            </a:r>
          </a:p>
        </p:txBody>
      </p:sp>
      <p:sp>
        <p:nvSpPr>
          <p:cNvPr id="3" name="Content Placeholder 2">
            <a:extLst>
              <a:ext uri="{FF2B5EF4-FFF2-40B4-BE49-F238E27FC236}">
                <a16:creationId xmlns:a16="http://schemas.microsoft.com/office/drawing/2014/main" id="{E482BA4E-E738-A56E-98D8-D11EB4140CBE}"/>
              </a:ext>
            </a:extLst>
          </p:cNvPr>
          <p:cNvSpPr>
            <a:spLocks noGrp="1"/>
          </p:cNvSpPr>
          <p:nvPr>
            <p:ph idx="1"/>
          </p:nvPr>
        </p:nvSpPr>
        <p:spPr>
          <a:xfrm>
            <a:off x="677334" y="1259457"/>
            <a:ext cx="8596668" cy="5426015"/>
          </a:xfrm>
        </p:spPr>
        <p:txBody>
          <a:bodyPr>
            <a:normAutofit fontScale="92500" lnSpcReduction="10000"/>
          </a:bodyPr>
          <a:lstStyle/>
          <a:p>
            <a:r>
              <a:rPr lang="en-US" dirty="0"/>
              <a:t>Faced with the issue of Target’s mismatched systems falling behind its modern needs, it was decided that a team was needed to allow new features to be seamlessly introduced</a:t>
            </a:r>
          </a:p>
          <a:p>
            <a:endParaRPr lang="en-US" dirty="0"/>
          </a:p>
          <a:p>
            <a:r>
              <a:rPr lang="en-US" dirty="0"/>
              <a:t>In 2012, the API Enablement team was formed to enable development teams to deliver new features within days instead of months</a:t>
            </a:r>
          </a:p>
          <a:p>
            <a:endParaRPr lang="en-US" dirty="0"/>
          </a:p>
          <a:p>
            <a:r>
              <a:rPr lang="en-US" dirty="0"/>
              <a:t>The Enablement team sought to merge development and operations (dev and ops). For instance: they wanted engineering teams to have access to all information they needed from the ops side of things</a:t>
            </a:r>
          </a:p>
          <a:p>
            <a:endParaRPr lang="en-US" dirty="0"/>
          </a:p>
          <a:p>
            <a:r>
              <a:rPr lang="en-US" dirty="0"/>
              <a:t>Merging dev and ops was a necessity here, the disconnect between dev teams having to rely on a separate ops team would only slow things down</a:t>
            </a:r>
          </a:p>
          <a:p>
            <a:endParaRPr lang="en-US" dirty="0"/>
          </a:p>
          <a:p>
            <a:r>
              <a:rPr lang="en-US" dirty="0"/>
              <a:t>The API Enablement team could then act autonomously since they could handle both dev and ops on their own. They brought in new tools to support the continuous delivery of software, making the organization as a whole more productive</a:t>
            </a:r>
          </a:p>
        </p:txBody>
      </p:sp>
    </p:spTree>
    <p:extLst>
      <p:ext uri="{BB962C8B-B14F-4D97-AF65-F5344CB8AC3E}">
        <p14:creationId xmlns:p14="http://schemas.microsoft.com/office/powerpoint/2010/main" val="29338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31CC-63CE-1C83-4E2E-E5B6E34DAED1}"/>
              </a:ext>
            </a:extLst>
          </p:cNvPr>
          <p:cNvSpPr>
            <a:spLocks noGrp="1"/>
          </p:cNvSpPr>
          <p:nvPr>
            <p:ph type="title"/>
          </p:nvPr>
        </p:nvSpPr>
        <p:spPr>
          <a:xfrm>
            <a:off x="677334" y="609600"/>
            <a:ext cx="8596668" cy="736121"/>
          </a:xfrm>
        </p:spPr>
        <p:txBody>
          <a:bodyPr/>
          <a:lstStyle/>
          <a:p>
            <a:pPr algn="ctr"/>
            <a:r>
              <a:rPr lang="en-US" dirty="0"/>
              <a:t>The Success of API Enablement</a:t>
            </a:r>
          </a:p>
        </p:txBody>
      </p:sp>
      <p:sp>
        <p:nvSpPr>
          <p:cNvPr id="3" name="Content Placeholder 2">
            <a:extLst>
              <a:ext uri="{FF2B5EF4-FFF2-40B4-BE49-F238E27FC236}">
                <a16:creationId xmlns:a16="http://schemas.microsoft.com/office/drawing/2014/main" id="{564D4F89-25EF-09DA-DD3E-CB690F5BBF9A}"/>
              </a:ext>
            </a:extLst>
          </p:cNvPr>
          <p:cNvSpPr>
            <a:spLocks noGrp="1"/>
          </p:cNvSpPr>
          <p:nvPr>
            <p:ph idx="1"/>
          </p:nvPr>
        </p:nvSpPr>
        <p:spPr>
          <a:xfrm>
            <a:off x="677334" y="1242205"/>
            <a:ext cx="8596668" cy="5305244"/>
          </a:xfrm>
        </p:spPr>
        <p:txBody>
          <a:bodyPr>
            <a:normAutofit lnSpcReduction="10000"/>
          </a:bodyPr>
          <a:lstStyle/>
          <a:p>
            <a:r>
              <a:rPr lang="en-US" dirty="0"/>
              <a:t>Within two years, the API Enablement Team helped set-up fifty-three new business capabilities, including Ship-to-Store and Gift Registry</a:t>
            </a:r>
          </a:p>
          <a:p>
            <a:endParaRPr lang="en-US" dirty="0"/>
          </a:p>
          <a:p>
            <a:r>
              <a:rPr lang="en-US" dirty="0"/>
              <a:t>Working with third-party apps also became a breeze, since Target could simply supply apps like </a:t>
            </a:r>
            <a:r>
              <a:rPr lang="en-US" dirty="0" err="1"/>
              <a:t>Pintrest</a:t>
            </a:r>
            <a:r>
              <a:rPr lang="en-US" dirty="0"/>
              <a:t> and Instacart their API to allow for integration</a:t>
            </a:r>
          </a:p>
          <a:p>
            <a:endParaRPr lang="en-US" dirty="0"/>
          </a:p>
          <a:p>
            <a:r>
              <a:rPr lang="en-US" dirty="0"/>
              <a:t>By 2015, Target was making seventeen billion API calls per month using ninety different APIs that the Enablement Team had prepared</a:t>
            </a:r>
          </a:p>
          <a:p>
            <a:endParaRPr lang="en-US" dirty="0"/>
          </a:p>
          <a:p>
            <a:r>
              <a:rPr lang="en-US" dirty="0"/>
              <a:t>Major business benefits resulted from these changes, digital orders skyrocketed 42% in 2014 for the holiday season, in-store pickup helped ecommerce orders to soar</a:t>
            </a:r>
          </a:p>
          <a:p>
            <a:endParaRPr lang="en-US" dirty="0"/>
          </a:p>
          <a:p>
            <a:r>
              <a:rPr lang="en-US" dirty="0"/>
              <a:t> The API Enablement Team regularly supported the architecture they had helped create, making 80 new deployments a week to keep their API running smoothly</a:t>
            </a:r>
          </a:p>
        </p:txBody>
      </p:sp>
    </p:spTree>
    <p:extLst>
      <p:ext uri="{BB962C8B-B14F-4D97-AF65-F5344CB8AC3E}">
        <p14:creationId xmlns:p14="http://schemas.microsoft.com/office/powerpoint/2010/main" val="4270162782"/>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2110</TotalTime>
  <Words>1426</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The Two-Pizza Team Rule</vt:lpstr>
      <vt:lpstr>The Problem</vt:lpstr>
      <vt:lpstr>Solution: The Two-Pizza Team Rule</vt:lpstr>
      <vt:lpstr>“Too Many Cooks…”</vt:lpstr>
      <vt:lpstr>Managing a Smaller Team</vt:lpstr>
      <vt:lpstr>The Value of Autonomy</vt:lpstr>
      <vt:lpstr>Case Study: Target</vt:lpstr>
      <vt:lpstr>Target API Enablement</vt:lpstr>
      <vt:lpstr>The Success of API Enablement</vt:lpstr>
      <vt:lpstr>Two-Pizza and API Enablement</vt:lpstr>
      <vt:lpstr>Conclusion</vt:lpstr>
      <vt:lpstr>Work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Two-Pizza Team Rule</dc:title>
  <dc:creator>Kyle Hochdoerfer</dc:creator>
  <cp:lastModifiedBy>Kyle Hochdoerfer</cp:lastModifiedBy>
  <cp:revision>1</cp:revision>
  <dcterms:created xsi:type="dcterms:W3CDTF">2023-10-18T23:38:06Z</dcterms:created>
  <dcterms:modified xsi:type="dcterms:W3CDTF">2023-10-24T01:22:00Z</dcterms:modified>
</cp:coreProperties>
</file>