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263861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224790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791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2091822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6821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318950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3125487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85136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31266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35132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F2F9F-A177-4BE1-9811-B5836B57FF93}"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424008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F2F9F-A177-4BE1-9811-B5836B57FF93}"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160311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F2F9F-A177-4BE1-9811-B5836B57FF93}"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59365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F2F9F-A177-4BE1-9811-B5836B57FF93}"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167513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F2F9F-A177-4BE1-9811-B5836B57FF93}"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230245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8773-A6CB-4C75-B5BA-8868E75836E6}" type="slidenum">
              <a:rPr lang="en-US" smtClean="0"/>
              <a:t>‹#›</a:t>
            </a:fld>
            <a:endParaRPr lang="en-US"/>
          </a:p>
        </p:txBody>
      </p:sp>
      <p:sp>
        <p:nvSpPr>
          <p:cNvPr id="5" name="Date Placeholder 4"/>
          <p:cNvSpPr>
            <a:spLocks noGrp="1"/>
          </p:cNvSpPr>
          <p:nvPr>
            <p:ph type="dt" sz="half" idx="10"/>
          </p:nvPr>
        </p:nvSpPr>
        <p:spPr/>
        <p:txBody>
          <a:bodyPr/>
          <a:lstStyle/>
          <a:p>
            <a:fld id="{408F2F9F-A177-4BE1-9811-B5836B57FF93}" type="datetimeFigureOut">
              <a:rPr lang="en-US" smtClean="0"/>
              <a:t>11/8/2023</a:t>
            </a:fld>
            <a:endParaRPr lang="en-US"/>
          </a:p>
        </p:txBody>
      </p:sp>
    </p:spTree>
    <p:extLst>
      <p:ext uri="{BB962C8B-B14F-4D97-AF65-F5344CB8AC3E}">
        <p14:creationId xmlns:p14="http://schemas.microsoft.com/office/powerpoint/2010/main" val="36103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8F2F9F-A177-4BE1-9811-B5836B57FF93}" type="datetimeFigureOut">
              <a:rPr lang="en-US" smtClean="0"/>
              <a:t>11/8/2023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268773-A6CB-4C75-B5BA-8868E75836E6}" type="slidenum">
              <a:rPr lang="en-US" smtClean="0"/>
              <a:t>‹#›</a:t>
            </a:fld>
            <a:endParaRPr lang="en-US"/>
          </a:p>
        </p:txBody>
      </p:sp>
    </p:spTree>
    <p:extLst>
      <p:ext uri="{BB962C8B-B14F-4D97-AF65-F5344CB8AC3E}">
        <p14:creationId xmlns:p14="http://schemas.microsoft.com/office/powerpoint/2010/main" val="17200601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50AB-5023-F708-FD3B-684B512D7C38}"/>
              </a:ext>
            </a:extLst>
          </p:cNvPr>
          <p:cNvSpPr>
            <a:spLocks noGrp="1"/>
          </p:cNvSpPr>
          <p:nvPr>
            <p:ph type="ctrTitle"/>
          </p:nvPr>
        </p:nvSpPr>
        <p:spPr>
          <a:xfrm>
            <a:off x="1764915" y="1434716"/>
            <a:ext cx="7251239" cy="1646302"/>
          </a:xfrm>
        </p:spPr>
        <p:txBody>
          <a:bodyPr/>
          <a:lstStyle/>
          <a:p>
            <a:r>
              <a:rPr lang="en-US" dirty="0"/>
              <a:t>Continuous Integration</a:t>
            </a:r>
          </a:p>
        </p:txBody>
      </p:sp>
      <p:sp>
        <p:nvSpPr>
          <p:cNvPr id="3" name="Subtitle 2">
            <a:extLst>
              <a:ext uri="{FF2B5EF4-FFF2-40B4-BE49-F238E27FC236}">
                <a16:creationId xmlns:a16="http://schemas.microsoft.com/office/drawing/2014/main" id="{56332EE6-258A-65B7-DBCB-B7797A1C488E}"/>
              </a:ext>
            </a:extLst>
          </p:cNvPr>
          <p:cNvSpPr>
            <a:spLocks noGrp="1"/>
          </p:cNvSpPr>
          <p:nvPr>
            <p:ph type="subTitle" idx="1"/>
          </p:nvPr>
        </p:nvSpPr>
        <p:spPr>
          <a:xfrm>
            <a:off x="4342921" y="3668480"/>
            <a:ext cx="2364509" cy="1096899"/>
          </a:xfrm>
        </p:spPr>
        <p:txBody>
          <a:bodyPr/>
          <a:lstStyle/>
          <a:p>
            <a:r>
              <a:rPr lang="en-US" dirty="0"/>
              <a:t>By Kyle Hochdoerfer</a:t>
            </a:r>
          </a:p>
        </p:txBody>
      </p:sp>
    </p:spTree>
    <p:extLst>
      <p:ext uri="{BB962C8B-B14F-4D97-AF65-F5344CB8AC3E}">
        <p14:creationId xmlns:p14="http://schemas.microsoft.com/office/powerpoint/2010/main" val="44759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6670-634A-7AF0-8B42-539523DB4A07}"/>
              </a:ext>
            </a:extLst>
          </p:cNvPr>
          <p:cNvSpPr>
            <a:spLocks noGrp="1"/>
          </p:cNvSpPr>
          <p:nvPr>
            <p:ph type="title"/>
          </p:nvPr>
        </p:nvSpPr>
        <p:spPr>
          <a:xfrm>
            <a:off x="823983" y="592347"/>
            <a:ext cx="8596668" cy="822385"/>
          </a:xfrm>
        </p:spPr>
        <p:txBody>
          <a:bodyPr/>
          <a:lstStyle/>
          <a:p>
            <a:pPr algn="ctr"/>
            <a:r>
              <a:rPr lang="en-US" dirty="0"/>
              <a:t>Trunk-based Development Practices</a:t>
            </a:r>
          </a:p>
        </p:txBody>
      </p:sp>
      <p:sp>
        <p:nvSpPr>
          <p:cNvPr id="3" name="Content Placeholder 2">
            <a:extLst>
              <a:ext uri="{FF2B5EF4-FFF2-40B4-BE49-F238E27FC236}">
                <a16:creationId xmlns:a16="http://schemas.microsoft.com/office/drawing/2014/main" id="{99145565-0C58-3016-8AEB-2B9932FBEA9C}"/>
              </a:ext>
            </a:extLst>
          </p:cNvPr>
          <p:cNvSpPr>
            <a:spLocks noGrp="1"/>
          </p:cNvSpPr>
          <p:nvPr>
            <p:ph idx="1"/>
          </p:nvPr>
        </p:nvSpPr>
        <p:spPr>
          <a:xfrm>
            <a:off x="224286" y="1263442"/>
            <a:ext cx="9549441" cy="5335766"/>
          </a:xfrm>
        </p:spPr>
        <p:txBody>
          <a:bodyPr>
            <a:normAutofit lnSpcReduction="10000"/>
          </a:bodyPr>
          <a:lstStyle/>
          <a:p>
            <a:r>
              <a:rPr lang="en-US" dirty="0"/>
              <a:t>Large batch sizes can be countered by introducing trunk-based development practices, such as having all team members check their code to the trunk at least once per day</a:t>
            </a:r>
          </a:p>
          <a:p>
            <a:endParaRPr lang="en-US" dirty="0"/>
          </a:p>
          <a:p>
            <a:r>
              <a:rPr lang="en-US" dirty="0"/>
              <a:t>These kinds of frequent commits feed into the flow of automated testing, making it possible to catch new errors while they’re small and easy to correct</a:t>
            </a:r>
          </a:p>
          <a:p>
            <a:endParaRPr lang="en-US" dirty="0"/>
          </a:p>
          <a:p>
            <a:r>
              <a:rPr lang="en-US" dirty="0"/>
              <a:t>The development pipeline can even be set to reject any commits that force the application out of a deployable state (called gated commits), thus making small, less risky batch sizes even more optimal</a:t>
            </a:r>
          </a:p>
          <a:p>
            <a:endParaRPr lang="en-US" dirty="0"/>
          </a:p>
          <a:p>
            <a:r>
              <a:rPr lang="en-US" dirty="0"/>
              <a:t>These practices require developers to break their work into small, manageable chunks, thereby protecting the trunk from large-scale issues</a:t>
            </a:r>
          </a:p>
          <a:p>
            <a:endParaRPr lang="en-US" dirty="0"/>
          </a:p>
          <a:p>
            <a:r>
              <a:rPr lang="en-US" dirty="0"/>
              <a:t>These smaller batches are manageable not just for the individual, but for the entire team: it allows all developers to have a deeper understanding of the overall development pipeline, allowing for easier and more beneficial collaboration</a:t>
            </a:r>
          </a:p>
        </p:txBody>
      </p:sp>
    </p:spTree>
    <p:extLst>
      <p:ext uri="{BB962C8B-B14F-4D97-AF65-F5344CB8AC3E}">
        <p14:creationId xmlns:p14="http://schemas.microsoft.com/office/powerpoint/2010/main" val="250106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1655-3C51-D21D-88FF-BACCFC51F427}"/>
              </a:ext>
            </a:extLst>
          </p:cNvPr>
          <p:cNvSpPr>
            <a:spLocks noGrp="1"/>
          </p:cNvSpPr>
          <p:nvPr>
            <p:ph type="title"/>
          </p:nvPr>
        </p:nvSpPr>
        <p:spPr>
          <a:xfrm>
            <a:off x="677334" y="609600"/>
            <a:ext cx="8596668" cy="701615"/>
          </a:xfrm>
        </p:spPr>
        <p:txBody>
          <a:bodyPr/>
          <a:lstStyle/>
          <a:p>
            <a:pPr algn="ctr"/>
            <a:r>
              <a:rPr lang="en-US" dirty="0"/>
              <a:t>Conclusion</a:t>
            </a:r>
          </a:p>
        </p:txBody>
      </p:sp>
      <p:sp>
        <p:nvSpPr>
          <p:cNvPr id="3" name="Content Placeholder 2">
            <a:extLst>
              <a:ext uri="{FF2B5EF4-FFF2-40B4-BE49-F238E27FC236}">
                <a16:creationId xmlns:a16="http://schemas.microsoft.com/office/drawing/2014/main" id="{1FD889E6-1729-DCE8-9D8B-3CF28558E984}"/>
              </a:ext>
            </a:extLst>
          </p:cNvPr>
          <p:cNvSpPr>
            <a:spLocks noGrp="1"/>
          </p:cNvSpPr>
          <p:nvPr>
            <p:ph idx="1"/>
          </p:nvPr>
        </p:nvSpPr>
        <p:spPr>
          <a:xfrm>
            <a:off x="276045" y="1311215"/>
            <a:ext cx="10187797" cy="5374257"/>
          </a:xfrm>
        </p:spPr>
        <p:txBody>
          <a:bodyPr>
            <a:normAutofit lnSpcReduction="10000"/>
          </a:bodyPr>
          <a:lstStyle/>
          <a:p>
            <a:r>
              <a:rPr lang="en-US" dirty="0"/>
              <a:t>Continuous Integration is the process of increasing the quality and speed of code production with constant updates that minimize the effort needed to fix errors when they arise</a:t>
            </a:r>
          </a:p>
          <a:p>
            <a:endParaRPr lang="en-US" dirty="0"/>
          </a:p>
          <a:p>
            <a:r>
              <a:rPr lang="en-US" dirty="0"/>
              <a:t>Version Control is a key component: a singular trunk makes up the main codebase while developers work on separate branches of code that need to be regularly integrated into the trunk</a:t>
            </a:r>
          </a:p>
          <a:p>
            <a:endParaRPr lang="en-US" dirty="0"/>
          </a:p>
          <a:p>
            <a:r>
              <a:rPr lang="en-US" dirty="0"/>
              <a:t>Automated Testing makes this possible, testing code as it’s written to enable smooth and quick integration into the trunk as a frequent pace</a:t>
            </a:r>
          </a:p>
          <a:p>
            <a:endParaRPr lang="en-US" dirty="0"/>
          </a:p>
          <a:p>
            <a:r>
              <a:rPr lang="en-US" dirty="0"/>
              <a:t>Due to the ease of Continuous Integration, communication between teams is streamlined and developers will have more time for innovation and productive work</a:t>
            </a:r>
          </a:p>
          <a:p>
            <a:endParaRPr lang="en-US" dirty="0"/>
          </a:p>
          <a:p>
            <a:r>
              <a:rPr lang="en-US" dirty="0"/>
              <a:t>Integrating small batches of changes at a time are what makes it all possible. The more changes that are made at a time, the more things can go wrong, hence more time will be spent on fixing bugs. A constant flow of testing and integrating small batches reduces the rate of errors, preventing problems from snowballing long-term</a:t>
            </a:r>
          </a:p>
          <a:p>
            <a:endParaRPr lang="en-US" dirty="0"/>
          </a:p>
          <a:p>
            <a:endParaRPr lang="en-US" dirty="0"/>
          </a:p>
        </p:txBody>
      </p:sp>
    </p:spTree>
    <p:extLst>
      <p:ext uri="{BB962C8B-B14F-4D97-AF65-F5344CB8AC3E}">
        <p14:creationId xmlns:p14="http://schemas.microsoft.com/office/powerpoint/2010/main" val="197467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8027-5F5F-6129-904A-68ECD4DDD1F6}"/>
              </a:ext>
            </a:extLst>
          </p:cNvPr>
          <p:cNvSpPr>
            <a:spLocks noGrp="1"/>
          </p:cNvSpPr>
          <p:nvPr>
            <p:ph type="title"/>
          </p:nvPr>
        </p:nvSpPr>
        <p:spPr/>
        <p:txBody>
          <a:bodyPr/>
          <a:lstStyle/>
          <a:p>
            <a:pPr algn="ctr"/>
            <a:r>
              <a:rPr lang="en-US" dirty="0"/>
              <a:t>Works Cited</a:t>
            </a:r>
          </a:p>
        </p:txBody>
      </p:sp>
      <p:sp>
        <p:nvSpPr>
          <p:cNvPr id="4" name="TextBox 3">
            <a:extLst>
              <a:ext uri="{FF2B5EF4-FFF2-40B4-BE49-F238E27FC236}">
                <a16:creationId xmlns:a16="http://schemas.microsoft.com/office/drawing/2014/main" id="{3C959282-D825-FD3A-CFAA-A5214C8EFF52}"/>
              </a:ext>
            </a:extLst>
          </p:cNvPr>
          <p:cNvSpPr txBox="1"/>
          <p:nvPr/>
        </p:nvSpPr>
        <p:spPr>
          <a:xfrm>
            <a:off x="677334" y="1552755"/>
            <a:ext cx="9251670" cy="2313069"/>
          </a:xfrm>
          <a:prstGeom prst="rect">
            <a:avLst/>
          </a:prstGeom>
          <a:noFill/>
        </p:spPr>
        <p:txBody>
          <a:bodyPr wrap="square" rtlCol="0">
            <a:spAutoFit/>
          </a:bodyPr>
          <a:lstStyle/>
          <a:p>
            <a:pPr marL="360045" marR="0" indent="-360045"/>
            <a:r>
              <a:rPr lang="en-US" sz="1800" dirty="0">
                <a:effectLst/>
                <a:latin typeface="Times New Roman" panose="02020603050405020304" pitchFamily="18" charset="0"/>
                <a:ea typeface="Times New Roman" panose="02020603050405020304" pitchFamily="18" charset="0"/>
              </a:rPr>
              <a:t>Kim, G., Humble, J., </a:t>
            </a:r>
            <a:r>
              <a:rPr lang="en-US" sz="1800" dirty="0" err="1">
                <a:effectLst/>
                <a:latin typeface="Times New Roman" panose="02020603050405020304" pitchFamily="18" charset="0"/>
                <a:ea typeface="Times New Roman" panose="02020603050405020304" pitchFamily="18" charset="0"/>
              </a:rPr>
              <a:t>Debois</a:t>
            </a:r>
            <a:r>
              <a:rPr lang="en-US" sz="1800" dirty="0">
                <a:effectLst/>
                <a:latin typeface="Times New Roman" panose="02020603050405020304" pitchFamily="18" charset="0"/>
                <a:ea typeface="Times New Roman" panose="02020603050405020304" pitchFamily="18" charset="0"/>
              </a:rPr>
              <a:t>, P., &amp; Willis, J. (2021). </a:t>
            </a:r>
            <a:r>
              <a:rPr lang="en-US" sz="1800" i="1" dirty="0">
                <a:effectLst/>
                <a:latin typeface="Times New Roman" panose="02020603050405020304" pitchFamily="18" charset="0"/>
                <a:ea typeface="Times New Roman" panose="02020603050405020304" pitchFamily="18" charset="0"/>
              </a:rPr>
              <a:t>The </a:t>
            </a:r>
            <a:r>
              <a:rPr lang="en-US" sz="1800" i="1" dirty="0" err="1">
                <a:effectLst/>
                <a:latin typeface="Times New Roman" panose="02020603050405020304" pitchFamily="18" charset="0"/>
                <a:ea typeface="Times New Roman" panose="02020603050405020304" pitchFamily="18" charset="0"/>
              </a:rPr>
              <a:t>Devops</a:t>
            </a:r>
            <a:r>
              <a:rPr lang="en-US" sz="1800" i="1" dirty="0">
                <a:effectLst/>
                <a:latin typeface="Times New Roman" panose="02020603050405020304" pitchFamily="18" charset="0"/>
                <a:ea typeface="Times New Roman" panose="02020603050405020304" pitchFamily="18" charset="0"/>
              </a:rPr>
              <a:t> Handbook: How to create world-class agility, reliability, &amp; Security in Technology Organizations</a:t>
            </a:r>
            <a:r>
              <a:rPr lang="en-US" sz="1800" dirty="0">
                <a:effectLst/>
                <a:latin typeface="Times New Roman" panose="02020603050405020304" pitchFamily="18" charset="0"/>
                <a:ea typeface="Times New Roman" panose="02020603050405020304" pitchFamily="18" charset="0"/>
              </a:rPr>
              <a:t>. Natl Book Network. </a:t>
            </a:r>
          </a:p>
          <a:p>
            <a:pPr marL="360045" marR="0" indent="-360045"/>
            <a:endParaRPr lang="en-US" dirty="0">
              <a:latin typeface="Times New Roman" panose="02020603050405020304" pitchFamily="18" charset="0"/>
              <a:ea typeface="Times New Roman" panose="02020603050405020304" pitchFamily="18" charset="0"/>
            </a:endParaRPr>
          </a:p>
          <a:p>
            <a:pPr marL="360045" marR="0" indent="-360045"/>
            <a:endParaRPr lang="en-US" sz="1800" dirty="0">
              <a:effectLst/>
              <a:latin typeface="Times New Roman" panose="02020603050405020304" pitchFamily="18" charset="0"/>
              <a:ea typeface="Times New Roman" panose="02020603050405020304" pitchFamily="18" charset="0"/>
            </a:endParaRPr>
          </a:p>
          <a:p>
            <a:pPr marL="360045" marR="0" indent="-360045"/>
            <a:endParaRPr lang="en-US" sz="1800" dirty="0">
              <a:effectLst/>
              <a:latin typeface="Times New Roman" panose="02020603050405020304" pitchFamily="18" charset="0"/>
              <a:ea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Rehkopf</a:t>
            </a:r>
            <a:r>
              <a:rPr lang="en-US" sz="1800" dirty="0">
                <a:effectLst/>
                <a:latin typeface="Times New Roman" panose="02020603050405020304" pitchFamily="18" charset="0"/>
                <a:ea typeface="Times New Roman" panose="02020603050405020304" pitchFamily="18" charset="0"/>
              </a:rPr>
              <a:t>, M. (n.d.). </a:t>
            </a:r>
            <a:r>
              <a:rPr lang="en-US" sz="1800" i="1" dirty="0">
                <a:effectLst/>
                <a:latin typeface="Times New Roman" panose="02020603050405020304" pitchFamily="18" charset="0"/>
                <a:ea typeface="Times New Roman" panose="02020603050405020304" pitchFamily="18" charset="0"/>
              </a:rPr>
              <a:t>What is continuous integration</a:t>
            </a:r>
            <a:r>
              <a:rPr lang="en-US" sz="1800" dirty="0">
                <a:effectLst/>
                <a:latin typeface="Times New Roman" panose="02020603050405020304" pitchFamily="18" charset="0"/>
                <a:ea typeface="Times New Roman" panose="02020603050405020304" pitchFamily="18" charset="0"/>
              </a:rPr>
              <a:t>. Atlassian. https://www.atlassian.com/continuous-delivery/continuous-integration </a:t>
            </a: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469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C84E-FAEF-7E73-315E-C58B32AB1745}"/>
              </a:ext>
            </a:extLst>
          </p:cNvPr>
          <p:cNvSpPr>
            <a:spLocks noGrp="1"/>
          </p:cNvSpPr>
          <p:nvPr>
            <p:ph type="title"/>
          </p:nvPr>
        </p:nvSpPr>
        <p:spPr>
          <a:xfrm>
            <a:off x="677334" y="609600"/>
            <a:ext cx="8596668" cy="839638"/>
          </a:xfrm>
        </p:spPr>
        <p:txBody>
          <a:bodyPr/>
          <a:lstStyle/>
          <a:p>
            <a:pPr algn="ctr"/>
            <a:r>
              <a:rPr lang="en-US" dirty="0"/>
              <a:t>Definition</a:t>
            </a:r>
          </a:p>
        </p:txBody>
      </p:sp>
      <p:sp>
        <p:nvSpPr>
          <p:cNvPr id="3" name="Content Placeholder 2">
            <a:extLst>
              <a:ext uri="{FF2B5EF4-FFF2-40B4-BE49-F238E27FC236}">
                <a16:creationId xmlns:a16="http://schemas.microsoft.com/office/drawing/2014/main" id="{7C575DE2-CE8A-F85E-4A60-FC4239EB38DF}"/>
              </a:ext>
            </a:extLst>
          </p:cNvPr>
          <p:cNvSpPr>
            <a:spLocks noGrp="1"/>
          </p:cNvSpPr>
          <p:nvPr>
            <p:ph idx="1"/>
          </p:nvPr>
        </p:nvSpPr>
        <p:spPr>
          <a:xfrm>
            <a:off x="677333" y="1276709"/>
            <a:ext cx="9148153" cy="4764654"/>
          </a:xfrm>
        </p:spPr>
        <p:txBody>
          <a:bodyPr/>
          <a:lstStyle/>
          <a:p>
            <a:r>
              <a:rPr lang="en-US" dirty="0"/>
              <a:t>Continuous Integration is the process of automating the integration of changes in code from multiple contributors in a single project</a:t>
            </a:r>
          </a:p>
          <a:p>
            <a:endParaRPr lang="en-US" dirty="0"/>
          </a:p>
          <a:p>
            <a:r>
              <a:rPr lang="en-US" dirty="0"/>
              <a:t>Due to the efficiency provided by this system, it’s a core pillar of DevOps</a:t>
            </a:r>
          </a:p>
          <a:p>
            <a:endParaRPr lang="en-US" dirty="0"/>
          </a:p>
          <a:p>
            <a:r>
              <a:rPr lang="en-US" dirty="0"/>
              <a:t>It allows multiple people to work on the same piece of software, with their separate respective code changes causing minimal friction with each other</a:t>
            </a:r>
          </a:p>
          <a:p>
            <a:endParaRPr lang="en-US" dirty="0"/>
          </a:p>
          <a:p>
            <a:r>
              <a:rPr lang="en-US" dirty="0"/>
              <a:t>Two core tools make this process possible: implementing automated testing, and having a source code version control system</a:t>
            </a:r>
          </a:p>
          <a:p>
            <a:endParaRPr lang="en-US" dirty="0"/>
          </a:p>
          <a:p>
            <a:r>
              <a:rPr lang="en-US" dirty="0"/>
              <a:t>These tools help protect the correctness of code while constant updates are being made</a:t>
            </a:r>
          </a:p>
          <a:p>
            <a:endParaRPr lang="en-US" dirty="0"/>
          </a:p>
          <a:p>
            <a:endParaRPr lang="en-US" dirty="0"/>
          </a:p>
        </p:txBody>
      </p:sp>
    </p:spTree>
    <p:extLst>
      <p:ext uri="{BB962C8B-B14F-4D97-AF65-F5344CB8AC3E}">
        <p14:creationId xmlns:p14="http://schemas.microsoft.com/office/powerpoint/2010/main" val="310619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6780-6B6A-E2D2-E22E-00B9397182E4}"/>
              </a:ext>
            </a:extLst>
          </p:cNvPr>
          <p:cNvSpPr>
            <a:spLocks noGrp="1"/>
          </p:cNvSpPr>
          <p:nvPr>
            <p:ph type="title"/>
          </p:nvPr>
        </p:nvSpPr>
        <p:spPr>
          <a:xfrm>
            <a:off x="677334" y="609600"/>
            <a:ext cx="8596668" cy="796506"/>
          </a:xfrm>
        </p:spPr>
        <p:txBody>
          <a:bodyPr/>
          <a:lstStyle/>
          <a:p>
            <a:pPr algn="ctr"/>
            <a:r>
              <a:rPr lang="en-US" dirty="0"/>
              <a:t>Version Control</a:t>
            </a:r>
          </a:p>
        </p:txBody>
      </p:sp>
      <p:sp>
        <p:nvSpPr>
          <p:cNvPr id="3" name="Content Placeholder 2">
            <a:extLst>
              <a:ext uri="{FF2B5EF4-FFF2-40B4-BE49-F238E27FC236}">
                <a16:creationId xmlns:a16="http://schemas.microsoft.com/office/drawing/2014/main" id="{7D566D37-0FA8-AC3A-8390-1316C698BF63}"/>
              </a:ext>
            </a:extLst>
          </p:cNvPr>
          <p:cNvSpPr>
            <a:spLocks noGrp="1"/>
          </p:cNvSpPr>
          <p:nvPr>
            <p:ph idx="1"/>
          </p:nvPr>
        </p:nvSpPr>
        <p:spPr>
          <a:xfrm>
            <a:off x="677334" y="1242205"/>
            <a:ext cx="8725458" cy="5253486"/>
          </a:xfrm>
        </p:spPr>
        <p:txBody>
          <a:bodyPr/>
          <a:lstStyle/>
          <a:p>
            <a:r>
              <a:rPr lang="en-US" dirty="0"/>
              <a:t>Software Developers need to be able to write code in parallel, separately making changes that contribute to the greater project</a:t>
            </a:r>
          </a:p>
          <a:p>
            <a:endParaRPr lang="en-US" dirty="0"/>
          </a:p>
          <a:p>
            <a:r>
              <a:rPr lang="en-US" dirty="0"/>
              <a:t>Version Control systems “branch” a project, allowing each developer to work on their own independent branch</a:t>
            </a:r>
          </a:p>
          <a:p>
            <a:endParaRPr lang="en-US" dirty="0"/>
          </a:p>
          <a:p>
            <a:r>
              <a:rPr lang="en-US" dirty="0"/>
              <a:t>This allows developers to do work without introducing errors into the “trunk” or the main overall codebase, since each branch can be updated and tested before being committed to the trunk</a:t>
            </a:r>
          </a:p>
          <a:p>
            <a:endParaRPr lang="en-US" dirty="0"/>
          </a:p>
          <a:p>
            <a:r>
              <a:rPr lang="en-US" dirty="0"/>
              <a:t>However, issues can arise when it’s time to merge each branch into the trunk, since each isolated branch may not be compatible with the others</a:t>
            </a:r>
          </a:p>
          <a:p>
            <a:endParaRPr lang="en-US" dirty="0"/>
          </a:p>
          <a:p>
            <a:r>
              <a:rPr lang="en-US" dirty="0"/>
              <a:t>The more branches and code changes there are, the difficulty of merging them all increases exponentially</a:t>
            </a:r>
          </a:p>
        </p:txBody>
      </p:sp>
    </p:spTree>
    <p:extLst>
      <p:ext uri="{BB962C8B-B14F-4D97-AF65-F5344CB8AC3E}">
        <p14:creationId xmlns:p14="http://schemas.microsoft.com/office/powerpoint/2010/main" val="29373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75BA-B658-DC58-A86B-68AC4D1D8BBC}"/>
              </a:ext>
            </a:extLst>
          </p:cNvPr>
          <p:cNvSpPr>
            <a:spLocks noGrp="1"/>
          </p:cNvSpPr>
          <p:nvPr>
            <p:ph type="title"/>
          </p:nvPr>
        </p:nvSpPr>
        <p:spPr>
          <a:xfrm>
            <a:off x="677334" y="583721"/>
            <a:ext cx="8596668" cy="718868"/>
          </a:xfrm>
        </p:spPr>
        <p:txBody>
          <a:bodyPr/>
          <a:lstStyle/>
          <a:p>
            <a:pPr algn="ctr"/>
            <a:r>
              <a:rPr lang="en-US" dirty="0"/>
              <a:t>Version Control - 2</a:t>
            </a:r>
          </a:p>
        </p:txBody>
      </p:sp>
      <p:sp>
        <p:nvSpPr>
          <p:cNvPr id="3" name="Content Placeholder 2">
            <a:extLst>
              <a:ext uri="{FF2B5EF4-FFF2-40B4-BE49-F238E27FC236}">
                <a16:creationId xmlns:a16="http://schemas.microsoft.com/office/drawing/2014/main" id="{ED98EFF6-6354-30F5-26A7-66F7E9016B9D}"/>
              </a:ext>
            </a:extLst>
          </p:cNvPr>
          <p:cNvSpPr>
            <a:spLocks noGrp="1"/>
          </p:cNvSpPr>
          <p:nvPr>
            <p:ph idx="1"/>
          </p:nvPr>
        </p:nvSpPr>
        <p:spPr>
          <a:xfrm>
            <a:off x="677334" y="1302590"/>
            <a:ext cx="9208538" cy="5365630"/>
          </a:xfrm>
        </p:spPr>
        <p:txBody>
          <a:bodyPr/>
          <a:lstStyle/>
          <a:p>
            <a:r>
              <a:rPr lang="en-US" dirty="0"/>
              <a:t>This problem of integrating multiple branches into the trunk can make it difficult for a project to reach a deployable state</a:t>
            </a:r>
          </a:p>
          <a:p>
            <a:endParaRPr lang="en-US" dirty="0"/>
          </a:p>
          <a:p>
            <a:r>
              <a:rPr lang="en-US" dirty="0"/>
              <a:t>In the past, it was common for branch integration to be done at the end of a project, resulting lots of time and effort being needed so that separate branches can merge and remain functional</a:t>
            </a:r>
          </a:p>
          <a:p>
            <a:endParaRPr lang="en-US" dirty="0"/>
          </a:p>
          <a:p>
            <a:r>
              <a:rPr lang="en-US" dirty="0"/>
              <a:t>When integration is difficult, developers can become more reluctant to regularly undergo it, causing the issues to snowball over time</a:t>
            </a:r>
          </a:p>
          <a:p>
            <a:endParaRPr lang="en-US" dirty="0"/>
          </a:p>
          <a:p>
            <a:r>
              <a:rPr lang="en-US" dirty="0"/>
              <a:t>As a result, integration between code branches should be a constant effort to prevent this snowballing, that is Continuous Integration</a:t>
            </a:r>
          </a:p>
          <a:p>
            <a:endParaRPr lang="en-US" dirty="0"/>
          </a:p>
          <a:p>
            <a:r>
              <a:rPr lang="en-US" dirty="0"/>
              <a:t>If we prevent the incompatibility between branches from increasing in the first place, the overall development process becomes easier and more efficient</a:t>
            </a:r>
          </a:p>
        </p:txBody>
      </p:sp>
    </p:spTree>
    <p:extLst>
      <p:ext uri="{BB962C8B-B14F-4D97-AF65-F5344CB8AC3E}">
        <p14:creationId xmlns:p14="http://schemas.microsoft.com/office/powerpoint/2010/main" val="320526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2A14-BBC3-E358-5FCE-18BF656F6EC8}"/>
              </a:ext>
            </a:extLst>
          </p:cNvPr>
          <p:cNvSpPr>
            <a:spLocks noGrp="1"/>
          </p:cNvSpPr>
          <p:nvPr>
            <p:ph type="title"/>
          </p:nvPr>
        </p:nvSpPr>
        <p:spPr>
          <a:xfrm>
            <a:off x="677334" y="609600"/>
            <a:ext cx="8596668" cy="727494"/>
          </a:xfrm>
        </p:spPr>
        <p:txBody>
          <a:bodyPr/>
          <a:lstStyle/>
          <a:p>
            <a:pPr algn="ctr"/>
            <a:r>
              <a:rPr lang="en-US" dirty="0"/>
              <a:t>Automated Testing</a:t>
            </a:r>
          </a:p>
        </p:txBody>
      </p:sp>
      <p:sp>
        <p:nvSpPr>
          <p:cNvPr id="3" name="Content Placeholder 2">
            <a:extLst>
              <a:ext uri="{FF2B5EF4-FFF2-40B4-BE49-F238E27FC236}">
                <a16:creationId xmlns:a16="http://schemas.microsoft.com/office/drawing/2014/main" id="{7D7FA35F-6EA2-6052-5D6D-CF7A393C4D70}"/>
              </a:ext>
            </a:extLst>
          </p:cNvPr>
          <p:cNvSpPr>
            <a:spLocks noGrp="1"/>
          </p:cNvSpPr>
          <p:nvPr>
            <p:ph idx="1"/>
          </p:nvPr>
        </p:nvSpPr>
        <p:spPr>
          <a:xfrm>
            <a:off x="677334" y="1337095"/>
            <a:ext cx="8596668" cy="5124090"/>
          </a:xfrm>
        </p:spPr>
        <p:txBody>
          <a:bodyPr/>
          <a:lstStyle/>
          <a:p>
            <a:r>
              <a:rPr lang="en-US" dirty="0"/>
              <a:t>The key to Continuous Integration is being able to swiftly identify and correct errors as they’re being made</a:t>
            </a:r>
          </a:p>
          <a:p>
            <a:endParaRPr lang="en-US" dirty="0"/>
          </a:p>
          <a:p>
            <a:r>
              <a:rPr lang="en-US" dirty="0"/>
              <a:t>This prevents the snowballing of issues, allowing integrated code to remain functional no matter what branch its from</a:t>
            </a:r>
          </a:p>
          <a:p>
            <a:endParaRPr lang="en-US" dirty="0"/>
          </a:p>
          <a:p>
            <a:r>
              <a:rPr lang="en-US" dirty="0"/>
              <a:t>Thus, code must be constantly tested before integration can occur, so testing must also be done continuously instead of being saved for the end</a:t>
            </a:r>
          </a:p>
          <a:p>
            <a:endParaRPr lang="en-US" dirty="0"/>
          </a:p>
          <a:p>
            <a:r>
              <a:rPr lang="en-US" dirty="0"/>
              <a:t>Manual testing is time consuming, having to continually perform those kinds of tests would drastically slow development</a:t>
            </a:r>
          </a:p>
          <a:p>
            <a:endParaRPr lang="en-US" dirty="0"/>
          </a:p>
          <a:p>
            <a:r>
              <a:rPr lang="en-US" dirty="0"/>
              <a:t>Hence the need for Automated Testing: hundreds of tests can be run with every significant code change, all without slowing down development</a:t>
            </a:r>
          </a:p>
        </p:txBody>
      </p:sp>
    </p:spTree>
    <p:extLst>
      <p:ext uri="{BB962C8B-B14F-4D97-AF65-F5344CB8AC3E}">
        <p14:creationId xmlns:p14="http://schemas.microsoft.com/office/powerpoint/2010/main" val="63031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73F9-B807-EFD1-8A71-3F85742B92E5}"/>
              </a:ext>
            </a:extLst>
          </p:cNvPr>
          <p:cNvSpPr>
            <a:spLocks noGrp="1"/>
          </p:cNvSpPr>
          <p:nvPr>
            <p:ph type="title"/>
          </p:nvPr>
        </p:nvSpPr>
        <p:spPr>
          <a:xfrm>
            <a:off x="677334" y="609600"/>
            <a:ext cx="8596668" cy="727494"/>
          </a:xfrm>
        </p:spPr>
        <p:txBody>
          <a:bodyPr/>
          <a:lstStyle/>
          <a:p>
            <a:pPr algn="ctr"/>
            <a:r>
              <a:rPr lang="en-US" dirty="0"/>
              <a:t>Automated Testing - 2</a:t>
            </a:r>
          </a:p>
        </p:txBody>
      </p:sp>
      <p:sp>
        <p:nvSpPr>
          <p:cNvPr id="3" name="Content Placeholder 2">
            <a:extLst>
              <a:ext uri="{FF2B5EF4-FFF2-40B4-BE49-F238E27FC236}">
                <a16:creationId xmlns:a16="http://schemas.microsoft.com/office/drawing/2014/main" id="{E506AC25-1564-4285-7C0D-5ADFB99B480D}"/>
              </a:ext>
            </a:extLst>
          </p:cNvPr>
          <p:cNvSpPr>
            <a:spLocks noGrp="1"/>
          </p:cNvSpPr>
          <p:nvPr>
            <p:ph idx="1"/>
          </p:nvPr>
        </p:nvSpPr>
        <p:spPr>
          <a:xfrm>
            <a:off x="241539" y="1181819"/>
            <a:ext cx="9972135" cy="5201728"/>
          </a:xfrm>
        </p:spPr>
        <p:txBody>
          <a:bodyPr/>
          <a:lstStyle/>
          <a:p>
            <a:r>
              <a:rPr lang="en-US" dirty="0"/>
              <a:t>Whereas a full manual testing cycle can take weeks, automated testing can shorten that length of time to mere hours</a:t>
            </a:r>
          </a:p>
          <a:p>
            <a:endParaRPr lang="en-US" dirty="0"/>
          </a:p>
          <a:p>
            <a:r>
              <a:rPr lang="en-US" dirty="0"/>
              <a:t>Code feedback can be received quickly and constantly, developers can always know if the code they’ve written works, and if corrections are needed</a:t>
            </a:r>
          </a:p>
          <a:p>
            <a:endParaRPr lang="en-US" dirty="0"/>
          </a:p>
          <a:p>
            <a:r>
              <a:rPr lang="en-US" dirty="0"/>
              <a:t>An entire organization’s workflow can be structured around automated feedback: if something breaks, everyone can drop what they’re doing until the problem is rectified</a:t>
            </a:r>
          </a:p>
          <a:p>
            <a:endParaRPr lang="en-US" dirty="0"/>
          </a:p>
          <a:p>
            <a:r>
              <a:rPr lang="en-US" dirty="0"/>
              <a:t>This ease of testing and receiving feedback is what allows developers to constantly integrate functional branches into the trunk without fear of major consequences</a:t>
            </a:r>
          </a:p>
          <a:p>
            <a:endParaRPr lang="en-US" dirty="0"/>
          </a:p>
          <a:p>
            <a:r>
              <a:rPr lang="en-US" dirty="0"/>
              <a:t>A full Automated Testing Suite for an organization can take weeks to build, but far more time is saved due to the benefits of Continuous Integration</a:t>
            </a:r>
          </a:p>
          <a:p>
            <a:endParaRPr lang="en-US" dirty="0"/>
          </a:p>
        </p:txBody>
      </p:sp>
    </p:spTree>
    <p:extLst>
      <p:ext uri="{BB962C8B-B14F-4D97-AF65-F5344CB8AC3E}">
        <p14:creationId xmlns:p14="http://schemas.microsoft.com/office/powerpoint/2010/main" val="1830686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3B57-882D-C30E-1A62-6A53E58529EB}"/>
              </a:ext>
            </a:extLst>
          </p:cNvPr>
          <p:cNvSpPr>
            <a:spLocks noGrp="1"/>
          </p:cNvSpPr>
          <p:nvPr>
            <p:ph type="title"/>
          </p:nvPr>
        </p:nvSpPr>
        <p:spPr>
          <a:xfrm>
            <a:off x="677334" y="609600"/>
            <a:ext cx="8596668" cy="710242"/>
          </a:xfrm>
        </p:spPr>
        <p:txBody>
          <a:bodyPr/>
          <a:lstStyle/>
          <a:p>
            <a:pPr algn="ctr"/>
            <a:r>
              <a:rPr lang="en-US" dirty="0"/>
              <a:t>Productivity and Innovation</a:t>
            </a:r>
          </a:p>
        </p:txBody>
      </p:sp>
      <p:sp>
        <p:nvSpPr>
          <p:cNvPr id="3" name="Content Placeholder 2">
            <a:extLst>
              <a:ext uri="{FF2B5EF4-FFF2-40B4-BE49-F238E27FC236}">
                <a16:creationId xmlns:a16="http://schemas.microsoft.com/office/drawing/2014/main" id="{2055B313-B403-8853-EAC9-F94BE42B9E65}"/>
              </a:ext>
            </a:extLst>
          </p:cNvPr>
          <p:cNvSpPr>
            <a:spLocks noGrp="1"/>
          </p:cNvSpPr>
          <p:nvPr>
            <p:ph idx="1"/>
          </p:nvPr>
        </p:nvSpPr>
        <p:spPr>
          <a:xfrm>
            <a:off x="677334" y="1242205"/>
            <a:ext cx="8596668" cy="5477772"/>
          </a:xfrm>
        </p:spPr>
        <p:txBody>
          <a:bodyPr/>
          <a:lstStyle/>
          <a:p>
            <a:r>
              <a:rPr lang="en-US" dirty="0"/>
              <a:t>The core benefit of Continuous Integration is that it allows developers to focus primarily on writing new code above all else</a:t>
            </a:r>
          </a:p>
          <a:p>
            <a:endParaRPr lang="en-US" dirty="0"/>
          </a:p>
          <a:p>
            <a:r>
              <a:rPr lang="en-US" dirty="0"/>
              <a:t>Productivity will naturally take a hit if excess manual testing needs to be done, or if the merging of multiple branches doesn’t go smoothly</a:t>
            </a:r>
          </a:p>
          <a:p>
            <a:endParaRPr lang="en-US" dirty="0"/>
          </a:p>
          <a:p>
            <a:r>
              <a:rPr lang="en-US" dirty="0"/>
              <a:t>Innovation can be more of priority when less time is being spent cleaning up bug-ridden code, this allows developers to have more time to make something new instead of fixing what’s broken</a:t>
            </a:r>
          </a:p>
          <a:p>
            <a:endParaRPr lang="en-US" dirty="0"/>
          </a:p>
          <a:p>
            <a:r>
              <a:rPr lang="en-US" dirty="0"/>
              <a:t>One team’s strides in innovation can be communicated to others, leading to improvements across the entire company</a:t>
            </a:r>
          </a:p>
          <a:p>
            <a:endParaRPr lang="en-US" dirty="0"/>
          </a:p>
          <a:p>
            <a:r>
              <a:rPr lang="en-US" dirty="0"/>
              <a:t>A more productive development team is a more cost effective one, assisting with the organization’s bottom line</a:t>
            </a:r>
          </a:p>
          <a:p>
            <a:endParaRPr lang="en-US" dirty="0"/>
          </a:p>
          <a:p>
            <a:endParaRPr lang="en-US" dirty="0"/>
          </a:p>
        </p:txBody>
      </p:sp>
    </p:spTree>
    <p:extLst>
      <p:ext uri="{BB962C8B-B14F-4D97-AF65-F5344CB8AC3E}">
        <p14:creationId xmlns:p14="http://schemas.microsoft.com/office/powerpoint/2010/main" val="159258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6009-00EA-19A9-88C4-671C990E64DB}"/>
              </a:ext>
            </a:extLst>
          </p:cNvPr>
          <p:cNvSpPr>
            <a:spLocks noGrp="1"/>
          </p:cNvSpPr>
          <p:nvPr>
            <p:ph type="title"/>
          </p:nvPr>
        </p:nvSpPr>
        <p:spPr>
          <a:xfrm>
            <a:off x="677334" y="609600"/>
            <a:ext cx="8596668" cy="770626"/>
          </a:xfrm>
        </p:spPr>
        <p:txBody>
          <a:bodyPr/>
          <a:lstStyle/>
          <a:p>
            <a:pPr algn="ctr"/>
            <a:r>
              <a:rPr lang="en-US" dirty="0"/>
              <a:t>Streamlining Communication</a:t>
            </a:r>
          </a:p>
        </p:txBody>
      </p:sp>
      <p:sp>
        <p:nvSpPr>
          <p:cNvPr id="3" name="Content Placeholder 2">
            <a:extLst>
              <a:ext uri="{FF2B5EF4-FFF2-40B4-BE49-F238E27FC236}">
                <a16:creationId xmlns:a16="http://schemas.microsoft.com/office/drawing/2014/main" id="{820529FC-F19A-3EDF-240B-29DBE6B8D443}"/>
              </a:ext>
            </a:extLst>
          </p:cNvPr>
          <p:cNvSpPr>
            <a:spLocks noGrp="1"/>
          </p:cNvSpPr>
          <p:nvPr>
            <p:ph idx="1"/>
          </p:nvPr>
        </p:nvSpPr>
        <p:spPr>
          <a:xfrm>
            <a:off x="258791" y="1276709"/>
            <a:ext cx="9937632" cy="5391510"/>
          </a:xfrm>
        </p:spPr>
        <p:txBody>
          <a:bodyPr>
            <a:normAutofit lnSpcReduction="10000"/>
          </a:bodyPr>
          <a:lstStyle/>
          <a:p>
            <a:r>
              <a:rPr lang="en-US" dirty="0"/>
              <a:t>Just as multiple branches can struggle to cooperate without Continuous Integration, another related issue is that inefficient communication can also slow development</a:t>
            </a:r>
          </a:p>
          <a:p>
            <a:endParaRPr lang="en-US" dirty="0"/>
          </a:p>
          <a:p>
            <a:r>
              <a:rPr lang="en-US" dirty="0"/>
              <a:t>To avoid the merging of branches causing issues, developers would have to spend a great deal of time and effort communicating with one another in hopes of making code that’s easier to integrate</a:t>
            </a:r>
          </a:p>
          <a:p>
            <a:endParaRPr lang="en-US" dirty="0"/>
          </a:p>
          <a:p>
            <a:r>
              <a:rPr lang="en-US" dirty="0"/>
              <a:t>An excessive degree of planning time can be just as wasteful as time spent fixing accumulated programming errors</a:t>
            </a:r>
          </a:p>
          <a:p>
            <a:endParaRPr lang="en-US" dirty="0"/>
          </a:p>
          <a:p>
            <a:r>
              <a:rPr lang="en-US" dirty="0"/>
              <a:t>This issue of coordination gets harder and harder to manage the more people and teams that are involved, the bureaucratic weight of juggling it all will grind productivity to a halt</a:t>
            </a:r>
          </a:p>
          <a:p>
            <a:endParaRPr lang="en-US" dirty="0"/>
          </a:p>
          <a:p>
            <a:r>
              <a:rPr lang="en-US" dirty="0"/>
              <a:t>Continuous Integration resolves this issue my allowing development teams to act independently. Automated Testing and trunk-based version control lessen the amount of communication required, making the overall development process more manageable when many people and teams are involved</a:t>
            </a:r>
          </a:p>
          <a:p>
            <a:endParaRPr lang="en-US" dirty="0"/>
          </a:p>
          <a:p>
            <a:endParaRPr lang="en-US" dirty="0"/>
          </a:p>
        </p:txBody>
      </p:sp>
    </p:spTree>
    <p:extLst>
      <p:ext uri="{BB962C8B-B14F-4D97-AF65-F5344CB8AC3E}">
        <p14:creationId xmlns:p14="http://schemas.microsoft.com/office/powerpoint/2010/main" val="301941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F96F-6DF4-6489-71ED-6511C05CDCA4}"/>
              </a:ext>
            </a:extLst>
          </p:cNvPr>
          <p:cNvSpPr>
            <a:spLocks noGrp="1"/>
          </p:cNvSpPr>
          <p:nvPr>
            <p:ph type="title"/>
          </p:nvPr>
        </p:nvSpPr>
        <p:spPr>
          <a:xfrm>
            <a:off x="677334" y="609600"/>
            <a:ext cx="8596668" cy="744747"/>
          </a:xfrm>
        </p:spPr>
        <p:txBody>
          <a:bodyPr/>
          <a:lstStyle/>
          <a:p>
            <a:pPr algn="ctr"/>
            <a:r>
              <a:rPr lang="en-US" dirty="0"/>
              <a:t>Small Batch Development</a:t>
            </a:r>
          </a:p>
        </p:txBody>
      </p:sp>
      <p:sp>
        <p:nvSpPr>
          <p:cNvPr id="3" name="Content Placeholder 2">
            <a:extLst>
              <a:ext uri="{FF2B5EF4-FFF2-40B4-BE49-F238E27FC236}">
                <a16:creationId xmlns:a16="http://schemas.microsoft.com/office/drawing/2014/main" id="{E30EFFE0-EBFB-E8BA-0F2D-3DCF472FEC84}"/>
              </a:ext>
            </a:extLst>
          </p:cNvPr>
          <p:cNvSpPr>
            <a:spLocks noGrp="1"/>
          </p:cNvSpPr>
          <p:nvPr>
            <p:ph idx="1"/>
          </p:nvPr>
        </p:nvSpPr>
        <p:spPr>
          <a:xfrm>
            <a:off x="293298" y="1242204"/>
            <a:ext cx="9480430" cy="5287991"/>
          </a:xfrm>
        </p:spPr>
        <p:txBody>
          <a:bodyPr>
            <a:normAutofit/>
          </a:bodyPr>
          <a:lstStyle/>
          <a:p>
            <a:r>
              <a:rPr lang="en-US" dirty="0"/>
              <a:t>Since the basis of Continuous Integration is being able to quickly fix problems the moment they appear, it’s natural that problems will arise if any one branch waits too long before integrating into the trunk</a:t>
            </a:r>
          </a:p>
          <a:p>
            <a:endParaRPr lang="en-US" dirty="0"/>
          </a:p>
          <a:p>
            <a:r>
              <a:rPr lang="en-US" dirty="0"/>
              <a:t>Large “feature branches” can cause chaos upon integration, especially if they’ve been worked on for a long time independently and introduce a huge batch of changes</a:t>
            </a:r>
          </a:p>
          <a:p>
            <a:endParaRPr lang="en-US" dirty="0"/>
          </a:p>
          <a:p>
            <a:r>
              <a:rPr lang="en-US" dirty="0"/>
              <a:t>Likewise, having too many or two few branches can both cause problems:</a:t>
            </a:r>
          </a:p>
          <a:p>
            <a:pPr lvl="1"/>
            <a:r>
              <a:rPr lang="en-US" dirty="0"/>
              <a:t>Too many branches means more work is needed to merge them all. Getting five branches to merge is exponentially easier than 50</a:t>
            </a:r>
          </a:p>
          <a:p>
            <a:pPr lvl="1"/>
            <a:r>
              <a:rPr lang="en-US" dirty="0"/>
              <a:t>But if everyone works on the same branch, a single commit could cause a disaster that would need to be cleaned up</a:t>
            </a:r>
          </a:p>
          <a:p>
            <a:r>
              <a:rPr lang="en-US" dirty="0"/>
              <a:t>The solution is to find a middle-ground between the two extremes: have multiple branches that frequently make small batches of changes at a time. The batches should be small enough that fixing errors caused by a single batch should be manageable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185823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462</TotalTime>
  <Words>1419</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Continuous Integration</vt:lpstr>
      <vt:lpstr>Definition</vt:lpstr>
      <vt:lpstr>Version Control</vt:lpstr>
      <vt:lpstr>Version Control - 2</vt:lpstr>
      <vt:lpstr>Automated Testing</vt:lpstr>
      <vt:lpstr>Automated Testing - 2</vt:lpstr>
      <vt:lpstr>Productivity and Innovation</vt:lpstr>
      <vt:lpstr>Streamlining Communication</vt:lpstr>
      <vt:lpstr>Small Batch Development</vt:lpstr>
      <vt:lpstr>Trunk-based Development Practices</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Kyle Hochdoerfer</dc:creator>
  <cp:lastModifiedBy>Kyle Hochdoerfer</cp:lastModifiedBy>
  <cp:revision>2</cp:revision>
  <dcterms:created xsi:type="dcterms:W3CDTF">2023-11-08T16:39:36Z</dcterms:created>
  <dcterms:modified xsi:type="dcterms:W3CDTF">2023-11-09T00:22:22Z</dcterms:modified>
</cp:coreProperties>
</file>