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3014279-E07C-4E9E-8E62-68E143600C98}" type="datetimeFigureOut">
              <a:rPr lang="en-US" smtClean="0"/>
              <a:t>11/22/2023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5FB979-DCFD-4B8E-AEEF-5BD2D623AD48}" type="slidenum">
              <a:rPr lang="en-US" smtClean="0"/>
              <a:t>‹#›</a:t>
            </a:fld>
            <a:endParaRPr lang="en-US"/>
          </a:p>
        </p:txBody>
      </p:sp>
    </p:spTree>
    <p:extLst>
      <p:ext uri="{BB962C8B-B14F-4D97-AF65-F5344CB8AC3E}">
        <p14:creationId xmlns:p14="http://schemas.microsoft.com/office/powerpoint/2010/main" val="3934501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014279-E07C-4E9E-8E62-68E143600C98}" type="datetimeFigureOut">
              <a:rPr lang="en-US" smtClean="0"/>
              <a:t>11/22/2023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5FB979-DCFD-4B8E-AEEF-5BD2D623AD48}" type="slidenum">
              <a:rPr lang="en-US" smtClean="0"/>
              <a:t>‹#›</a:t>
            </a:fld>
            <a:endParaRPr lang="en-US"/>
          </a:p>
        </p:txBody>
      </p:sp>
    </p:spTree>
    <p:extLst>
      <p:ext uri="{BB962C8B-B14F-4D97-AF65-F5344CB8AC3E}">
        <p14:creationId xmlns:p14="http://schemas.microsoft.com/office/powerpoint/2010/main" val="3875613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014279-E07C-4E9E-8E62-68E143600C98}" type="datetimeFigureOut">
              <a:rPr lang="en-US" smtClean="0"/>
              <a:t>11/22/2023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5FB979-DCFD-4B8E-AEEF-5BD2D623AD48}"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187012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014279-E07C-4E9E-8E62-68E143600C98}" type="datetimeFigureOut">
              <a:rPr lang="en-US" smtClean="0"/>
              <a:t>11/22/2023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5FB979-DCFD-4B8E-AEEF-5BD2D623AD48}" type="slidenum">
              <a:rPr lang="en-US" smtClean="0"/>
              <a:t>‹#›</a:t>
            </a:fld>
            <a:endParaRPr lang="en-US"/>
          </a:p>
        </p:txBody>
      </p:sp>
    </p:spTree>
    <p:extLst>
      <p:ext uri="{BB962C8B-B14F-4D97-AF65-F5344CB8AC3E}">
        <p14:creationId xmlns:p14="http://schemas.microsoft.com/office/powerpoint/2010/main" val="27091871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014279-E07C-4E9E-8E62-68E143600C98}" type="datetimeFigureOut">
              <a:rPr lang="en-US" smtClean="0"/>
              <a:t>11/22/2023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5FB979-DCFD-4B8E-AEEF-5BD2D623AD4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030091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014279-E07C-4E9E-8E62-68E143600C98}" type="datetimeFigureOut">
              <a:rPr lang="en-US" smtClean="0"/>
              <a:t>11/22/2023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5FB979-DCFD-4B8E-AEEF-5BD2D623AD48}" type="slidenum">
              <a:rPr lang="en-US" smtClean="0"/>
              <a:t>‹#›</a:t>
            </a:fld>
            <a:endParaRPr lang="en-US"/>
          </a:p>
        </p:txBody>
      </p:sp>
    </p:spTree>
    <p:extLst>
      <p:ext uri="{BB962C8B-B14F-4D97-AF65-F5344CB8AC3E}">
        <p14:creationId xmlns:p14="http://schemas.microsoft.com/office/powerpoint/2010/main" val="38309924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014279-E07C-4E9E-8E62-68E143600C98}" type="datetimeFigureOut">
              <a:rPr lang="en-US" smtClean="0"/>
              <a:t>11/22/2023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5FB979-DCFD-4B8E-AEEF-5BD2D623AD48}" type="slidenum">
              <a:rPr lang="en-US" smtClean="0"/>
              <a:t>‹#›</a:t>
            </a:fld>
            <a:endParaRPr lang="en-US"/>
          </a:p>
        </p:txBody>
      </p:sp>
    </p:spTree>
    <p:extLst>
      <p:ext uri="{BB962C8B-B14F-4D97-AF65-F5344CB8AC3E}">
        <p14:creationId xmlns:p14="http://schemas.microsoft.com/office/powerpoint/2010/main" val="25785996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014279-E07C-4E9E-8E62-68E143600C98}" type="datetimeFigureOut">
              <a:rPr lang="en-US" smtClean="0"/>
              <a:t>11/22/2023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5FB979-DCFD-4B8E-AEEF-5BD2D623AD48}" type="slidenum">
              <a:rPr lang="en-US" smtClean="0"/>
              <a:t>‹#›</a:t>
            </a:fld>
            <a:endParaRPr lang="en-US"/>
          </a:p>
        </p:txBody>
      </p:sp>
    </p:spTree>
    <p:extLst>
      <p:ext uri="{BB962C8B-B14F-4D97-AF65-F5344CB8AC3E}">
        <p14:creationId xmlns:p14="http://schemas.microsoft.com/office/powerpoint/2010/main" val="4009357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014279-E07C-4E9E-8E62-68E143600C98}" type="datetimeFigureOut">
              <a:rPr lang="en-US" smtClean="0"/>
              <a:t>11/22/2023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5FB979-DCFD-4B8E-AEEF-5BD2D623AD48}" type="slidenum">
              <a:rPr lang="en-US" smtClean="0"/>
              <a:t>‹#›</a:t>
            </a:fld>
            <a:endParaRPr lang="en-US"/>
          </a:p>
        </p:txBody>
      </p:sp>
    </p:spTree>
    <p:extLst>
      <p:ext uri="{BB962C8B-B14F-4D97-AF65-F5344CB8AC3E}">
        <p14:creationId xmlns:p14="http://schemas.microsoft.com/office/powerpoint/2010/main" val="2050720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014279-E07C-4E9E-8E62-68E143600C98}" type="datetimeFigureOut">
              <a:rPr lang="en-US" smtClean="0"/>
              <a:t>11/22/2023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5FB979-DCFD-4B8E-AEEF-5BD2D623AD48}" type="slidenum">
              <a:rPr lang="en-US" smtClean="0"/>
              <a:t>‹#›</a:t>
            </a:fld>
            <a:endParaRPr lang="en-US"/>
          </a:p>
        </p:txBody>
      </p:sp>
    </p:spTree>
    <p:extLst>
      <p:ext uri="{BB962C8B-B14F-4D97-AF65-F5344CB8AC3E}">
        <p14:creationId xmlns:p14="http://schemas.microsoft.com/office/powerpoint/2010/main" val="244529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014279-E07C-4E9E-8E62-68E143600C98}" type="datetimeFigureOut">
              <a:rPr lang="en-US" smtClean="0"/>
              <a:t>11/22/2023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5FB979-DCFD-4B8E-AEEF-5BD2D623AD48}" type="slidenum">
              <a:rPr lang="en-US" smtClean="0"/>
              <a:t>‹#›</a:t>
            </a:fld>
            <a:endParaRPr lang="en-US"/>
          </a:p>
        </p:txBody>
      </p:sp>
    </p:spTree>
    <p:extLst>
      <p:ext uri="{BB962C8B-B14F-4D97-AF65-F5344CB8AC3E}">
        <p14:creationId xmlns:p14="http://schemas.microsoft.com/office/powerpoint/2010/main" val="716013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014279-E07C-4E9E-8E62-68E143600C98}" type="datetimeFigureOut">
              <a:rPr lang="en-US" smtClean="0"/>
              <a:t>11/22/2023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5FB979-DCFD-4B8E-AEEF-5BD2D623AD48}" type="slidenum">
              <a:rPr lang="en-US" smtClean="0"/>
              <a:t>‹#›</a:t>
            </a:fld>
            <a:endParaRPr lang="en-US"/>
          </a:p>
        </p:txBody>
      </p:sp>
    </p:spTree>
    <p:extLst>
      <p:ext uri="{BB962C8B-B14F-4D97-AF65-F5344CB8AC3E}">
        <p14:creationId xmlns:p14="http://schemas.microsoft.com/office/powerpoint/2010/main" val="3629815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014279-E07C-4E9E-8E62-68E143600C98}" type="datetimeFigureOut">
              <a:rPr lang="en-US" smtClean="0"/>
              <a:t>11/22/2023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5FB979-DCFD-4B8E-AEEF-5BD2D623AD48}" type="slidenum">
              <a:rPr lang="en-US" smtClean="0"/>
              <a:t>‹#›</a:t>
            </a:fld>
            <a:endParaRPr lang="en-US"/>
          </a:p>
        </p:txBody>
      </p:sp>
    </p:spTree>
    <p:extLst>
      <p:ext uri="{BB962C8B-B14F-4D97-AF65-F5344CB8AC3E}">
        <p14:creationId xmlns:p14="http://schemas.microsoft.com/office/powerpoint/2010/main" val="241624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014279-E07C-4E9E-8E62-68E143600C98}" type="datetimeFigureOut">
              <a:rPr lang="en-US" smtClean="0"/>
              <a:t>11/22/2023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5FB979-DCFD-4B8E-AEEF-5BD2D623AD48}" type="slidenum">
              <a:rPr lang="en-US" smtClean="0"/>
              <a:t>‹#›</a:t>
            </a:fld>
            <a:endParaRPr lang="en-US"/>
          </a:p>
        </p:txBody>
      </p:sp>
    </p:spTree>
    <p:extLst>
      <p:ext uri="{BB962C8B-B14F-4D97-AF65-F5344CB8AC3E}">
        <p14:creationId xmlns:p14="http://schemas.microsoft.com/office/powerpoint/2010/main" val="2529958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3014279-E07C-4E9E-8E62-68E143600C98}" type="datetimeFigureOut">
              <a:rPr lang="en-US" smtClean="0"/>
              <a:t>11/22/2023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5FB979-DCFD-4B8E-AEEF-5BD2D623AD48}" type="slidenum">
              <a:rPr lang="en-US" smtClean="0"/>
              <a:t>‹#›</a:t>
            </a:fld>
            <a:endParaRPr lang="en-US"/>
          </a:p>
        </p:txBody>
      </p:sp>
    </p:spTree>
    <p:extLst>
      <p:ext uri="{BB962C8B-B14F-4D97-AF65-F5344CB8AC3E}">
        <p14:creationId xmlns:p14="http://schemas.microsoft.com/office/powerpoint/2010/main" val="829859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014279-E07C-4E9E-8E62-68E143600C98}" type="datetimeFigureOut">
              <a:rPr lang="en-US" smtClean="0"/>
              <a:t>11/22/2023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5FB979-DCFD-4B8E-AEEF-5BD2D623AD48}" type="slidenum">
              <a:rPr lang="en-US" smtClean="0"/>
              <a:t>‹#›</a:t>
            </a:fld>
            <a:endParaRPr lang="en-US"/>
          </a:p>
        </p:txBody>
      </p:sp>
    </p:spTree>
    <p:extLst>
      <p:ext uri="{BB962C8B-B14F-4D97-AF65-F5344CB8AC3E}">
        <p14:creationId xmlns:p14="http://schemas.microsoft.com/office/powerpoint/2010/main" val="1959226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3014279-E07C-4E9E-8E62-68E143600C98}" type="datetimeFigureOut">
              <a:rPr lang="en-US" smtClean="0"/>
              <a:t>11/22/2023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75FB979-DCFD-4B8E-AEEF-5BD2D623AD48}" type="slidenum">
              <a:rPr lang="en-US" smtClean="0"/>
              <a:t>‹#›</a:t>
            </a:fld>
            <a:endParaRPr lang="en-US"/>
          </a:p>
        </p:txBody>
      </p:sp>
    </p:spTree>
    <p:extLst>
      <p:ext uri="{BB962C8B-B14F-4D97-AF65-F5344CB8AC3E}">
        <p14:creationId xmlns:p14="http://schemas.microsoft.com/office/powerpoint/2010/main" val="5085104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AAECA-4610-B5BC-A095-DBA48BA9535E}"/>
              </a:ext>
            </a:extLst>
          </p:cNvPr>
          <p:cNvSpPr>
            <a:spLocks noGrp="1"/>
          </p:cNvSpPr>
          <p:nvPr>
            <p:ph type="ctrTitle"/>
          </p:nvPr>
        </p:nvSpPr>
        <p:spPr>
          <a:xfrm>
            <a:off x="146649" y="2001269"/>
            <a:ext cx="9834113" cy="1561441"/>
          </a:xfrm>
        </p:spPr>
        <p:txBody>
          <a:bodyPr/>
          <a:lstStyle/>
          <a:p>
            <a:pPr algn="ctr"/>
            <a:r>
              <a:rPr lang="en-US" dirty="0"/>
              <a:t>Dangers of the Change Approval Process</a:t>
            </a:r>
          </a:p>
        </p:txBody>
      </p:sp>
      <p:sp>
        <p:nvSpPr>
          <p:cNvPr id="3" name="Subtitle 2">
            <a:extLst>
              <a:ext uri="{FF2B5EF4-FFF2-40B4-BE49-F238E27FC236}">
                <a16:creationId xmlns:a16="http://schemas.microsoft.com/office/drawing/2014/main" id="{70C47FCE-5B7A-FEB9-12E4-0509AA0653EB}"/>
              </a:ext>
            </a:extLst>
          </p:cNvPr>
          <p:cNvSpPr>
            <a:spLocks noGrp="1"/>
          </p:cNvSpPr>
          <p:nvPr>
            <p:ph type="subTitle" idx="1"/>
          </p:nvPr>
        </p:nvSpPr>
        <p:spPr>
          <a:xfrm>
            <a:off x="4067052" y="3792040"/>
            <a:ext cx="2269354" cy="1096899"/>
          </a:xfrm>
        </p:spPr>
        <p:txBody>
          <a:bodyPr/>
          <a:lstStyle/>
          <a:p>
            <a:r>
              <a:rPr lang="en-US" dirty="0"/>
              <a:t>By Kyle Hochdoerfer</a:t>
            </a:r>
          </a:p>
        </p:txBody>
      </p:sp>
    </p:spTree>
    <p:extLst>
      <p:ext uri="{BB962C8B-B14F-4D97-AF65-F5344CB8AC3E}">
        <p14:creationId xmlns:p14="http://schemas.microsoft.com/office/powerpoint/2010/main" val="23825019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A0FFE-D77A-A68C-FCFD-A4E5B65C7DBA}"/>
              </a:ext>
            </a:extLst>
          </p:cNvPr>
          <p:cNvSpPr>
            <a:spLocks noGrp="1"/>
          </p:cNvSpPr>
          <p:nvPr>
            <p:ph type="title"/>
          </p:nvPr>
        </p:nvSpPr>
        <p:spPr>
          <a:xfrm>
            <a:off x="677334" y="609600"/>
            <a:ext cx="8596668" cy="813758"/>
          </a:xfrm>
        </p:spPr>
        <p:txBody>
          <a:bodyPr/>
          <a:lstStyle/>
          <a:p>
            <a:pPr algn="ctr"/>
            <a:r>
              <a:rPr lang="en-US" dirty="0"/>
              <a:t>Prepare for Failure and Incidents</a:t>
            </a:r>
          </a:p>
        </p:txBody>
      </p:sp>
      <p:sp>
        <p:nvSpPr>
          <p:cNvPr id="3" name="Content Placeholder 2">
            <a:extLst>
              <a:ext uri="{FF2B5EF4-FFF2-40B4-BE49-F238E27FC236}">
                <a16:creationId xmlns:a16="http://schemas.microsoft.com/office/drawing/2014/main" id="{4993DF57-B804-258F-C382-09DC2CEB71B6}"/>
              </a:ext>
            </a:extLst>
          </p:cNvPr>
          <p:cNvSpPr>
            <a:spLocks noGrp="1"/>
          </p:cNvSpPr>
          <p:nvPr>
            <p:ph idx="1"/>
          </p:nvPr>
        </p:nvSpPr>
        <p:spPr>
          <a:xfrm>
            <a:off x="677334" y="1328469"/>
            <a:ext cx="8596668" cy="5296618"/>
          </a:xfrm>
        </p:spPr>
        <p:txBody>
          <a:bodyPr>
            <a:normAutofit fontScale="92500"/>
          </a:bodyPr>
          <a:lstStyle/>
          <a:p>
            <a:r>
              <a:rPr lang="en-US" dirty="0"/>
              <a:t>Even a rigorous system of change approval will not be 100% immune to problems occurring once the changes go through</a:t>
            </a:r>
          </a:p>
          <a:p>
            <a:endParaRPr lang="en-US" dirty="0"/>
          </a:p>
          <a:p>
            <a:r>
              <a:rPr lang="en-US" dirty="0"/>
              <a:t>Because the margin for error will never be zero, contingences are needed to reduce the fallout from when something does go wrong</a:t>
            </a:r>
          </a:p>
          <a:p>
            <a:endParaRPr lang="en-US" dirty="0"/>
          </a:p>
          <a:p>
            <a:r>
              <a:rPr lang="en-US" dirty="0"/>
              <a:t>Deploying code in multiple stages is one method: if one stage in the group breaks the application, the deployment process can be paused so that the upcoming stages don’t make things worse</a:t>
            </a:r>
          </a:p>
          <a:p>
            <a:pPr marL="0" indent="0">
              <a:buNone/>
            </a:pPr>
            <a:endParaRPr lang="en-US" dirty="0"/>
          </a:p>
          <a:p>
            <a:r>
              <a:rPr lang="en-US" dirty="0"/>
              <a:t>The system should be able to monitor itself, so when an error occurs it will automatically trigger an alert</a:t>
            </a:r>
          </a:p>
          <a:p>
            <a:endParaRPr lang="en-US" dirty="0"/>
          </a:p>
          <a:p>
            <a:r>
              <a:rPr lang="en-US" dirty="0"/>
              <a:t>Since perfection can’t be achieved in a complex and ever-changing environment, developers need to strive to create resilient systems that can withstand an error slipping through the cracks, which Code Review can help create</a:t>
            </a:r>
          </a:p>
        </p:txBody>
      </p:sp>
    </p:spTree>
    <p:extLst>
      <p:ext uri="{BB962C8B-B14F-4D97-AF65-F5344CB8AC3E}">
        <p14:creationId xmlns:p14="http://schemas.microsoft.com/office/powerpoint/2010/main" val="2843378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BE9D4-A9C2-B994-0593-D3FA651717F1}"/>
              </a:ext>
            </a:extLst>
          </p:cNvPr>
          <p:cNvSpPr>
            <a:spLocks noGrp="1"/>
          </p:cNvSpPr>
          <p:nvPr>
            <p:ph type="title"/>
          </p:nvPr>
        </p:nvSpPr>
        <p:spPr>
          <a:xfrm>
            <a:off x="677334" y="609600"/>
            <a:ext cx="8596668" cy="710242"/>
          </a:xfrm>
        </p:spPr>
        <p:txBody>
          <a:bodyPr/>
          <a:lstStyle/>
          <a:p>
            <a:pPr algn="ctr"/>
            <a:r>
              <a:rPr lang="en-US" dirty="0"/>
              <a:t>Conclusion</a:t>
            </a:r>
          </a:p>
        </p:txBody>
      </p:sp>
      <p:sp>
        <p:nvSpPr>
          <p:cNvPr id="3" name="Content Placeholder 2">
            <a:extLst>
              <a:ext uri="{FF2B5EF4-FFF2-40B4-BE49-F238E27FC236}">
                <a16:creationId xmlns:a16="http://schemas.microsoft.com/office/drawing/2014/main" id="{AF224023-3ED7-B85F-659B-37E54082EB6A}"/>
              </a:ext>
            </a:extLst>
          </p:cNvPr>
          <p:cNvSpPr>
            <a:spLocks noGrp="1"/>
          </p:cNvSpPr>
          <p:nvPr>
            <p:ph idx="1"/>
          </p:nvPr>
        </p:nvSpPr>
        <p:spPr>
          <a:xfrm>
            <a:off x="508958" y="1138687"/>
            <a:ext cx="9670212" cy="5391509"/>
          </a:xfrm>
        </p:spPr>
        <p:txBody>
          <a:bodyPr>
            <a:normAutofit lnSpcReduction="10000"/>
          </a:bodyPr>
          <a:lstStyle/>
          <a:p>
            <a:r>
              <a:rPr lang="en-US" dirty="0"/>
              <a:t>Change approval is a constant element of software development, one that should be optimized like anything else to create better, more efficient and less error-prone results</a:t>
            </a:r>
          </a:p>
          <a:p>
            <a:endParaRPr lang="en-US" dirty="0"/>
          </a:p>
          <a:p>
            <a:r>
              <a:rPr lang="en-US" dirty="0"/>
              <a:t>Code Review is a crucial process where team members check each other’s code to gauge if it contains errors, we can apply DevOps principles to it for best results</a:t>
            </a:r>
          </a:p>
          <a:p>
            <a:endParaRPr lang="en-US" dirty="0"/>
          </a:p>
          <a:p>
            <a:r>
              <a:rPr lang="en-US" dirty="0"/>
              <a:t>Communication between teams or within a single team can make life easier when seeking change approval, which can help with addressing pain points, or recurring problems</a:t>
            </a:r>
          </a:p>
          <a:p>
            <a:endParaRPr lang="en-US" dirty="0"/>
          </a:p>
          <a:p>
            <a:r>
              <a:rPr lang="en-US" dirty="0"/>
              <a:t>The required steps for implementing changes should be included in the planning phase from the beginning, making the process to approve those changes easier in turn</a:t>
            </a:r>
          </a:p>
          <a:p>
            <a:endParaRPr lang="en-US" dirty="0"/>
          </a:p>
          <a:p>
            <a:r>
              <a:rPr lang="en-US" dirty="0"/>
              <a:t>Although errors are impossible to avoid when continually working on a complex software application, it’s a developer's job to mitigate both the quantity and magnitude of problems that occur when an incident happens, which is possible when processes like Code Review are efficiently implemented</a:t>
            </a:r>
          </a:p>
          <a:p>
            <a:endParaRPr lang="en-US" dirty="0"/>
          </a:p>
          <a:p>
            <a:endParaRPr lang="en-US" dirty="0"/>
          </a:p>
        </p:txBody>
      </p:sp>
    </p:spTree>
    <p:extLst>
      <p:ext uri="{BB962C8B-B14F-4D97-AF65-F5344CB8AC3E}">
        <p14:creationId xmlns:p14="http://schemas.microsoft.com/office/powerpoint/2010/main" val="3323156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97C54-E17D-2259-E12C-B837CEEA2D33}"/>
              </a:ext>
            </a:extLst>
          </p:cNvPr>
          <p:cNvSpPr>
            <a:spLocks noGrp="1"/>
          </p:cNvSpPr>
          <p:nvPr>
            <p:ph type="title"/>
          </p:nvPr>
        </p:nvSpPr>
        <p:spPr>
          <a:xfrm>
            <a:off x="867115" y="609600"/>
            <a:ext cx="8596668" cy="1320800"/>
          </a:xfrm>
        </p:spPr>
        <p:txBody>
          <a:bodyPr/>
          <a:lstStyle/>
          <a:p>
            <a:pPr algn="ctr"/>
            <a:r>
              <a:rPr lang="en-US" dirty="0"/>
              <a:t>Works Cited</a:t>
            </a:r>
          </a:p>
        </p:txBody>
      </p:sp>
      <p:sp>
        <p:nvSpPr>
          <p:cNvPr id="5" name="TextBox 4">
            <a:extLst>
              <a:ext uri="{FF2B5EF4-FFF2-40B4-BE49-F238E27FC236}">
                <a16:creationId xmlns:a16="http://schemas.microsoft.com/office/drawing/2014/main" id="{517D5740-0834-6DB8-6668-ED652D1CFE8F}"/>
              </a:ext>
            </a:extLst>
          </p:cNvPr>
          <p:cNvSpPr txBox="1"/>
          <p:nvPr/>
        </p:nvSpPr>
        <p:spPr>
          <a:xfrm>
            <a:off x="534838" y="1751540"/>
            <a:ext cx="9428672" cy="1843390"/>
          </a:xfrm>
          <a:prstGeom prst="rect">
            <a:avLst/>
          </a:prstGeom>
          <a:noFill/>
        </p:spPr>
        <p:txBody>
          <a:bodyPr wrap="square">
            <a:spAutoFit/>
          </a:bodyPr>
          <a:lstStyle/>
          <a:p>
            <a:pPr marL="360045" marR="0" indent="-360045"/>
            <a:r>
              <a:rPr lang="en-US" sz="1800" dirty="0">
                <a:effectLst/>
                <a:latin typeface="Times New Roman" panose="02020603050405020304" pitchFamily="18" charset="0"/>
                <a:ea typeface="Times New Roman" panose="02020603050405020304" pitchFamily="18" charset="0"/>
              </a:rPr>
              <a:t>Kim, G., Humble, J., </a:t>
            </a:r>
            <a:r>
              <a:rPr lang="en-US" sz="1800" dirty="0" err="1">
                <a:effectLst/>
                <a:latin typeface="Times New Roman" panose="02020603050405020304" pitchFamily="18" charset="0"/>
                <a:ea typeface="Times New Roman" panose="02020603050405020304" pitchFamily="18" charset="0"/>
              </a:rPr>
              <a:t>Debois</a:t>
            </a:r>
            <a:r>
              <a:rPr lang="en-US" sz="1800" dirty="0">
                <a:effectLst/>
                <a:latin typeface="Times New Roman" panose="02020603050405020304" pitchFamily="18" charset="0"/>
                <a:ea typeface="Times New Roman" panose="02020603050405020304" pitchFamily="18" charset="0"/>
              </a:rPr>
              <a:t>, P., &amp; Willis, J. (2021). </a:t>
            </a:r>
            <a:r>
              <a:rPr lang="en-US" sz="1800" i="1" dirty="0">
                <a:effectLst/>
                <a:latin typeface="Times New Roman" panose="02020603050405020304" pitchFamily="18" charset="0"/>
                <a:ea typeface="Times New Roman" panose="02020603050405020304" pitchFamily="18" charset="0"/>
              </a:rPr>
              <a:t>The </a:t>
            </a:r>
            <a:r>
              <a:rPr lang="en-US" sz="1800" i="1" dirty="0" err="1">
                <a:effectLst/>
                <a:latin typeface="Times New Roman" panose="02020603050405020304" pitchFamily="18" charset="0"/>
                <a:ea typeface="Times New Roman" panose="02020603050405020304" pitchFamily="18" charset="0"/>
              </a:rPr>
              <a:t>Devops</a:t>
            </a:r>
            <a:r>
              <a:rPr lang="en-US" sz="1800" i="1" dirty="0">
                <a:effectLst/>
                <a:latin typeface="Times New Roman" panose="02020603050405020304" pitchFamily="18" charset="0"/>
                <a:ea typeface="Times New Roman" panose="02020603050405020304" pitchFamily="18" charset="0"/>
              </a:rPr>
              <a:t> Handbook: How to create world-class agility, reliability, &amp; Security in Technology Organizations</a:t>
            </a:r>
            <a:r>
              <a:rPr lang="en-US" sz="1800" dirty="0">
                <a:effectLst/>
                <a:latin typeface="Times New Roman" panose="02020603050405020304" pitchFamily="18" charset="0"/>
                <a:ea typeface="Times New Roman" panose="02020603050405020304" pitchFamily="18" charset="0"/>
              </a:rPr>
              <a:t>. Natl Book Network. </a:t>
            </a:r>
          </a:p>
          <a:p>
            <a:pPr marL="0" marR="0">
              <a:lnSpc>
                <a:spcPct val="107000"/>
              </a:lnSpc>
              <a:spcBef>
                <a:spcPts val="0"/>
              </a:spcBef>
              <a:spcAft>
                <a:spcPts val="800"/>
              </a:spcAft>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a:t>
            </a:r>
          </a:p>
          <a:p>
            <a:pPr marL="360045" marR="0" indent="-360045"/>
            <a:r>
              <a:rPr lang="en-US" sz="1800" dirty="0" err="1">
                <a:effectLst/>
                <a:latin typeface="Times New Roman" panose="02020603050405020304" pitchFamily="18" charset="0"/>
                <a:ea typeface="Times New Roman" panose="02020603050405020304" pitchFamily="18" charset="0"/>
              </a:rPr>
              <a:t>Nyo</a:t>
            </a:r>
            <a:r>
              <a:rPr lang="en-US" sz="1800" dirty="0">
                <a:effectLst/>
                <a:latin typeface="Times New Roman" panose="02020603050405020304" pitchFamily="18" charset="0"/>
                <a:ea typeface="Times New Roman" panose="02020603050405020304" pitchFamily="18" charset="0"/>
              </a:rPr>
              <a:t>, I. (2021, July 29). </a:t>
            </a:r>
            <a:r>
              <a:rPr lang="en-US" sz="1800" i="1" dirty="0">
                <a:effectLst/>
                <a:latin typeface="Times New Roman" panose="02020603050405020304" pitchFamily="18" charset="0"/>
                <a:ea typeface="Times New Roman" panose="02020603050405020304" pitchFamily="18" charset="0"/>
              </a:rPr>
              <a:t>Best practices for change management in the age of DevOps</a:t>
            </a:r>
            <a:r>
              <a:rPr lang="en-US" sz="1800" dirty="0">
                <a:effectLst/>
                <a:latin typeface="Times New Roman" panose="02020603050405020304" pitchFamily="18" charset="0"/>
                <a:ea typeface="Times New Roman" panose="02020603050405020304" pitchFamily="18" charset="0"/>
              </a:rPr>
              <a:t>. Atlassian Engineering. https://www.atlassian.com/engineering/best-practices-for-change-management-in-the-age-of-devops </a:t>
            </a:r>
          </a:p>
        </p:txBody>
      </p:sp>
    </p:spTree>
    <p:extLst>
      <p:ext uri="{BB962C8B-B14F-4D97-AF65-F5344CB8AC3E}">
        <p14:creationId xmlns:p14="http://schemas.microsoft.com/office/powerpoint/2010/main" val="2753061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17DF2-EA5E-DA3E-1A76-698102254BFA}"/>
              </a:ext>
            </a:extLst>
          </p:cNvPr>
          <p:cNvSpPr>
            <a:spLocks noGrp="1"/>
          </p:cNvSpPr>
          <p:nvPr>
            <p:ph type="title"/>
          </p:nvPr>
        </p:nvSpPr>
        <p:spPr>
          <a:xfrm>
            <a:off x="677334" y="609600"/>
            <a:ext cx="8596668" cy="839638"/>
          </a:xfrm>
        </p:spPr>
        <p:txBody>
          <a:bodyPr/>
          <a:lstStyle/>
          <a:p>
            <a:pPr algn="ctr"/>
            <a:r>
              <a:rPr lang="en-US" dirty="0"/>
              <a:t>Change Approval</a:t>
            </a:r>
          </a:p>
        </p:txBody>
      </p:sp>
      <p:sp>
        <p:nvSpPr>
          <p:cNvPr id="3" name="Content Placeholder 2">
            <a:extLst>
              <a:ext uri="{FF2B5EF4-FFF2-40B4-BE49-F238E27FC236}">
                <a16:creationId xmlns:a16="http://schemas.microsoft.com/office/drawing/2014/main" id="{60B207EF-198E-7B4C-7392-5D28615C586D}"/>
              </a:ext>
            </a:extLst>
          </p:cNvPr>
          <p:cNvSpPr>
            <a:spLocks noGrp="1"/>
          </p:cNvSpPr>
          <p:nvPr>
            <p:ph idx="1"/>
          </p:nvPr>
        </p:nvSpPr>
        <p:spPr>
          <a:xfrm>
            <a:off x="677333" y="1362974"/>
            <a:ext cx="9113647" cy="5253485"/>
          </a:xfrm>
        </p:spPr>
        <p:txBody>
          <a:bodyPr/>
          <a:lstStyle/>
          <a:p>
            <a:r>
              <a:rPr lang="en-US" dirty="0"/>
              <a:t>Once successfully deployed, web applications are rarely set in stone, as developers will frequently make changes to them over time</a:t>
            </a:r>
          </a:p>
          <a:p>
            <a:endParaRPr lang="en-US" dirty="0"/>
          </a:p>
          <a:p>
            <a:r>
              <a:rPr lang="en-US" dirty="0"/>
              <a:t>Any change made to a functional application opens the door for new errors to be introduced, so a degree of risk is present with every change</a:t>
            </a:r>
          </a:p>
          <a:p>
            <a:endParaRPr lang="en-US" dirty="0"/>
          </a:p>
          <a:p>
            <a:r>
              <a:rPr lang="en-US" dirty="0"/>
              <a:t>A single flawed deployment can cause catastrophic damage to an organization, so measures must be taken to prevent this</a:t>
            </a:r>
          </a:p>
          <a:p>
            <a:endParaRPr lang="en-US" dirty="0"/>
          </a:p>
          <a:p>
            <a:r>
              <a:rPr lang="en-US" dirty="0"/>
              <a:t>Thus, to ensure that any given change won’t break the application, a system of Change Approval must be in place to maintain the quality and functionality of the software</a:t>
            </a:r>
          </a:p>
          <a:p>
            <a:endParaRPr lang="en-US" dirty="0"/>
          </a:p>
          <a:p>
            <a:r>
              <a:rPr lang="en-US" dirty="0"/>
              <a:t>The approval process has a goal of minimizing the risk of each deployment, so it must be thorough enough to catch any major bugs</a:t>
            </a:r>
          </a:p>
        </p:txBody>
      </p:sp>
    </p:spTree>
    <p:extLst>
      <p:ext uri="{BB962C8B-B14F-4D97-AF65-F5344CB8AC3E}">
        <p14:creationId xmlns:p14="http://schemas.microsoft.com/office/powerpoint/2010/main" val="4089517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7793B-06B1-5842-8FFC-3FE160AC2550}"/>
              </a:ext>
            </a:extLst>
          </p:cNvPr>
          <p:cNvSpPr>
            <a:spLocks noGrp="1"/>
          </p:cNvSpPr>
          <p:nvPr>
            <p:ph type="title"/>
          </p:nvPr>
        </p:nvSpPr>
        <p:spPr>
          <a:xfrm>
            <a:off x="677334" y="609600"/>
            <a:ext cx="8596668" cy="718868"/>
          </a:xfrm>
        </p:spPr>
        <p:txBody>
          <a:bodyPr/>
          <a:lstStyle/>
          <a:p>
            <a:pPr algn="ctr"/>
            <a:r>
              <a:rPr lang="en-US" dirty="0"/>
              <a:t>Optimizing Change Approval</a:t>
            </a:r>
          </a:p>
        </p:txBody>
      </p:sp>
      <p:sp>
        <p:nvSpPr>
          <p:cNvPr id="3" name="Content Placeholder 2">
            <a:extLst>
              <a:ext uri="{FF2B5EF4-FFF2-40B4-BE49-F238E27FC236}">
                <a16:creationId xmlns:a16="http://schemas.microsoft.com/office/drawing/2014/main" id="{605AC0A9-A768-1EDE-81E4-1901695FC401}"/>
              </a:ext>
            </a:extLst>
          </p:cNvPr>
          <p:cNvSpPr>
            <a:spLocks noGrp="1"/>
          </p:cNvSpPr>
          <p:nvPr>
            <p:ph idx="1"/>
          </p:nvPr>
        </p:nvSpPr>
        <p:spPr>
          <a:xfrm>
            <a:off x="677333" y="1268083"/>
            <a:ext cx="8785843" cy="5451894"/>
          </a:xfrm>
        </p:spPr>
        <p:txBody>
          <a:bodyPr/>
          <a:lstStyle/>
          <a:p>
            <a:r>
              <a:rPr lang="en-US" dirty="0"/>
              <a:t>Even though the approval process should be thorough, it also should not prove to be a burden on the development pipeline</a:t>
            </a:r>
          </a:p>
          <a:p>
            <a:endParaRPr lang="en-US" dirty="0"/>
          </a:p>
          <a:p>
            <a:r>
              <a:rPr lang="en-US" dirty="0"/>
              <a:t>A change approval process featuring many different steps, authorizations, and approvals will ultimately prove inefficient even if it produces quality code</a:t>
            </a:r>
          </a:p>
          <a:p>
            <a:endParaRPr lang="en-US" dirty="0"/>
          </a:p>
          <a:p>
            <a:r>
              <a:rPr lang="en-US" dirty="0"/>
              <a:t>These can result in long product lead times and a slower rate of acquiring feedback, which hinders productivity greatly</a:t>
            </a:r>
          </a:p>
          <a:p>
            <a:endParaRPr lang="en-US" dirty="0"/>
          </a:p>
          <a:p>
            <a:r>
              <a:rPr lang="en-US" dirty="0"/>
              <a:t>A leaner, but effective approval process is the answer here, ideally one performed by someone who is knowledgeable about what is being changed</a:t>
            </a:r>
          </a:p>
          <a:p>
            <a:endParaRPr lang="en-US" dirty="0"/>
          </a:p>
          <a:p>
            <a:r>
              <a:rPr lang="en-US" dirty="0"/>
              <a:t>The less someone knows about what is being changed, the less likely they are to pick up on potential errors, so change approval should be done by developers with the right knowledge and skillset for the job</a:t>
            </a:r>
          </a:p>
        </p:txBody>
      </p:sp>
    </p:spTree>
    <p:extLst>
      <p:ext uri="{BB962C8B-B14F-4D97-AF65-F5344CB8AC3E}">
        <p14:creationId xmlns:p14="http://schemas.microsoft.com/office/powerpoint/2010/main" val="859614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3751A-90B2-925D-FDF0-743A81D63696}"/>
              </a:ext>
            </a:extLst>
          </p:cNvPr>
          <p:cNvSpPr>
            <a:spLocks noGrp="1"/>
          </p:cNvSpPr>
          <p:nvPr>
            <p:ph type="title"/>
          </p:nvPr>
        </p:nvSpPr>
        <p:spPr>
          <a:xfrm>
            <a:off x="677334" y="609600"/>
            <a:ext cx="8596668" cy="641230"/>
          </a:xfrm>
        </p:spPr>
        <p:txBody>
          <a:bodyPr/>
          <a:lstStyle/>
          <a:p>
            <a:pPr algn="ctr"/>
            <a:r>
              <a:rPr lang="en-US" dirty="0"/>
              <a:t>Communicating Changes</a:t>
            </a:r>
          </a:p>
        </p:txBody>
      </p:sp>
      <p:sp>
        <p:nvSpPr>
          <p:cNvPr id="3" name="Content Placeholder 2">
            <a:extLst>
              <a:ext uri="{FF2B5EF4-FFF2-40B4-BE49-F238E27FC236}">
                <a16:creationId xmlns:a16="http://schemas.microsoft.com/office/drawing/2014/main" id="{06E2B323-4C96-049C-0495-818D8B955530}"/>
              </a:ext>
            </a:extLst>
          </p:cNvPr>
          <p:cNvSpPr>
            <a:spLocks noGrp="1"/>
          </p:cNvSpPr>
          <p:nvPr>
            <p:ph idx="1"/>
          </p:nvPr>
        </p:nvSpPr>
        <p:spPr>
          <a:xfrm>
            <a:off x="677334" y="1311215"/>
            <a:ext cx="9053262" cy="5253486"/>
          </a:xfrm>
        </p:spPr>
        <p:txBody>
          <a:bodyPr>
            <a:normAutofit lnSpcReduction="10000"/>
          </a:bodyPr>
          <a:lstStyle/>
          <a:p>
            <a:r>
              <a:rPr lang="en-US" dirty="0"/>
              <a:t>In an application with tightly coupled architecture, making changes is even harder because different teams are at greater risk of stepping each other’s toes by causing errors that impact another team’s work</a:t>
            </a:r>
          </a:p>
          <a:p>
            <a:endParaRPr lang="en-US" dirty="0"/>
          </a:p>
          <a:p>
            <a:r>
              <a:rPr lang="en-US" dirty="0"/>
              <a:t>Teams benefit in this way from being able to act autonomously, since they’ll only have to worry about their changes affecting their own work</a:t>
            </a:r>
          </a:p>
          <a:p>
            <a:endParaRPr lang="en-US" dirty="0"/>
          </a:p>
          <a:p>
            <a:r>
              <a:rPr lang="en-US" dirty="0"/>
              <a:t>When full autonomy is not possible, communication between teams is necessary to ensure that changes can be made smoothly</a:t>
            </a:r>
          </a:p>
          <a:p>
            <a:endParaRPr lang="en-US" dirty="0"/>
          </a:p>
          <a:p>
            <a:r>
              <a:rPr lang="en-US" dirty="0"/>
              <a:t>Chat rooms can be helpful for this reason, allowing developers to announce their added changes or actively point out problems that have occurred on the spot</a:t>
            </a:r>
          </a:p>
          <a:p>
            <a:endParaRPr lang="en-US" dirty="0"/>
          </a:p>
          <a:p>
            <a:r>
              <a:rPr lang="en-US" dirty="0"/>
              <a:t>In complex situations, the addition of changes to a local environment can be scheduled ahead of time, to keep multiple teams on the same page and prevent their respective efforts from accidently butting heads </a:t>
            </a:r>
          </a:p>
        </p:txBody>
      </p:sp>
    </p:spTree>
    <p:extLst>
      <p:ext uri="{BB962C8B-B14F-4D97-AF65-F5344CB8AC3E}">
        <p14:creationId xmlns:p14="http://schemas.microsoft.com/office/powerpoint/2010/main" val="1176191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3B5FA-28D2-3EDF-9670-99BFE8E9DCA1}"/>
              </a:ext>
            </a:extLst>
          </p:cNvPr>
          <p:cNvSpPr>
            <a:spLocks noGrp="1"/>
          </p:cNvSpPr>
          <p:nvPr>
            <p:ph type="title"/>
          </p:nvPr>
        </p:nvSpPr>
        <p:spPr>
          <a:xfrm>
            <a:off x="677334" y="609600"/>
            <a:ext cx="8596668" cy="762000"/>
          </a:xfrm>
        </p:spPr>
        <p:txBody>
          <a:bodyPr/>
          <a:lstStyle/>
          <a:p>
            <a:pPr algn="ctr"/>
            <a:r>
              <a:rPr lang="en-US" dirty="0"/>
              <a:t>Code Review</a:t>
            </a:r>
          </a:p>
        </p:txBody>
      </p:sp>
      <p:sp>
        <p:nvSpPr>
          <p:cNvPr id="3" name="Content Placeholder 2">
            <a:extLst>
              <a:ext uri="{FF2B5EF4-FFF2-40B4-BE49-F238E27FC236}">
                <a16:creationId xmlns:a16="http://schemas.microsoft.com/office/drawing/2014/main" id="{C8F884F9-78B3-B776-1B10-009F668E68CA}"/>
              </a:ext>
            </a:extLst>
          </p:cNvPr>
          <p:cNvSpPr>
            <a:spLocks noGrp="1"/>
          </p:cNvSpPr>
          <p:nvPr>
            <p:ph idx="1"/>
          </p:nvPr>
        </p:nvSpPr>
        <p:spPr>
          <a:xfrm>
            <a:off x="405443" y="1293963"/>
            <a:ext cx="9506308" cy="5382882"/>
          </a:xfrm>
        </p:spPr>
        <p:txBody>
          <a:bodyPr>
            <a:normAutofit/>
          </a:bodyPr>
          <a:lstStyle/>
          <a:p>
            <a:r>
              <a:rPr lang="en-US" dirty="0"/>
              <a:t>Rather than sending code to a less-knowledgeable third party for approval, it’s more sensible to have someone on the same team look it over to search for errors and ensure quality</a:t>
            </a:r>
          </a:p>
          <a:p>
            <a:endParaRPr lang="en-US" dirty="0"/>
          </a:p>
          <a:p>
            <a:r>
              <a:rPr lang="en-US" dirty="0"/>
              <a:t>This process is called Code Review, and it has the added benefit of helping the reviewer learn and improve their own skills as they go about it</a:t>
            </a:r>
          </a:p>
          <a:p>
            <a:endParaRPr lang="en-US" dirty="0"/>
          </a:p>
          <a:p>
            <a:r>
              <a:rPr lang="en-US" dirty="0"/>
              <a:t>The natural place to require Code Review is before code can be committed from an individual’s local environment to the trunk, where it can affect other team members</a:t>
            </a:r>
          </a:p>
          <a:p>
            <a:endParaRPr lang="en-US" dirty="0"/>
          </a:p>
          <a:p>
            <a:r>
              <a:rPr lang="en-US" dirty="0"/>
              <a:t>If the risk-factor of a particular change is very high, multiple rounds of Code Review can be performed before committing to protect against any major problems</a:t>
            </a:r>
          </a:p>
          <a:p>
            <a:endParaRPr lang="en-US" dirty="0"/>
          </a:p>
          <a:p>
            <a:r>
              <a:rPr lang="en-US" dirty="0"/>
              <a:t>Code Review is more effective in smaller batches: it’s easier to do a careful review of 30 lines of code than 300</a:t>
            </a:r>
          </a:p>
        </p:txBody>
      </p:sp>
    </p:spTree>
    <p:extLst>
      <p:ext uri="{BB962C8B-B14F-4D97-AF65-F5344CB8AC3E}">
        <p14:creationId xmlns:p14="http://schemas.microsoft.com/office/powerpoint/2010/main" val="1032637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006FB-F603-3754-3077-90E759D3D677}"/>
              </a:ext>
            </a:extLst>
          </p:cNvPr>
          <p:cNvSpPr>
            <a:spLocks noGrp="1"/>
          </p:cNvSpPr>
          <p:nvPr>
            <p:ph type="title"/>
          </p:nvPr>
        </p:nvSpPr>
        <p:spPr>
          <a:xfrm>
            <a:off x="677334" y="609600"/>
            <a:ext cx="8596668" cy="831011"/>
          </a:xfrm>
        </p:spPr>
        <p:txBody>
          <a:bodyPr/>
          <a:lstStyle/>
          <a:p>
            <a:pPr algn="ctr"/>
            <a:r>
              <a:rPr lang="en-US" dirty="0"/>
              <a:t>Code Review - 2</a:t>
            </a:r>
          </a:p>
        </p:txBody>
      </p:sp>
      <p:sp>
        <p:nvSpPr>
          <p:cNvPr id="3" name="Content Placeholder 2">
            <a:extLst>
              <a:ext uri="{FF2B5EF4-FFF2-40B4-BE49-F238E27FC236}">
                <a16:creationId xmlns:a16="http://schemas.microsoft.com/office/drawing/2014/main" id="{2C2E3CA4-CE14-8FB3-F20C-5C9F49810D24}"/>
              </a:ext>
            </a:extLst>
          </p:cNvPr>
          <p:cNvSpPr>
            <a:spLocks noGrp="1"/>
          </p:cNvSpPr>
          <p:nvPr>
            <p:ph idx="1"/>
          </p:nvPr>
        </p:nvSpPr>
        <p:spPr>
          <a:xfrm>
            <a:off x="677334" y="1302589"/>
            <a:ext cx="8596668" cy="5296619"/>
          </a:xfrm>
        </p:spPr>
        <p:txBody>
          <a:bodyPr/>
          <a:lstStyle/>
          <a:p>
            <a:r>
              <a:rPr lang="en-US" dirty="0"/>
              <a:t>Code Review should follow consistent guidelines so that a team can maintain a steady quality of their output</a:t>
            </a:r>
          </a:p>
          <a:p>
            <a:endParaRPr lang="en-US" dirty="0"/>
          </a:p>
          <a:p>
            <a:r>
              <a:rPr lang="en-US" dirty="0"/>
              <a:t>Steps like mandatory review before committing, monitoring your team member’s commit stream, and defining the risk factor of each change can increase the effectiveness of the process</a:t>
            </a:r>
          </a:p>
          <a:p>
            <a:endParaRPr lang="en-US" dirty="0"/>
          </a:p>
          <a:p>
            <a:r>
              <a:rPr lang="en-US" dirty="0"/>
              <a:t>There are multiple types of Code Review, such as:</a:t>
            </a:r>
          </a:p>
          <a:p>
            <a:pPr lvl="1"/>
            <a:r>
              <a:rPr lang="en-US" dirty="0"/>
              <a:t>Pairing team members up so they directly work together and oversee each other’s work</a:t>
            </a:r>
          </a:p>
          <a:p>
            <a:pPr lvl="1"/>
            <a:r>
              <a:rPr lang="en-US" dirty="0"/>
              <a:t>Implementing a system that automatically emails changes to other team members once its checked in as ready for review</a:t>
            </a:r>
          </a:p>
          <a:p>
            <a:pPr lvl="1"/>
            <a:r>
              <a:rPr lang="en-US" dirty="0"/>
              <a:t>Using tools such as GitHub pull requests or Gerrit to assist with reviewing a peer’s code to better weed out any potential errors</a:t>
            </a:r>
          </a:p>
        </p:txBody>
      </p:sp>
    </p:spTree>
    <p:extLst>
      <p:ext uri="{BB962C8B-B14F-4D97-AF65-F5344CB8AC3E}">
        <p14:creationId xmlns:p14="http://schemas.microsoft.com/office/powerpoint/2010/main" val="1257924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FF4FA-56C1-2CE6-0822-F2684143D05A}"/>
              </a:ext>
            </a:extLst>
          </p:cNvPr>
          <p:cNvSpPr>
            <a:spLocks noGrp="1"/>
          </p:cNvSpPr>
          <p:nvPr>
            <p:ph type="title"/>
          </p:nvPr>
        </p:nvSpPr>
        <p:spPr/>
        <p:txBody>
          <a:bodyPr/>
          <a:lstStyle/>
          <a:p>
            <a:pPr algn="ctr"/>
            <a:r>
              <a:rPr lang="en-US" dirty="0"/>
              <a:t>Implementing DevOps Principles</a:t>
            </a:r>
          </a:p>
        </p:txBody>
      </p:sp>
      <p:sp>
        <p:nvSpPr>
          <p:cNvPr id="3" name="Content Placeholder 2">
            <a:extLst>
              <a:ext uri="{FF2B5EF4-FFF2-40B4-BE49-F238E27FC236}">
                <a16:creationId xmlns:a16="http://schemas.microsoft.com/office/drawing/2014/main" id="{5375797E-958A-0A76-FF42-8A7B6CCBF06C}"/>
              </a:ext>
            </a:extLst>
          </p:cNvPr>
          <p:cNvSpPr>
            <a:spLocks noGrp="1"/>
          </p:cNvSpPr>
          <p:nvPr>
            <p:ph idx="1"/>
          </p:nvPr>
        </p:nvSpPr>
        <p:spPr>
          <a:xfrm>
            <a:off x="677334" y="1285336"/>
            <a:ext cx="8596668" cy="5357003"/>
          </a:xfrm>
        </p:spPr>
        <p:txBody>
          <a:bodyPr>
            <a:normAutofit lnSpcReduction="10000"/>
          </a:bodyPr>
          <a:lstStyle/>
          <a:p>
            <a:r>
              <a:rPr lang="en-US" dirty="0"/>
              <a:t>The same principles that define DevOps as a process are equally applicable when it comes to the Code Review and approving changes</a:t>
            </a:r>
          </a:p>
          <a:p>
            <a:endParaRPr lang="en-US" dirty="0"/>
          </a:p>
          <a:p>
            <a:r>
              <a:rPr lang="en-US" dirty="0"/>
              <a:t>An iterative approach to making changes is only sensible, by adding and reviewing new code in brief sprints, it makes each step easier to manage</a:t>
            </a:r>
          </a:p>
          <a:p>
            <a:endParaRPr lang="en-US" dirty="0"/>
          </a:p>
          <a:p>
            <a:r>
              <a:rPr lang="en-US" dirty="0"/>
              <a:t>Turning Code Review into a process of continuous integration provides a greater degree of feedback for each change, improving the quality of additional changes and allowing for code to be more easily optimized </a:t>
            </a:r>
          </a:p>
          <a:p>
            <a:endParaRPr lang="en-US" dirty="0"/>
          </a:p>
          <a:p>
            <a:r>
              <a:rPr lang="en-US" dirty="0"/>
              <a:t>Automated testing goes hand-in-hand with Code Review, further lessening the odds of major errors occurring, and simplifying the approval process</a:t>
            </a:r>
          </a:p>
          <a:p>
            <a:endParaRPr lang="en-US" dirty="0"/>
          </a:p>
          <a:p>
            <a:r>
              <a:rPr lang="en-US" dirty="0"/>
              <a:t>Having to review a large list of changes at a time will slow development, just like making fewer commits will do the same. Small batches are the DevOps ideal, and the same goes for code approval</a:t>
            </a:r>
          </a:p>
          <a:p>
            <a:endParaRPr lang="en-US" dirty="0"/>
          </a:p>
          <a:p>
            <a:endParaRPr lang="en-US" dirty="0"/>
          </a:p>
        </p:txBody>
      </p:sp>
    </p:spTree>
    <p:extLst>
      <p:ext uri="{BB962C8B-B14F-4D97-AF65-F5344CB8AC3E}">
        <p14:creationId xmlns:p14="http://schemas.microsoft.com/office/powerpoint/2010/main" val="4154994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C0C7E-33C7-48BF-A6DC-BD383C827938}"/>
              </a:ext>
            </a:extLst>
          </p:cNvPr>
          <p:cNvSpPr>
            <a:spLocks noGrp="1"/>
          </p:cNvSpPr>
          <p:nvPr>
            <p:ph type="title"/>
          </p:nvPr>
        </p:nvSpPr>
        <p:spPr>
          <a:xfrm>
            <a:off x="677334" y="609600"/>
            <a:ext cx="8596668" cy="649857"/>
          </a:xfrm>
        </p:spPr>
        <p:txBody>
          <a:bodyPr/>
          <a:lstStyle/>
          <a:p>
            <a:pPr algn="ctr"/>
            <a:r>
              <a:rPr lang="en-US" dirty="0"/>
              <a:t>Plan to Make Changes Ahead of Time</a:t>
            </a:r>
          </a:p>
        </p:txBody>
      </p:sp>
      <p:sp>
        <p:nvSpPr>
          <p:cNvPr id="3" name="Content Placeholder 2">
            <a:extLst>
              <a:ext uri="{FF2B5EF4-FFF2-40B4-BE49-F238E27FC236}">
                <a16:creationId xmlns:a16="http://schemas.microsoft.com/office/drawing/2014/main" id="{3775AEB7-29C6-72ED-9F87-679BEDC05C17}"/>
              </a:ext>
            </a:extLst>
          </p:cNvPr>
          <p:cNvSpPr>
            <a:spLocks noGrp="1"/>
          </p:cNvSpPr>
          <p:nvPr>
            <p:ph idx="1"/>
          </p:nvPr>
        </p:nvSpPr>
        <p:spPr>
          <a:xfrm>
            <a:off x="677334" y="1397479"/>
            <a:ext cx="8596668" cy="5063706"/>
          </a:xfrm>
        </p:spPr>
        <p:txBody>
          <a:bodyPr>
            <a:normAutofit lnSpcReduction="10000"/>
          </a:bodyPr>
          <a:lstStyle/>
          <a:p>
            <a:r>
              <a:rPr lang="en-US" dirty="0"/>
              <a:t>The need to make changes is a constant that large projects will basically never avoid</a:t>
            </a:r>
          </a:p>
          <a:p>
            <a:endParaRPr lang="en-US" dirty="0"/>
          </a:p>
          <a:p>
            <a:r>
              <a:rPr lang="en-US" dirty="0"/>
              <a:t>Therefore, the development pipeline should be flexible enough that the addition of changes shouldn’t greatly complicate matters</a:t>
            </a:r>
          </a:p>
          <a:p>
            <a:endParaRPr lang="en-US" dirty="0"/>
          </a:p>
          <a:p>
            <a:r>
              <a:rPr lang="en-US" dirty="0"/>
              <a:t>As such, the planning stage should account for the need to make changes from the beginning, baking it right into the overall process</a:t>
            </a:r>
          </a:p>
          <a:p>
            <a:endParaRPr lang="en-US" dirty="0"/>
          </a:p>
          <a:p>
            <a:r>
              <a:rPr lang="en-US" dirty="0"/>
              <a:t>Having to produce a way to squeeze in changes on the fly will only hinder development, which is a failure in planning</a:t>
            </a:r>
          </a:p>
          <a:p>
            <a:endParaRPr lang="en-US" dirty="0"/>
          </a:p>
          <a:p>
            <a:r>
              <a:rPr lang="en-US" dirty="0"/>
              <a:t>Even though you won’t know what specific changes to plan for in advance, having a system that accounts for changes ensures the development pipeline flows smoothly</a:t>
            </a:r>
          </a:p>
          <a:p>
            <a:endParaRPr lang="en-US" dirty="0"/>
          </a:p>
          <a:p>
            <a:endParaRPr lang="en-US" dirty="0"/>
          </a:p>
        </p:txBody>
      </p:sp>
    </p:spTree>
    <p:extLst>
      <p:ext uri="{BB962C8B-B14F-4D97-AF65-F5344CB8AC3E}">
        <p14:creationId xmlns:p14="http://schemas.microsoft.com/office/powerpoint/2010/main" val="3800455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21460-D712-15A9-E6E3-76864ABCFDB2}"/>
              </a:ext>
            </a:extLst>
          </p:cNvPr>
          <p:cNvSpPr>
            <a:spLocks noGrp="1"/>
          </p:cNvSpPr>
          <p:nvPr>
            <p:ph type="title"/>
          </p:nvPr>
        </p:nvSpPr>
        <p:spPr>
          <a:xfrm>
            <a:off x="677334" y="609600"/>
            <a:ext cx="8596668" cy="727494"/>
          </a:xfrm>
        </p:spPr>
        <p:txBody>
          <a:bodyPr/>
          <a:lstStyle/>
          <a:p>
            <a:pPr algn="ctr"/>
            <a:r>
              <a:rPr lang="en-US" dirty="0"/>
              <a:t>Addressing Pain Points</a:t>
            </a:r>
          </a:p>
        </p:txBody>
      </p:sp>
      <p:sp>
        <p:nvSpPr>
          <p:cNvPr id="3" name="Content Placeholder 2">
            <a:extLst>
              <a:ext uri="{FF2B5EF4-FFF2-40B4-BE49-F238E27FC236}">
                <a16:creationId xmlns:a16="http://schemas.microsoft.com/office/drawing/2014/main" id="{E5CDADFC-A5CB-2679-D08E-60C4496AF226}"/>
              </a:ext>
            </a:extLst>
          </p:cNvPr>
          <p:cNvSpPr>
            <a:spLocks noGrp="1"/>
          </p:cNvSpPr>
          <p:nvPr>
            <p:ph idx="1"/>
          </p:nvPr>
        </p:nvSpPr>
        <p:spPr>
          <a:xfrm>
            <a:off x="215660" y="1259457"/>
            <a:ext cx="9566695" cy="5253486"/>
          </a:xfrm>
        </p:spPr>
        <p:txBody>
          <a:bodyPr>
            <a:normAutofit fontScale="92500"/>
          </a:bodyPr>
          <a:lstStyle/>
          <a:p>
            <a:r>
              <a:rPr lang="en-US" dirty="0"/>
              <a:t>A pain point is defined as a consistent problem that inconveniences people when doing something</a:t>
            </a:r>
          </a:p>
          <a:p>
            <a:endParaRPr lang="en-US" dirty="0"/>
          </a:p>
          <a:p>
            <a:r>
              <a:rPr lang="en-US" dirty="0"/>
              <a:t>While they are typically applied to customer problems, pain points can be internal as well, meaning issues that developers consistently run into, or errors that they make throughout the development pipeline</a:t>
            </a:r>
          </a:p>
          <a:p>
            <a:endParaRPr lang="en-US" dirty="0"/>
          </a:p>
          <a:p>
            <a:r>
              <a:rPr lang="en-US" dirty="0"/>
              <a:t>And so, both types of pain points internal (developer-side) and external (customer-side) should be addressed, to strive for improvement on all fronts and to simplify change approval</a:t>
            </a:r>
          </a:p>
          <a:p>
            <a:endParaRPr lang="en-US" dirty="0"/>
          </a:p>
          <a:p>
            <a:r>
              <a:rPr lang="en-US" dirty="0"/>
              <a:t>If internal pain points are ignored over time, the issues that result can snowball. No one wants to have to fix the same issue again and again while reviewing code</a:t>
            </a:r>
          </a:p>
          <a:p>
            <a:endParaRPr lang="en-US" dirty="0"/>
          </a:p>
          <a:p>
            <a:r>
              <a:rPr lang="en-US" dirty="0"/>
              <a:t>By nipping pain points in the bud, the overall development process can move more smoothly, since preventing faulty code from be written in the first place is more efficient than fixing it after the matter</a:t>
            </a:r>
          </a:p>
          <a:p>
            <a:endParaRPr lang="en-US" dirty="0"/>
          </a:p>
          <a:p>
            <a:endParaRPr lang="en-US" dirty="0"/>
          </a:p>
        </p:txBody>
      </p:sp>
    </p:spTree>
    <p:extLst>
      <p:ext uri="{BB962C8B-B14F-4D97-AF65-F5344CB8AC3E}">
        <p14:creationId xmlns:p14="http://schemas.microsoft.com/office/powerpoint/2010/main" val="2070166134"/>
      </p:ext>
    </p:extLst>
  </p:cSld>
  <p:clrMapOvr>
    <a:masterClrMapping/>
  </p:clrMapOvr>
</p:sld>
</file>

<file path=ppt/theme/theme1.xml><?xml version="1.0" encoding="utf-8"?>
<a:theme xmlns:a="http://schemas.openxmlformats.org/drawingml/2006/main" name="Facet">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1905</TotalTime>
  <Words>1465</Words>
  <Application>Microsoft Office PowerPoint</Application>
  <PresentationFormat>Widescreen</PresentationFormat>
  <Paragraphs>105</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Times New Roman</vt:lpstr>
      <vt:lpstr>Trebuchet MS</vt:lpstr>
      <vt:lpstr>Wingdings 3</vt:lpstr>
      <vt:lpstr>Facet</vt:lpstr>
      <vt:lpstr>Dangers of the Change Approval Process</vt:lpstr>
      <vt:lpstr>Change Approval</vt:lpstr>
      <vt:lpstr>Optimizing Change Approval</vt:lpstr>
      <vt:lpstr>Communicating Changes</vt:lpstr>
      <vt:lpstr>Code Review</vt:lpstr>
      <vt:lpstr>Code Review - 2</vt:lpstr>
      <vt:lpstr>Implementing DevOps Principles</vt:lpstr>
      <vt:lpstr>Plan to Make Changes Ahead of Time</vt:lpstr>
      <vt:lpstr>Addressing Pain Points</vt:lpstr>
      <vt:lpstr>Prepare for Failure and Incidents</vt:lpstr>
      <vt:lpstr>Conclusion</vt:lpstr>
      <vt:lpstr>Works Cited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Dangers of the Change Approval Process</dc:title>
  <dc:creator>Kyle Hochdoerfer</dc:creator>
  <cp:lastModifiedBy>Kyle Hochdoerfer</cp:lastModifiedBy>
  <cp:revision>2</cp:revision>
  <dcterms:created xsi:type="dcterms:W3CDTF">2023-11-22T19:22:48Z</dcterms:created>
  <dcterms:modified xsi:type="dcterms:W3CDTF">2023-11-24T03:08:13Z</dcterms:modified>
</cp:coreProperties>
</file>