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5" r:id="rId5"/>
    <p:sldId id="258"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340452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9614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1744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91771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4751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320324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6714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289782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406925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3C8AB-FE1E-4D2D-A289-F0E8D839445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33736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3C8AB-FE1E-4D2D-A289-F0E8D839445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171408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3C8AB-FE1E-4D2D-A289-F0E8D839445C}"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122663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3C8AB-FE1E-4D2D-A289-F0E8D839445C}"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116298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3C8AB-FE1E-4D2D-A289-F0E8D839445C}"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194512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3C8AB-FE1E-4D2D-A289-F0E8D839445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297927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53C8AB-FE1E-4D2D-A289-F0E8D839445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B9751-792D-467A-9E61-250EEFAE31E3}" type="slidenum">
              <a:rPr lang="en-US" smtClean="0"/>
              <a:t>‹#›</a:t>
            </a:fld>
            <a:endParaRPr lang="en-US"/>
          </a:p>
        </p:txBody>
      </p:sp>
    </p:spTree>
    <p:extLst>
      <p:ext uri="{BB962C8B-B14F-4D97-AF65-F5344CB8AC3E}">
        <p14:creationId xmlns:p14="http://schemas.microsoft.com/office/powerpoint/2010/main" val="26130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53C8AB-FE1E-4D2D-A289-F0E8D839445C}" type="datetimeFigureOut">
              <a:rPr lang="en-US" smtClean="0"/>
              <a:t>11/20/2023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DB9751-792D-467A-9E61-250EEFAE31E3}" type="slidenum">
              <a:rPr lang="en-US" smtClean="0"/>
              <a:t>‹#›</a:t>
            </a:fld>
            <a:endParaRPr lang="en-US"/>
          </a:p>
        </p:txBody>
      </p:sp>
    </p:spTree>
    <p:extLst>
      <p:ext uri="{BB962C8B-B14F-4D97-AF65-F5344CB8AC3E}">
        <p14:creationId xmlns:p14="http://schemas.microsoft.com/office/powerpoint/2010/main" val="3971814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27F8-FB46-C94A-4AC3-69EE8C9D7841}"/>
              </a:ext>
            </a:extLst>
          </p:cNvPr>
          <p:cNvSpPr>
            <a:spLocks noGrp="1"/>
          </p:cNvSpPr>
          <p:nvPr>
            <p:ph type="ctrTitle"/>
          </p:nvPr>
        </p:nvSpPr>
        <p:spPr>
          <a:xfrm>
            <a:off x="267418" y="1160865"/>
            <a:ext cx="9592574" cy="1646302"/>
          </a:xfrm>
        </p:spPr>
        <p:txBody>
          <a:bodyPr/>
          <a:lstStyle/>
          <a:p>
            <a:r>
              <a:rPr lang="en-US" dirty="0"/>
              <a:t>DevOps Pager Rotation Duty</a:t>
            </a:r>
          </a:p>
        </p:txBody>
      </p:sp>
      <p:sp>
        <p:nvSpPr>
          <p:cNvPr id="3" name="Subtitle 2">
            <a:extLst>
              <a:ext uri="{FF2B5EF4-FFF2-40B4-BE49-F238E27FC236}">
                <a16:creationId xmlns:a16="http://schemas.microsoft.com/office/drawing/2014/main" id="{9BA50B1E-D9DC-E776-34E2-FD3C7305DE6B}"/>
              </a:ext>
            </a:extLst>
          </p:cNvPr>
          <p:cNvSpPr>
            <a:spLocks noGrp="1"/>
          </p:cNvSpPr>
          <p:nvPr>
            <p:ph type="subTitle" idx="1"/>
          </p:nvPr>
        </p:nvSpPr>
        <p:spPr>
          <a:xfrm>
            <a:off x="4071668" y="3257203"/>
            <a:ext cx="2554026" cy="1096899"/>
          </a:xfrm>
        </p:spPr>
        <p:txBody>
          <a:bodyPr/>
          <a:lstStyle/>
          <a:p>
            <a:r>
              <a:rPr lang="en-US" dirty="0"/>
              <a:t>By Kyle Hochdoerfer</a:t>
            </a:r>
          </a:p>
        </p:txBody>
      </p:sp>
    </p:spTree>
    <p:extLst>
      <p:ext uri="{BB962C8B-B14F-4D97-AF65-F5344CB8AC3E}">
        <p14:creationId xmlns:p14="http://schemas.microsoft.com/office/powerpoint/2010/main" val="4114473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B239-3A6B-679B-FBAA-472CAF276EA2}"/>
              </a:ext>
            </a:extLst>
          </p:cNvPr>
          <p:cNvSpPr>
            <a:spLocks noGrp="1"/>
          </p:cNvSpPr>
          <p:nvPr>
            <p:ph type="title"/>
          </p:nvPr>
        </p:nvSpPr>
        <p:spPr>
          <a:xfrm>
            <a:off x="677334" y="609600"/>
            <a:ext cx="8596668" cy="753374"/>
          </a:xfrm>
        </p:spPr>
        <p:txBody>
          <a:bodyPr/>
          <a:lstStyle/>
          <a:p>
            <a:pPr algn="ctr"/>
            <a:r>
              <a:rPr lang="en-US" dirty="0"/>
              <a:t>Benefits of an Effective Rotation</a:t>
            </a:r>
          </a:p>
        </p:txBody>
      </p:sp>
      <p:sp>
        <p:nvSpPr>
          <p:cNvPr id="3" name="Content Placeholder 2">
            <a:extLst>
              <a:ext uri="{FF2B5EF4-FFF2-40B4-BE49-F238E27FC236}">
                <a16:creationId xmlns:a16="http://schemas.microsoft.com/office/drawing/2014/main" id="{6E4CC9BE-7A8E-0105-96DC-FECD3309F3D1}"/>
              </a:ext>
            </a:extLst>
          </p:cNvPr>
          <p:cNvSpPr>
            <a:spLocks noGrp="1"/>
          </p:cNvSpPr>
          <p:nvPr>
            <p:ph idx="1"/>
          </p:nvPr>
        </p:nvSpPr>
        <p:spPr>
          <a:xfrm>
            <a:off x="677334" y="1250831"/>
            <a:ext cx="8872108" cy="5460520"/>
          </a:xfrm>
        </p:spPr>
        <p:txBody>
          <a:bodyPr>
            <a:normAutofit lnSpcReduction="10000"/>
          </a:bodyPr>
          <a:lstStyle/>
          <a:p>
            <a:r>
              <a:rPr lang="en-US" dirty="0"/>
              <a:t>An effective on-call rotation leads to a shorter period of time between when an issue is discovered to when it is fixed</a:t>
            </a:r>
          </a:p>
          <a:p>
            <a:endParaRPr lang="en-US" dirty="0"/>
          </a:p>
          <a:p>
            <a:r>
              <a:rPr lang="en-US" dirty="0"/>
              <a:t>The application or service becomes more reliable as a result, thereby establishing a positive reputation for its company</a:t>
            </a:r>
          </a:p>
          <a:p>
            <a:endParaRPr lang="en-US" dirty="0"/>
          </a:p>
          <a:p>
            <a:r>
              <a:rPr lang="en-US" dirty="0"/>
              <a:t>This leads to more satisfied customers that will over time acquire trust that any problems won’t last for long, lessening the negative impact when downtimes do occur</a:t>
            </a:r>
          </a:p>
          <a:p>
            <a:endParaRPr lang="en-US" dirty="0"/>
          </a:p>
          <a:p>
            <a:r>
              <a:rPr lang="en-US" dirty="0"/>
              <a:t>A greater degree of transparency also results from always knowing who is on-call at what time, and is thus responsible for what code changes are made during a specific emergency</a:t>
            </a:r>
          </a:p>
          <a:p>
            <a:endParaRPr lang="en-US" dirty="0"/>
          </a:p>
          <a:p>
            <a:r>
              <a:rPr lang="en-US" dirty="0"/>
              <a:t>This makes it easier to troubleshoot long-term, since if a team needs to contact the employee responsible for a certain bugfix for future reference, they’ll be easy to locate</a:t>
            </a:r>
          </a:p>
        </p:txBody>
      </p:sp>
    </p:spTree>
    <p:extLst>
      <p:ext uri="{BB962C8B-B14F-4D97-AF65-F5344CB8AC3E}">
        <p14:creationId xmlns:p14="http://schemas.microsoft.com/office/powerpoint/2010/main" val="13789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0576-F4AC-B9E1-A202-DEF5F5CE82D5}"/>
              </a:ext>
            </a:extLst>
          </p:cNvPr>
          <p:cNvSpPr>
            <a:spLocks noGrp="1"/>
          </p:cNvSpPr>
          <p:nvPr>
            <p:ph type="title"/>
          </p:nvPr>
        </p:nvSpPr>
        <p:spPr>
          <a:xfrm>
            <a:off x="746345" y="46007"/>
            <a:ext cx="8596668" cy="667109"/>
          </a:xfrm>
        </p:spPr>
        <p:txBody>
          <a:bodyPr/>
          <a:lstStyle/>
          <a:p>
            <a:pPr algn="ctr"/>
            <a:r>
              <a:rPr lang="en-US" dirty="0"/>
              <a:t>Conclusion</a:t>
            </a:r>
          </a:p>
        </p:txBody>
      </p:sp>
      <p:sp>
        <p:nvSpPr>
          <p:cNvPr id="3" name="Content Placeholder 2">
            <a:extLst>
              <a:ext uri="{FF2B5EF4-FFF2-40B4-BE49-F238E27FC236}">
                <a16:creationId xmlns:a16="http://schemas.microsoft.com/office/drawing/2014/main" id="{E1CE7D93-5EE3-7DE9-D54E-A3C5CBE124D7}"/>
              </a:ext>
            </a:extLst>
          </p:cNvPr>
          <p:cNvSpPr>
            <a:spLocks noGrp="1"/>
          </p:cNvSpPr>
          <p:nvPr>
            <p:ph idx="1"/>
          </p:nvPr>
        </p:nvSpPr>
        <p:spPr>
          <a:xfrm>
            <a:off x="439948" y="635478"/>
            <a:ext cx="9523562" cy="6058619"/>
          </a:xfrm>
        </p:spPr>
        <p:txBody>
          <a:bodyPr/>
          <a:lstStyle/>
          <a:p>
            <a:r>
              <a:rPr lang="en-US" dirty="0"/>
              <a:t>It’s inevitable for a complicated web application to break down or run into errors from time to time, and companies are tasked with organizing a quick and efficient response to these problems</a:t>
            </a:r>
          </a:p>
          <a:p>
            <a:endParaRPr lang="en-US" dirty="0"/>
          </a:p>
          <a:p>
            <a:r>
              <a:rPr lang="en-US" dirty="0"/>
              <a:t>An employee that is “on-call” is tasked with responding to problems that occur outside of work hours, but their response can be hindered based on their position or a lack of familiarity with the code in question</a:t>
            </a:r>
          </a:p>
          <a:p>
            <a:endParaRPr lang="en-US" dirty="0"/>
          </a:p>
          <a:p>
            <a:r>
              <a:rPr lang="en-US" dirty="0"/>
              <a:t>Therefore, managing on-call duty should be a joint effort between development and operations, enabling both sides to better troubleshoot and understand the application</a:t>
            </a:r>
          </a:p>
          <a:p>
            <a:endParaRPr lang="en-US" dirty="0"/>
          </a:p>
          <a:p>
            <a:r>
              <a:rPr lang="en-US" dirty="0"/>
              <a:t>On-call status is shifted through a rotation schedule, allowing for 24/7 coverage, 365 days a year</a:t>
            </a:r>
          </a:p>
          <a:p>
            <a:endParaRPr lang="en-US" dirty="0"/>
          </a:p>
          <a:p>
            <a:r>
              <a:rPr lang="en-US" dirty="0"/>
              <a:t>The best practices of maintaining an on-call rotation should be kept in mind, like having multiple lines of defense and prioritizing communication, to ensure that on-call responses are kept as effective as possible</a:t>
            </a:r>
          </a:p>
        </p:txBody>
      </p:sp>
    </p:spTree>
    <p:extLst>
      <p:ext uri="{BB962C8B-B14F-4D97-AF65-F5344CB8AC3E}">
        <p14:creationId xmlns:p14="http://schemas.microsoft.com/office/powerpoint/2010/main" val="194976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352F-C38B-CE92-C027-25610C1E50EA}"/>
              </a:ext>
            </a:extLst>
          </p:cNvPr>
          <p:cNvSpPr>
            <a:spLocks noGrp="1"/>
          </p:cNvSpPr>
          <p:nvPr>
            <p:ph type="title"/>
          </p:nvPr>
        </p:nvSpPr>
        <p:spPr>
          <a:xfrm>
            <a:off x="677334" y="609600"/>
            <a:ext cx="8596668" cy="580845"/>
          </a:xfrm>
        </p:spPr>
        <p:txBody>
          <a:bodyPr>
            <a:normAutofit fontScale="90000"/>
          </a:bodyPr>
          <a:lstStyle/>
          <a:p>
            <a:pPr algn="ctr"/>
            <a:r>
              <a:rPr lang="en-US" dirty="0"/>
              <a:t>Works Cited</a:t>
            </a:r>
          </a:p>
        </p:txBody>
      </p:sp>
      <p:sp>
        <p:nvSpPr>
          <p:cNvPr id="5" name="TextBox 4">
            <a:extLst>
              <a:ext uri="{FF2B5EF4-FFF2-40B4-BE49-F238E27FC236}">
                <a16:creationId xmlns:a16="http://schemas.microsoft.com/office/drawing/2014/main" id="{0E3E835C-26B8-61D2-B56C-039ACD6CB635}"/>
              </a:ext>
            </a:extLst>
          </p:cNvPr>
          <p:cNvSpPr txBox="1"/>
          <p:nvPr/>
        </p:nvSpPr>
        <p:spPr>
          <a:xfrm>
            <a:off x="905774" y="1699937"/>
            <a:ext cx="9057736" cy="2006062"/>
          </a:xfrm>
          <a:prstGeom prst="rect">
            <a:avLst/>
          </a:prstGeom>
          <a:noFill/>
        </p:spPr>
        <p:txBody>
          <a:bodyPr wrap="square">
            <a:spAutoFit/>
          </a:bodyPr>
          <a:lstStyle/>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 </a:t>
            </a:r>
          </a:p>
          <a:p>
            <a:pPr marL="360045" marR="0" indent="-360045"/>
            <a:r>
              <a:rPr lang="en-US" sz="1800" dirty="0">
                <a:effectLst/>
                <a:latin typeface="Times New Roman" panose="02020603050405020304" pitchFamily="18" charset="0"/>
                <a:ea typeface="Times New Roman" panose="02020603050405020304" pitchFamily="18" charset="0"/>
              </a:rPr>
              <a:t>PagerDuty. (2023, January 17). </a:t>
            </a:r>
            <a:r>
              <a:rPr lang="en-US" sz="1800" i="1" dirty="0">
                <a:effectLst/>
                <a:latin typeface="Times New Roman" panose="02020603050405020304" pitchFamily="18" charset="0"/>
                <a:ea typeface="Times New Roman" panose="02020603050405020304" pitchFamily="18" charset="0"/>
              </a:rPr>
              <a:t>On-call rotations and schedules</a:t>
            </a:r>
            <a:r>
              <a:rPr lang="en-US" sz="1800" dirty="0">
                <a:effectLst/>
                <a:latin typeface="Times New Roman" panose="02020603050405020304" pitchFamily="18" charset="0"/>
                <a:ea typeface="Times New Roman" panose="02020603050405020304" pitchFamily="18" charset="0"/>
              </a:rPr>
              <a:t>. PagerDuty. https://www.pagerduty.com/resources/learn/call-rotations-schedules/ </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79735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C4F7-D7E3-F645-A41B-656A758F3826}"/>
              </a:ext>
            </a:extLst>
          </p:cNvPr>
          <p:cNvSpPr>
            <a:spLocks noGrp="1"/>
          </p:cNvSpPr>
          <p:nvPr>
            <p:ph type="title"/>
          </p:nvPr>
        </p:nvSpPr>
        <p:spPr>
          <a:xfrm>
            <a:off x="677334" y="609600"/>
            <a:ext cx="8596668" cy="736121"/>
          </a:xfrm>
        </p:spPr>
        <p:txBody>
          <a:bodyPr/>
          <a:lstStyle/>
          <a:p>
            <a:pPr algn="ctr"/>
            <a:r>
              <a:rPr lang="en-US" dirty="0"/>
              <a:t>The Reality of Production Deployments</a:t>
            </a:r>
          </a:p>
        </p:txBody>
      </p:sp>
      <p:sp>
        <p:nvSpPr>
          <p:cNvPr id="3" name="Content Placeholder 2">
            <a:extLst>
              <a:ext uri="{FF2B5EF4-FFF2-40B4-BE49-F238E27FC236}">
                <a16:creationId xmlns:a16="http://schemas.microsoft.com/office/drawing/2014/main" id="{4478278A-74B9-B925-D7D9-77BE9FC14F20}"/>
              </a:ext>
            </a:extLst>
          </p:cNvPr>
          <p:cNvSpPr>
            <a:spLocks noGrp="1"/>
          </p:cNvSpPr>
          <p:nvPr>
            <p:ph idx="1"/>
          </p:nvPr>
        </p:nvSpPr>
        <p:spPr>
          <a:xfrm>
            <a:off x="677334" y="1345721"/>
            <a:ext cx="8794470" cy="5408762"/>
          </a:xfrm>
        </p:spPr>
        <p:txBody>
          <a:bodyPr/>
          <a:lstStyle/>
          <a:p>
            <a:r>
              <a:rPr lang="en-US" dirty="0"/>
              <a:t>Web applications are complicated and vast, even a seemingly flawless production build can and will stumble upon errors or outages</a:t>
            </a:r>
          </a:p>
          <a:p>
            <a:endParaRPr lang="en-US" dirty="0"/>
          </a:p>
          <a:p>
            <a:r>
              <a:rPr lang="en-US" dirty="0"/>
              <a:t>At a large enough scale, no application is perfect. The organization at large needs to be ready if their application or service breaks without warning</a:t>
            </a:r>
          </a:p>
          <a:p>
            <a:endParaRPr lang="en-US" dirty="0"/>
          </a:p>
          <a:p>
            <a:r>
              <a:rPr lang="en-US" dirty="0"/>
              <a:t>These incidents don’t typically happen on a schedule, they can impact users at any time</a:t>
            </a:r>
          </a:p>
          <a:p>
            <a:endParaRPr lang="en-US" dirty="0"/>
          </a:p>
          <a:p>
            <a:r>
              <a:rPr lang="en-US" dirty="0"/>
              <a:t>When left unfixed, these issues can cause bigger problems for Operations, especially when such problems are not visible to the developers responsible for them</a:t>
            </a:r>
          </a:p>
          <a:p>
            <a:endParaRPr lang="en-US" dirty="0"/>
          </a:p>
          <a:p>
            <a:r>
              <a:rPr lang="en-US" dirty="0"/>
              <a:t>It’s possible for these problems to become a continual issue over time, since it’s not uncommon for them to be prioritized less than delivering new features</a:t>
            </a:r>
          </a:p>
          <a:p>
            <a:pPr marL="0" indent="0">
              <a:buNone/>
            </a:pPr>
            <a:endParaRPr lang="en-US" dirty="0"/>
          </a:p>
        </p:txBody>
      </p:sp>
    </p:spTree>
    <p:extLst>
      <p:ext uri="{BB962C8B-B14F-4D97-AF65-F5344CB8AC3E}">
        <p14:creationId xmlns:p14="http://schemas.microsoft.com/office/powerpoint/2010/main" val="204981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8BC4-B997-47C8-8426-A2607A4E5D1E}"/>
              </a:ext>
            </a:extLst>
          </p:cNvPr>
          <p:cNvSpPr>
            <a:spLocks noGrp="1"/>
          </p:cNvSpPr>
          <p:nvPr>
            <p:ph type="title"/>
          </p:nvPr>
        </p:nvSpPr>
        <p:spPr>
          <a:xfrm>
            <a:off x="677334" y="609600"/>
            <a:ext cx="8596668" cy="736121"/>
          </a:xfrm>
        </p:spPr>
        <p:txBody>
          <a:bodyPr/>
          <a:lstStyle/>
          <a:p>
            <a:pPr algn="ctr"/>
            <a:r>
              <a:rPr lang="en-US" dirty="0"/>
              <a:t>Pager Duty</a:t>
            </a:r>
          </a:p>
        </p:txBody>
      </p:sp>
      <p:sp>
        <p:nvSpPr>
          <p:cNvPr id="3" name="Content Placeholder 2">
            <a:extLst>
              <a:ext uri="{FF2B5EF4-FFF2-40B4-BE49-F238E27FC236}">
                <a16:creationId xmlns:a16="http://schemas.microsoft.com/office/drawing/2014/main" id="{FA3E03CE-8EE3-8DEC-8923-9EEE5C881D9E}"/>
              </a:ext>
            </a:extLst>
          </p:cNvPr>
          <p:cNvSpPr>
            <a:spLocks noGrp="1"/>
          </p:cNvSpPr>
          <p:nvPr>
            <p:ph idx="1"/>
          </p:nvPr>
        </p:nvSpPr>
        <p:spPr>
          <a:xfrm>
            <a:off x="677334" y="1259457"/>
            <a:ext cx="8596668" cy="5193101"/>
          </a:xfrm>
        </p:spPr>
        <p:txBody>
          <a:bodyPr>
            <a:normAutofit lnSpcReduction="10000"/>
          </a:bodyPr>
          <a:lstStyle/>
          <a:p>
            <a:r>
              <a:rPr lang="en-US" dirty="0"/>
              <a:t>In the medical field, doctors remain “on-call” in case an emergency occurs, and they need to be called in to deal with it</a:t>
            </a:r>
          </a:p>
          <a:p>
            <a:endParaRPr lang="en-US" dirty="0"/>
          </a:p>
          <a:p>
            <a:r>
              <a:rPr lang="en-US" dirty="0"/>
              <a:t>Similarly, IT organizations can task its engineers with being “on-call” in case the application breaks outside of typical work hours and their help is needed</a:t>
            </a:r>
          </a:p>
          <a:p>
            <a:endParaRPr lang="en-US" dirty="0"/>
          </a:p>
          <a:p>
            <a:r>
              <a:rPr lang="en-US" dirty="0"/>
              <a:t>No company wants a crucial application of theirs to go down for long periods of time, they send in people who can fix it as quickly as possible to avoid impacting users, even if the disturbance occurs outside of work hours</a:t>
            </a:r>
          </a:p>
          <a:p>
            <a:endParaRPr lang="en-US" dirty="0"/>
          </a:p>
          <a:p>
            <a:r>
              <a:rPr lang="en-US" dirty="0"/>
              <a:t>If something breaks, the on-call engineer will be paged via phone call, text, email, or in some cases even an old pager that gets passed around</a:t>
            </a:r>
          </a:p>
          <a:p>
            <a:endParaRPr lang="en-US" dirty="0"/>
          </a:p>
          <a:p>
            <a:r>
              <a:rPr lang="en-US" dirty="0"/>
              <a:t>The on-call role is then passed from person to person, giving those that are not on-call a break in the meantime</a:t>
            </a:r>
          </a:p>
        </p:txBody>
      </p:sp>
    </p:spTree>
    <p:extLst>
      <p:ext uri="{BB962C8B-B14F-4D97-AF65-F5344CB8AC3E}">
        <p14:creationId xmlns:p14="http://schemas.microsoft.com/office/powerpoint/2010/main" val="274383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5AB7-3723-B6A2-8893-AAA5AB7D6B1D}"/>
              </a:ext>
            </a:extLst>
          </p:cNvPr>
          <p:cNvSpPr>
            <a:spLocks noGrp="1"/>
          </p:cNvSpPr>
          <p:nvPr>
            <p:ph type="title"/>
          </p:nvPr>
        </p:nvSpPr>
        <p:spPr/>
        <p:txBody>
          <a:bodyPr/>
          <a:lstStyle/>
          <a:p>
            <a:pPr algn="ctr"/>
            <a:r>
              <a:rPr lang="en-US" dirty="0"/>
              <a:t>The On-Call Disconnect</a:t>
            </a:r>
          </a:p>
        </p:txBody>
      </p:sp>
      <p:sp>
        <p:nvSpPr>
          <p:cNvPr id="3" name="Content Placeholder 2">
            <a:extLst>
              <a:ext uri="{FF2B5EF4-FFF2-40B4-BE49-F238E27FC236}">
                <a16:creationId xmlns:a16="http://schemas.microsoft.com/office/drawing/2014/main" id="{97D71FEB-208A-B7D2-6CA0-8E875ADCFE6A}"/>
              </a:ext>
            </a:extLst>
          </p:cNvPr>
          <p:cNvSpPr>
            <a:spLocks noGrp="1"/>
          </p:cNvSpPr>
          <p:nvPr>
            <p:ph idx="1"/>
          </p:nvPr>
        </p:nvSpPr>
        <p:spPr>
          <a:xfrm>
            <a:off x="677334" y="1302589"/>
            <a:ext cx="9165406" cy="5322498"/>
          </a:xfrm>
        </p:spPr>
        <p:txBody>
          <a:bodyPr>
            <a:normAutofit lnSpcReduction="10000"/>
          </a:bodyPr>
          <a:lstStyle/>
          <a:p>
            <a:r>
              <a:rPr lang="en-US" dirty="0"/>
              <a:t>Traditionally, the duty of going on-call was given to system administrators or operation specialists</a:t>
            </a:r>
          </a:p>
          <a:p>
            <a:endParaRPr lang="en-US" dirty="0"/>
          </a:p>
          <a:p>
            <a:r>
              <a:rPr lang="en-US" dirty="0"/>
              <a:t>Developers, in the meantime, would finish writing code and then toss it to operations to maintain and debug so that they could focus on creating new features and services</a:t>
            </a:r>
          </a:p>
          <a:p>
            <a:endParaRPr lang="en-US" dirty="0"/>
          </a:p>
          <a:p>
            <a:r>
              <a:rPr lang="en-US" dirty="0"/>
              <a:t>This system negatively impacted the overall value stream, since operations wouldn’t know the code as well as the developers that had written it, making it harder to troubleshoot in the event of an error</a:t>
            </a:r>
          </a:p>
          <a:p>
            <a:endParaRPr lang="en-US" dirty="0"/>
          </a:p>
          <a:p>
            <a:r>
              <a:rPr lang="en-US" dirty="0"/>
              <a:t>Things like performance, scalability, and reliability of applications can be impacted by this practice, causing problems for customers and the organization itself</a:t>
            </a:r>
          </a:p>
          <a:p>
            <a:endParaRPr lang="en-US" dirty="0"/>
          </a:p>
          <a:p>
            <a:r>
              <a:rPr lang="en-US" dirty="0"/>
              <a:t>The solution is to make error-fixing a collaborative effort between dev and ops, rather than leaving it up to one side or the other</a:t>
            </a:r>
          </a:p>
          <a:p>
            <a:endParaRPr lang="en-US" dirty="0"/>
          </a:p>
        </p:txBody>
      </p:sp>
    </p:spTree>
    <p:extLst>
      <p:ext uri="{BB962C8B-B14F-4D97-AF65-F5344CB8AC3E}">
        <p14:creationId xmlns:p14="http://schemas.microsoft.com/office/powerpoint/2010/main" val="2966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8BA2-853C-FCD2-E261-49500C6FADBC}"/>
              </a:ext>
            </a:extLst>
          </p:cNvPr>
          <p:cNvSpPr>
            <a:spLocks noGrp="1"/>
          </p:cNvSpPr>
          <p:nvPr>
            <p:ph type="title"/>
          </p:nvPr>
        </p:nvSpPr>
        <p:spPr>
          <a:xfrm>
            <a:off x="677334" y="609600"/>
            <a:ext cx="8596668" cy="701615"/>
          </a:xfrm>
        </p:spPr>
        <p:txBody>
          <a:bodyPr/>
          <a:lstStyle/>
          <a:p>
            <a:pPr algn="ctr"/>
            <a:r>
              <a:rPr lang="en-US" dirty="0"/>
              <a:t>Synchronizing Dev with Ops</a:t>
            </a:r>
          </a:p>
        </p:txBody>
      </p:sp>
      <p:sp>
        <p:nvSpPr>
          <p:cNvPr id="3" name="Content Placeholder 2">
            <a:extLst>
              <a:ext uri="{FF2B5EF4-FFF2-40B4-BE49-F238E27FC236}">
                <a16:creationId xmlns:a16="http://schemas.microsoft.com/office/drawing/2014/main" id="{64350F57-8196-67F1-65A7-D850F593A178}"/>
              </a:ext>
            </a:extLst>
          </p:cNvPr>
          <p:cNvSpPr>
            <a:spLocks noGrp="1"/>
          </p:cNvSpPr>
          <p:nvPr>
            <p:ph idx="1"/>
          </p:nvPr>
        </p:nvSpPr>
        <p:spPr>
          <a:xfrm>
            <a:off x="677333" y="1311215"/>
            <a:ext cx="9079141" cy="5089585"/>
          </a:xfrm>
        </p:spPr>
        <p:txBody>
          <a:bodyPr/>
          <a:lstStyle/>
          <a:p>
            <a:r>
              <a:rPr lang="en-US" dirty="0"/>
              <a:t>To prevent the kinds of problems previously described, Dev side and Ops side can function on the same page, eliminating the disconnect between them</a:t>
            </a:r>
          </a:p>
          <a:p>
            <a:endParaRPr lang="en-US" dirty="0"/>
          </a:p>
          <a:p>
            <a:r>
              <a:rPr lang="en-US" dirty="0"/>
              <a:t>Everyone on the value stream (both Development and Operations) should receive the same feedback on things like architectural design and coding decisions</a:t>
            </a:r>
          </a:p>
          <a:p>
            <a:endParaRPr lang="en-US" dirty="0"/>
          </a:p>
          <a:p>
            <a:r>
              <a:rPr lang="en-US" dirty="0"/>
              <a:t>Thus, Operations doesn’t have to struggle alone, both sides can cooperate because they’ll each be up to date on the current state of the application</a:t>
            </a:r>
          </a:p>
          <a:p>
            <a:endParaRPr lang="en-US" dirty="0"/>
          </a:p>
          <a:p>
            <a:r>
              <a:rPr lang="en-US" dirty="0"/>
              <a:t>Developers can thereby have a better idea of what business goals are </a:t>
            </a:r>
            <a:r>
              <a:rPr lang="en-US" i="1" dirty="0"/>
              <a:t>not </a:t>
            </a:r>
            <a:r>
              <a:rPr lang="en-US" dirty="0"/>
              <a:t>being met, thus allowing them to help Operations meet them in the future</a:t>
            </a:r>
          </a:p>
          <a:p>
            <a:endParaRPr lang="en-US" dirty="0"/>
          </a:p>
          <a:p>
            <a:r>
              <a:rPr lang="en-US" dirty="0"/>
              <a:t>This way, everyone can better contribute to the greater whole of the project no matter where they’re located on the value stream</a:t>
            </a:r>
          </a:p>
          <a:p>
            <a:endParaRPr lang="en-US" dirty="0"/>
          </a:p>
        </p:txBody>
      </p:sp>
    </p:spTree>
    <p:extLst>
      <p:ext uri="{BB962C8B-B14F-4D97-AF65-F5344CB8AC3E}">
        <p14:creationId xmlns:p14="http://schemas.microsoft.com/office/powerpoint/2010/main" val="245456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727C-2C1A-BCFD-8E8F-8B001478710A}"/>
              </a:ext>
            </a:extLst>
          </p:cNvPr>
          <p:cNvSpPr>
            <a:spLocks noGrp="1"/>
          </p:cNvSpPr>
          <p:nvPr>
            <p:ph type="title"/>
          </p:nvPr>
        </p:nvSpPr>
        <p:spPr>
          <a:xfrm>
            <a:off x="677334" y="609600"/>
            <a:ext cx="8596668" cy="658483"/>
          </a:xfrm>
        </p:spPr>
        <p:txBody>
          <a:bodyPr/>
          <a:lstStyle/>
          <a:p>
            <a:pPr algn="ctr"/>
            <a:r>
              <a:rPr lang="en-US" dirty="0"/>
              <a:t>Shared Pager Duty</a:t>
            </a:r>
          </a:p>
        </p:txBody>
      </p:sp>
      <p:sp>
        <p:nvSpPr>
          <p:cNvPr id="3" name="Content Placeholder 2">
            <a:extLst>
              <a:ext uri="{FF2B5EF4-FFF2-40B4-BE49-F238E27FC236}">
                <a16:creationId xmlns:a16="http://schemas.microsoft.com/office/drawing/2014/main" id="{46209C7E-CFA2-8A19-E013-66ECA7D06015}"/>
              </a:ext>
            </a:extLst>
          </p:cNvPr>
          <p:cNvSpPr>
            <a:spLocks noGrp="1"/>
          </p:cNvSpPr>
          <p:nvPr>
            <p:ph idx="1"/>
          </p:nvPr>
        </p:nvSpPr>
        <p:spPr>
          <a:xfrm>
            <a:off x="677334" y="1268083"/>
            <a:ext cx="8596668" cy="5184475"/>
          </a:xfrm>
        </p:spPr>
        <p:txBody>
          <a:bodyPr>
            <a:normAutofit fontScale="92500" lnSpcReduction="10000"/>
          </a:bodyPr>
          <a:lstStyle/>
          <a:p>
            <a:r>
              <a:rPr lang="en-US" dirty="0"/>
              <a:t>As a result, it has become increasingly common for developers to be more involved with being on-call for code that they were personally involved with</a:t>
            </a:r>
          </a:p>
          <a:p>
            <a:endParaRPr lang="en-US" dirty="0"/>
          </a:p>
          <a:p>
            <a:r>
              <a:rPr lang="en-US" dirty="0"/>
              <a:t>This distribution of pager duty between dev and ops lifts some of the burden off of each of them</a:t>
            </a:r>
          </a:p>
          <a:p>
            <a:endParaRPr lang="en-US" dirty="0"/>
          </a:p>
          <a:p>
            <a:r>
              <a:rPr lang="en-US" dirty="0"/>
              <a:t>This eliminates the need for a dedicated on-call team, since everyone from dev to ops is involved</a:t>
            </a:r>
          </a:p>
          <a:p>
            <a:endParaRPr lang="en-US" dirty="0"/>
          </a:p>
          <a:p>
            <a:r>
              <a:rPr lang="en-US" dirty="0"/>
              <a:t>And since everyone is taking turns, this deepens each individual’s understanding of the application and the issues it can run into, creating learning opportunities for future development and troubleshooting instances</a:t>
            </a:r>
          </a:p>
          <a:p>
            <a:endParaRPr lang="en-US" dirty="0"/>
          </a:p>
          <a:p>
            <a:r>
              <a:rPr lang="en-US" dirty="0"/>
              <a:t>More resilient applications that are less prone to breaking can result from this process, since both development and operations will be more well-rounded in their understanding of the project</a:t>
            </a:r>
          </a:p>
        </p:txBody>
      </p:sp>
    </p:spTree>
    <p:extLst>
      <p:ext uri="{BB962C8B-B14F-4D97-AF65-F5344CB8AC3E}">
        <p14:creationId xmlns:p14="http://schemas.microsoft.com/office/powerpoint/2010/main" val="25614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45B5-86B4-DCAE-EE91-4674760BA7BE}"/>
              </a:ext>
            </a:extLst>
          </p:cNvPr>
          <p:cNvSpPr>
            <a:spLocks noGrp="1"/>
          </p:cNvSpPr>
          <p:nvPr>
            <p:ph type="title"/>
          </p:nvPr>
        </p:nvSpPr>
        <p:spPr>
          <a:xfrm>
            <a:off x="677334" y="609600"/>
            <a:ext cx="8596668" cy="770626"/>
          </a:xfrm>
        </p:spPr>
        <p:txBody>
          <a:bodyPr/>
          <a:lstStyle/>
          <a:p>
            <a:pPr algn="ctr"/>
            <a:r>
              <a:rPr lang="en-US" dirty="0"/>
              <a:t>On-Call Rotation</a:t>
            </a:r>
          </a:p>
        </p:txBody>
      </p:sp>
      <p:sp>
        <p:nvSpPr>
          <p:cNvPr id="3" name="Content Placeholder 2">
            <a:extLst>
              <a:ext uri="{FF2B5EF4-FFF2-40B4-BE49-F238E27FC236}">
                <a16:creationId xmlns:a16="http://schemas.microsoft.com/office/drawing/2014/main" id="{FF59EB4E-48FC-52CB-525C-DACD70C1E6C7}"/>
              </a:ext>
            </a:extLst>
          </p:cNvPr>
          <p:cNvSpPr>
            <a:spLocks noGrp="1"/>
          </p:cNvSpPr>
          <p:nvPr>
            <p:ph idx="1"/>
          </p:nvPr>
        </p:nvSpPr>
        <p:spPr>
          <a:xfrm>
            <a:off x="677334" y="1380226"/>
            <a:ext cx="8596668" cy="5158597"/>
          </a:xfrm>
        </p:spPr>
        <p:txBody>
          <a:bodyPr>
            <a:normAutofit lnSpcReduction="10000"/>
          </a:bodyPr>
          <a:lstStyle/>
          <a:p>
            <a:r>
              <a:rPr lang="en-US" dirty="0"/>
              <a:t>The goal of an On-Call Rotation is to ensure reliability for the organization’s customers and userbase</a:t>
            </a:r>
          </a:p>
          <a:p>
            <a:endParaRPr lang="en-US" dirty="0"/>
          </a:p>
          <a:p>
            <a:r>
              <a:rPr lang="en-US" dirty="0"/>
              <a:t>This means providing 24/7 coverage, 365 days a year in the event of an emergency</a:t>
            </a:r>
          </a:p>
          <a:p>
            <a:endParaRPr lang="en-US" dirty="0"/>
          </a:p>
          <a:p>
            <a:r>
              <a:rPr lang="en-US" dirty="0"/>
              <a:t>Every minute of application downtime can potentially cost thousands of dollars and irreversible damage to brand reputation</a:t>
            </a:r>
          </a:p>
          <a:p>
            <a:endParaRPr lang="en-US" dirty="0"/>
          </a:p>
          <a:p>
            <a:r>
              <a:rPr lang="en-US" dirty="0"/>
              <a:t>Thus, the rotation schedule must be effective and kept up to date to ensure that whoever is on-call will always get the message when summoned</a:t>
            </a:r>
          </a:p>
          <a:p>
            <a:endParaRPr lang="en-US" dirty="0"/>
          </a:p>
          <a:p>
            <a:r>
              <a:rPr lang="en-US" dirty="0"/>
              <a:t>Some organizations create their schedules using wiki pages or spreadsheets, but these are prone to error due to being outdated or because of time zone related issues</a:t>
            </a:r>
          </a:p>
        </p:txBody>
      </p:sp>
    </p:spTree>
    <p:extLst>
      <p:ext uri="{BB962C8B-B14F-4D97-AF65-F5344CB8AC3E}">
        <p14:creationId xmlns:p14="http://schemas.microsoft.com/office/powerpoint/2010/main" val="420474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31FF-101E-CDBB-0C6D-C5D560F838C8}"/>
              </a:ext>
            </a:extLst>
          </p:cNvPr>
          <p:cNvSpPr>
            <a:spLocks noGrp="1"/>
          </p:cNvSpPr>
          <p:nvPr>
            <p:ph type="title"/>
          </p:nvPr>
        </p:nvSpPr>
        <p:spPr>
          <a:xfrm>
            <a:off x="677334" y="609600"/>
            <a:ext cx="8596668" cy="684362"/>
          </a:xfrm>
        </p:spPr>
        <p:txBody>
          <a:bodyPr/>
          <a:lstStyle/>
          <a:p>
            <a:pPr algn="ctr"/>
            <a:r>
              <a:rPr lang="en-US" dirty="0"/>
              <a:t>Rotation Best Practices</a:t>
            </a:r>
          </a:p>
        </p:txBody>
      </p:sp>
      <p:sp>
        <p:nvSpPr>
          <p:cNvPr id="3" name="Content Placeholder 2">
            <a:extLst>
              <a:ext uri="{FF2B5EF4-FFF2-40B4-BE49-F238E27FC236}">
                <a16:creationId xmlns:a16="http://schemas.microsoft.com/office/drawing/2014/main" id="{A6C98B4C-AE80-2892-5573-A8AB0CE1ECCC}"/>
              </a:ext>
            </a:extLst>
          </p:cNvPr>
          <p:cNvSpPr>
            <a:spLocks noGrp="1"/>
          </p:cNvSpPr>
          <p:nvPr>
            <p:ph idx="1"/>
          </p:nvPr>
        </p:nvSpPr>
        <p:spPr>
          <a:xfrm>
            <a:off x="310551" y="1293963"/>
            <a:ext cx="9808233" cy="5218980"/>
          </a:xfrm>
        </p:spPr>
        <p:txBody>
          <a:bodyPr>
            <a:normAutofit/>
          </a:bodyPr>
          <a:lstStyle/>
          <a:p>
            <a:r>
              <a:rPr lang="en-US" dirty="0"/>
              <a:t>Adhering to the best practices of on-call rotation can help ensure the best outcome for both an organization and the team itself</a:t>
            </a:r>
          </a:p>
          <a:p>
            <a:endParaRPr lang="en-US" dirty="0"/>
          </a:p>
          <a:p>
            <a:r>
              <a:rPr lang="en-US" dirty="0"/>
              <a:t>Consider using scheduling software to maintain the rotation schedule, this automates the process and lessens the margin of human error involved with contacting an on-call worker</a:t>
            </a:r>
          </a:p>
          <a:p>
            <a:endParaRPr lang="en-US" dirty="0"/>
          </a:p>
          <a:p>
            <a:r>
              <a:rPr lang="en-US" dirty="0"/>
              <a:t>Organize the on-call schedule based on different teams. If an issue arises with a specific part of the application, a member of the team assigned to that department should be contacted to ensure an effective response</a:t>
            </a:r>
          </a:p>
          <a:p>
            <a:endParaRPr lang="en-US" dirty="0"/>
          </a:p>
          <a:p>
            <a:r>
              <a:rPr lang="en-US" dirty="0"/>
              <a:t>Create multiple lines of defense to better organize a collective response</a:t>
            </a:r>
          </a:p>
          <a:p>
            <a:pPr lvl="1"/>
            <a:r>
              <a:rPr lang="en-US" dirty="0"/>
              <a:t>Let’s say the immediate response to an emergency is to contact the engineer who wrote the failing code, in case that doesn’t fix the issue fast enough, then a second line of defense can trigger, or even a third, such as calling an operations expert who understands the overall network better</a:t>
            </a:r>
          </a:p>
        </p:txBody>
      </p:sp>
    </p:spTree>
    <p:extLst>
      <p:ext uri="{BB962C8B-B14F-4D97-AF65-F5344CB8AC3E}">
        <p14:creationId xmlns:p14="http://schemas.microsoft.com/office/powerpoint/2010/main" val="36619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8305-A899-8FD5-3350-F26283BFE122}"/>
              </a:ext>
            </a:extLst>
          </p:cNvPr>
          <p:cNvSpPr>
            <a:spLocks noGrp="1"/>
          </p:cNvSpPr>
          <p:nvPr>
            <p:ph type="title"/>
          </p:nvPr>
        </p:nvSpPr>
        <p:spPr>
          <a:xfrm>
            <a:off x="677334" y="609600"/>
            <a:ext cx="8596668" cy="710242"/>
          </a:xfrm>
        </p:spPr>
        <p:txBody>
          <a:bodyPr/>
          <a:lstStyle/>
          <a:p>
            <a:pPr algn="ctr"/>
            <a:r>
              <a:rPr lang="en-US" dirty="0"/>
              <a:t>Rotation Best Practices - 2</a:t>
            </a:r>
          </a:p>
        </p:txBody>
      </p:sp>
      <p:sp>
        <p:nvSpPr>
          <p:cNvPr id="3" name="Content Placeholder 2">
            <a:extLst>
              <a:ext uri="{FF2B5EF4-FFF2-40B4-BE49-F238E27FC236}">
                <a16:creationId xmlns:a16="http://schemas.microsoft.com/office/drawing/2014/main" id="{64B064BA-A14D-937E-63D0-ACCB649736C5}"/>
              </a:ext>
            </a:extLst>
          </p:cNvPr>
          <p:cNvSpPr>
            <a:spLocks noGrp="1"/>
          </p:cNvSpPr>
          <p:nvPr>
            <p:ph idx="1"/>
          </p:nvPr>
        </p:nvSpPr>
        <p:spPr>
          <a:xfrm>
            <a:off x="677334" y="1319843"/>
            <a:ext cx="8889360" cy="5184474"/>
          </a:xfrm>
        </p:spPr>
        <p:txBody>
          <a:bodyPr>
            <a:normAutofit lnSpcReduction="10000"/>
          </a:bodyPr>
          <a:lstStyle/>
          <a:p>
            <a:r>
              <a:rPr lang="en-US" dirty="0"/>
              <a:t>Establish time limits, that is, if the first line of defense fails, there should be a set period of time before the second line of defense is called upon</a:t>
            </a:r>
          </a:p>
          <a:p>
            <a:endParaRPr lang="en-US" dirty="0"/>
          </a:p>
          <a:p>
            <a:r>
              <a:rPr lang="en-US" dirty="0"/>
              <a:t>It should be possible to edit the rotation schedule so that things like shift swaps, medical appointments, or the use of vacation time can be accounted for</a:t>
            </a:r>
          </a:p>
          <a:p>
            <a:endParaRPr lang="en-US" dirty="0"/>
          </a:p>
          <a:p>
            <a:r>
              <a:rPr lang="en-US" dirty="0"/>
              <a:t>Monitor the schedule for 24/7 coverage, be sure to keep an eye out for coverage gaps, especially when time zones are involved</a:t>
            </a:r>
          </a:p>
          <a:p>
            <a:endParaRPr lang="en-US" dirty="0"/>
          </a:p>
          <a:p>
            <a:r>
              <a:rPr lang="en-US" dirty="0"/>
              <a:t>Communication is key, if any changes are made to the schedule, everyone should be notified so that all team members are kept in the loop</a:t>
            </a:r>
          </a:p>
          <a:p>
            <a:endParaRPr lang="en-US" dirty="0"/>
          </a:p>
          <a:p>
            <a:r>
              <a:rPr lang="en-US" dirty="0"/>
              <a:t>The organization should make a point to notify team members when their shift is, ensure everyone knows exactly when they’ll be on-call so they can plan around it in advance</a:t>
            </a:r>
          </a:p>
          <a:p>
            <a:endParaRPr lang="en-US" dirty="0"/>
          </a:p>
        </p:txBody>
      </p:sp>
    </p:spTree>
    <p:extLst>
      <p:ext uri="{BB962C8B-B14F-4D97-AF65-F5344CB8AC3E}">
        <p14:creationId xmlns:p14="http://schemas.microsoft.com/office/powerpoint/2010/main" val="965488710"/>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4291</TotalTime>
  <Words>1447</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DevOps Pager Rotation Duty</vt:lpstr>
      <vt:lpstr>The Reality of Production Deployments</vt:lpstr>
      <vt:lpstr>Pager Duty</vt:lpstr>
      <vt:lpstr>The On-Call Disconnect</vt:lpstr>
      <vt:lpstr>Synchronizing Dev with Ops</vt:lpstr>
      <vt:lpstr>Shared Pager Duty</vt:lpstr>
      <vt:lpstr>On-Call Rotation</vt:lpstr>
      <vt:lpstr>Rotation Best Practices</vt:lpstr>
      <vt:lpstr>Rotation Best Practices - 2</vt:lpstr>
      <vt:lpstr>Benefits of an Effective Rotation</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Pager Rotation Duty</dc:title>
  <dc:creator>Kyle Hochdoerfer</dc:creator>
  <cp:lastModifiedBy>Kyle Hochdoerfer</cp:lastModifiedBy>
  <cp:revision>2</cp:revision>
  <dcterms:created xsi:type="dcterms:W3CDTF">2023-11-14T01:05:55Z</dcterms:created>
  <dcterms:modified xsi:type="dcterms:W3CDTF">2023-11-21T00:06:10Z</dcterms:modified>
</cp:coreProperties>
</file>