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51f1f43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1f1f43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51f1f43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51f1f43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b54a026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eb54a026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cbc0c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cbc0c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eb54a026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eb54a026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from the top of the graph; Top Join operator asks for data tuples from left =&gt; puts those into a hash table =&gt; asks right operator for data tuples, continues recursively</a:t>
            </a:r>
            <a:endParaRPr/>
          </a:p>
          <a:p>
            <a:pPr indent="0" lvl="0" marL="0" rtl="0" algn="l">
              <a:spcBef>
                <a:spcPts val="0"/>
              </a:spcBef>
              <a:spcAft>
                <a:spcPts val="0"/>
              </a:spcAft>
              <a:buNone/>
            </a:pPr>
            <a:r>
              <a:rPr lang="en"/>
              <a:t>Data is materialized in memory constantly; how would the data-centric model work?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0cbc0c7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0cbc0c7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dotted section represents a separate pipeline; all operations within those pipelines can be completed fully in CPU without materialization. Materialization points lie between the pipelines. Each FOR LOOP represents one of the pipelines. The boundaries of each operator become blurred; query plan is data-centric. Strong code locality as small cde fragments iterate over large quatities of data. Strong performance!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eb54a026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eb54a026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eb54a026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eb54a026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eb54a026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eb54a026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0cbc0c7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0cbc0c7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b54a026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b54a026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eb54a026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eb54a026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0cbc0c72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0cbc0c72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0cbc0c7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0cbc0c7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eb54a026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eb54a026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1f1f43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1f1f43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eb54a026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eb54a026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eb54a026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eb54a026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eb54a026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eb54a026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51f1f43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51f1f43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51f1f43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51f1f43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Efficiently Compiling Efficient Query Plans for Modern Hardware</a:t>
            </a:r>
            <a:endParaRPr sz="32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Kyle Imrie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paper solve these issues?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Main Points: The Secret Sauce of HyPer</a:t>
            </a:r>
            <a:endParaRPr/>
          </a:p>
        </p:txBody>
      </p:sp>
      <p:sp>
        <p:nvSpPr>
          <p:cNvPr id="149" name="Google Shape;149;p23"/>
          <p:cNvSpPr txBox="1"/>
          <p:nvPr>
            <p:ph idx="1" type="body"/>
          </p:nvPr>
        </p:nvSpPr>
        <p:spPr>
          <a:xfrm>
            <a:off x="2947500" y="2089575"/>
            <a:ext cx="32490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Processing is data centric, not operator centric</a:t>
            </a:r>
            <a:endParaRPr sz="1400"/>
          </a:p>
          <a:p>
            <a:pPr indent="-317500" lvl="0" marL="457200" rtl="0" algn="l">
              <a:spcBef>
                <a:spcPts val="0"/>
              </a:spcBef>
              <a:spcAft>
                <a:spcPts val="0"/>
              </a:spcAft>
              <a:buSzPts val="1400"/>
              <a:buChar char="●"/>
            </a:pPr>
            <a:r>
              <a:rPr lang="en" sz="1400"/>
              <a:t>Emphasize data and code locality</a:t>
            </a:r>
            <a:endParaRPr sz="1400"/>
          </a:p>
          <a:p>
            <a:pPr indent="-317500" lvl="0" marL="457200" rtl="0" algn="l">
              <a:spcBef>
                <a:spcPts val="0"/>
              </a:spcBef>
              <a:spcAft>
                <a:spcPts val="0"/>
              </a:spcAft>
              <a:buSzPts val="1400"/>
              <a:buChar char="●"/>
            </a:pPr>
            <a:r>
              <a:rPr lang="en" sz="1400"/>
              <a:t>Queries are compiled into native machine code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from Operator Model to Data Model</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the iterative model, the operators would pull up the data tuples one at a time, constantly cycling through the extremely-high throughput CPU cache memory.</a:t>
            </a:r>
            <a:endParaRPr sz="1400"/>
          </a:p>
          <a:p>
            <a:pPr indent="0" lvl="0" marL="0" rtl="0" algn="l">
              <a:spcBef>
                <a:spcPts val="1600"/>
              </a:spcBef>
              <a:spcAft>
                <a:spcPts val="0"/>
              </a:spcAft>
              <a:buNone/>
            </a:pPr>
            <a:r>
              <a:rPr lang="en" sz="1400"/>
              <a:t>The system described in the paper seeks to keep as much data in the CPU registers for as long as possible.</a:t>
            </a:r>
            <a:endParaRPr sz="1400"/>
          </a:p>
          <a:p>
            <a:pPr indent="0" lvl="0" marL="0" rtl="0" algn="l">
              <a:spcBef>
                <a:spcPts val="1600"/>
              </a:spcBef>
              <a:spcAft>
                <a:spcPts val="0"/>
              </a:spcAft>
              <a:buNone/>
            </a:pPr>
            <a:r>
              <a:rPr lang="en" sz="1400"/>
              <a:t>In this way, the direction of data flow is </a:t>
            </a:r>
            <a:r>
              <a:rPr b="1" i="1" lang="en" sz="1400"/>
              <a:t>reversed</a:t>
            </a:r>
            <a:r>
              <a:rPr lang="en" sz="1400"/>
              <a:t> compared to the iterator model (the data is </a:t>
            </a:r>
            <a:r>
              <a:rPr b="1" i="1" lang="en" sz="1400"/>
              <a:t>pushed</a:t>
            </a:r>
            <a:r>
              <a:rPr lang="en" sz="1400"/>
              <a:t> </a:t>
            </a:r>
            <a:r>
              <a:rPr b="1" i="1" lang="en" sz="1400"/>
              <a:t>to</a:t>
            </a:r>
            <a:r>
              <a:rPr lang="en" sz="1400"/>
              <a:t> the operators rather than </a:t>
            </a:r>
            <a:r>
              <a:rPr b="1" i="1" lang="en" sz="1400"/>
              <a:t>pulled from</a:t>
            </a:r>
            <a:r>
              <a:rPr lang="en" sz="1400"/>
              <a:t>.</a:t>
            </a:r>
            <a:endParaRPr sz="14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Data/Code Locality Mean?</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Strong Data Locality =&gt; Data is stored close to where it will be processed, i.e in CPU registers</a:t>
            </a:r>
            <a:endParaRPr sz="1400"/>
          </a:p>
          <a:p>
            <a:pPr indent="0" lvl="0" marL="0" rtl="0" algn="l">
              <a:spcBef>
                <a:spcPts val="1600"/>
              </a:spcBef>
              <a:spcAft>
                <a:spcPts val="0"/>
              </a:spcAft>
              <a:buNone/>
            </a:pPr>
            <a:r>
              <a:rPr lang="en" sz="1400"/>
              <a:t>Weak Data Locality =&gt; Data is most often found in main memory or on disk</a:t>
            </a:r>
            <a:endParaRPr sz="1400"/>
          </a:p>
          <a:p>
            <a:pPr indent="0" lvl="0" marL="0" rtl="0" algn="l">
              <a:spcBef>
                <a:spcPts val="1600"/>
              </a:spcBef>
              <a:spcAft>
                <a:spcPts val="0"/>
              </a:spcAft>
              <a:buNone/>
            </a:pPr>
            <a:r>
              <a:rPr lang="en" sz="1400"/>
              <a:t>Strong Code Locality =&gt; Data is frequently being pushed in volume to the operators, allowing the operators to work longer without fetching more data</a:t>
            </a:r>
            <a:endParaRPr sz="1400"/>
          </a:p>
          <a:p>
            <a:pPr indent="0" lvl="0" marL="0" rtl="0" algn="l">
              <a:spcBef>
                <a:spcPts val="1600"/>
              </a:spcBef>
              <a:spcAft>
                <a:spcPts val="0"/>
              </a:spcAft>
              <a:buNone/>
            </a:pPr>
            <a:r>
              <a:rPr lang="en" sz="1400"/>
              <a:t>Weak Code Locality =&gt; Each time an operator iterates over a tuple, time is spent seeking to the next data tuple from memory</a:t>
            </a:r>
            <a:endParaRPr sz="14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Query: Iterator Model</a:t>
            </a:r>
            <a:endParaRPr/>
          </a:p>
        </p:txBody>
      </p:sp>
      <p:sp>
        <p:nvSpPr>
          <p:cNvPr id="167" name="Google Shape;16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168" name="Google Shape;168;p26"/>
          <p:cNvPicPr preferRelativeResize="0"/>
          <p:nvPr/>
        </p:nvPicPr>
        <p:blipFill>
          <a:blip r:embed="rId3">
            <a:alphaModFix/>
          </a:blip>
          <a:stretch>
            <a:fillRect/>
          </a:stretch>
        </p:blipFill>
        <p:spPr>
          <a:xfrm>
            <a:off x="729450" y="2080725"/>
            <a:ext cx="4564375" cy="2257425"/>
          </a:xfrm>
          <a:prstGeom prst="rect">
            <a:avLst/>
          </a:prstGeom>
          <a:noFill/>
          <a:ln>
            <a:noFill/>
          </a:ln>
        </p:spPr>
      </p:pic>
      <p:pic>
        <p:nvPicPr>
          <p:cNvPr id="169" name="Google Shape;169;p26"/>
          <p:cNvPicPr preferRelativeResize="0"/>
          <p:nvPr/>
        </p:nvPicPr>
        <p:blipFill>
          <a:blip r:embed="rId4">
            <a:alphaModFix/>
          </a:blip>
          <a:stretch>
            <a:fillRect/>
          </a:stretch>
        </p:blipFill>
        <p:spPr>
          <a:xfrm>
            <a:off x="5722563" y="1852100"/>
            <a:ext cx="2695575" cy="271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Query: Data-Centric Model</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176" name="Google Shape;176;p27"/>
          <p:cNvPicPr preferRelativeResize="0"/>
          <p:nvPr/>
        </p:nvPicPr>
        <p:blipFill>
          <a:blip r:embed="rId3">
            <a:alphaModFix/>
          </a:blip>
          <a:stretch>
            <a:fillRect/>
          </a:stretch>
        </p:blipFill>
        <p:spPr>
          <a:xfrm>
            <a:off x="729438" y="1998400"/>
            <a:ext cx="2657475" cy="2800350"/>
          </a:xfrm>
          <a:prstGeom prst="rect">
            <a:avLst/>
          </a:prstGeom>
          <a:noFill/>
          <a:ln>
            <a:noFill/>
          </a:ln>
        </p:spPr>
      </p:pic>
      <p:pic>
        <p:nvPicPr>
          <p:cNvPr id="177" name="Google Shape;177;p27"/>
          <p:cNvPicPr preferRelativeResize="0"/>
          <p:nvPr/>
        </p:nvPicPr>
        <p:blipFill>
          <a:blip r:embed="rId4">
            <a:alphaModFix/>
          </a:blip>
          <a:stretch>
            <a:fillRect/>
          </a:stretch>
        </p:blipFill>
        <p:spPr>
          <a:xfrm>
            <a:off x="4348350" y="1832586"/>
            <a:ext cx="4069801" cy="31319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build these plans?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from Algebra to Machine Code</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it comes to compiling your SQL query, the model introduced in this paper is quite similar to the iterator model:</a:t>
            </a:r>
            <a:endParaRPr sz="1400"/>
          </a:p>
          <a:p>
            <a:pPr indent="-317500" lvl="0" marL="457200" rtl="0" algn="l">
              <a:spcBef>
                <a:spcPts val="1600"/>
              </a:spcBef>
              <a:spcAft>
                <a:spcPts val="0"/>
              </a:spcAft>
              <a:buSzPts val="1400"/>
              <a:buChar char="●"/>
            </a:pPr>
            <a:r>
              <a:rPr lang="en" sz="1400"/>
              <a:t>SQL query is parsed</a:t>
            </a:r>
            <a:endParaRPr sz="1400"/>
          </a:p>
          <a:p>
            <a:pPr indent="-317500" lvl="0" marL="457200" rtl="0" algn="l">
              <a:spcBef>
                <a:spcPts val="0"/>
              </a:spcBef>
              <a:spcAft>
                <a:spcPts val="0"/>
              </a:spcAft>
              <a:buSzPts val="1400"/>
              <a:buChar char="●"/>
            </a:pPr>
            <a:r>
              <a:rPr lang="en" sz="1400"/>
              <a:t>Query is translated into physical algebra</a:t>
            </a:r>
            <a:endParaRPr sz="1400"/>
          </a:p>
          <a:p>
            <a:pPr indent="-317500" lvl="0" marL="457200" rtl="0" algn="l">
              <a:spcBef>
                <a:spcPts val="0"/>
              </a:spcBef>
              <a:spcAft>
                <a:spcPts val="0"/>
              </a:spcAft>
              <a:buSzPts val="1400"/>
              <a:buChar char="●"/>
            </a:pPr>
            <a:r>
              <a:rPr lang="en" sz="1400"/>
              <a:t>Algebraic expression is optimized</a:t>
            </a:r>
            <a:endParaRPr sz="1400"/>
          </a:p>
          <a:p>
            <a:pPr indent="-317500" lvl="0" marL="457200" rtl="0" algn="l">
              <a:spcBef>
                <a:spcPts val="0"/>
              </a:spcBef>
              <a:spcAft>
                <a:spcPts val="0"/>
              </a:spcAft>
              <a:buSzPts val="1400"/>
              <a:buChar char="●"/>
            </a:pPr>
            <a:r>
              <a:rPr lang="en" sz="1400"/>
              <a:t>Instead of this expression being passed as an operator, we compile it into an imperative program (see prev example)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well does it perform?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Inner Workings of the HyPer Compiler</a:t>
            </a:r>
            <a:endParaRPr/>
          </a:p>
        </p:txBody>
      </p:sp>
      <p:sp>
        <p:nvSpPr>
          <p:cNvPr id="199" name="Google Shape;199;p31"/>
          <p:cNvSpPr txBox="1"/>
          <p:nvPr>
            <p:ph idx="1" type="body"/>
          </p:nvPr>
        </p:nvSpPr>
        <p:spPr>
          <a:xfrm>
            <a:off x="729450" y="2078875"/>
            <a:ext cx="3631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Initial experiments in full C++ compilation at runtime led to full seconds of compiling time.</a:t>
            </a:r>
            <a:endParaRPr sz="1400"/>
          </a:p>
          <a:p>
            <a:pPr indent="0" lvl="0" marL="0" rtl="0" algn="l">
              <a:spcBef>
                <a:spcPts val="1600"/>
              </a:spcBef>
              <a:spcAft>
                <a:spcPts val="0"/>
              </a:spcAft>
              <a:buNone/>
            </a:pPr>
            <a:r>
              <a:rPr lang="en" sz="1400"/>
              <a:t>Instead, they compiled machine code using the Low Level Virtual Machine compiler framework, using C++ for data structure management. The C++ is pre-compiled; only the LLVM code is compiled at runtime.</a:t>
            </a:r>
            <a:endParaRPr sz="1400"/>
          </a:p>
          <a:p>
            <a:pPr indent="0" lvl="0" marL="0" rtl="0" algn="l">
              <a:spcBef>
                <a:spcPts val="1600"/>
              </a:spcBef>
              <a:spcAft>
                <a:spcPts val="1600"/>
              </a:spcAft>
              <a:buNone/>
            </a:pPr>
            <a:r>
              <a:rPr lang="en" sz="1400"/>
              <a:t>Total compilation time in milliseconds.</a:t>
            </a:r>
            <a:endParaRPr sz="1400"/>
          </a:p>
        </p:txBody>
      </p:sp>
      <p:pic>
        <p:nvPicPr>
          <p:cNvPr id="200" name="Google Shape;200;p31"/>
          <p:cNvPicPr preferRelativeResize="0"/>
          <p:nvPr/>
        </p:nvPicPr>
        <p:blipFill>
          <a:blip r:embed="rId3">
            <a:alphaModFix/>
          </a:blip>
          <a:stretch>
            <a:fillRect/>
          </a:stretch>
        </p:blipFill>
        <p:spPr>
          <a:xfrm>
            <a:off x="4311625" y="1853848"/>
            <a:ext cx="4106525" cy="312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on the Paper and the Author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TPC-H Benchmarks</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2"/>
          <p:cNvPicPr preferRelativeResize="0"/>
          <p:nvPr/>
        </p:nvPicPr>
        <p:blipFill>
          <a:blip r:embed="rId3">
            <a:alphaModFix/>
          </a:blip>
          <a:stretch>
            <a:fillRect/>
          </a:stretch>
        </p:blipFill>
        <p:spPr>
          <a:xfrm>
            <a:off x="1466850" y="1866400"/>
            <a:ext cx="6210300" cy="268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13" name="Google Shape;21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While the iterator model offers a simple interface, it comes with performance costs</a:t>
            </a:r>
            <a:endParaRPr sz="1400"/>
          </a:p>
          <a:p>
            <a:pPr indent="-317500" lvl="0" marL="457200" rtl="0" algn="l">
              <a:spcBef>
                <a:spcPts val="0"/>
              </a:spcBef>
              <a:spcAft>
                <a:spcPts val="0"/>
              </a:spcAft>
              <a:buSzPts val="1400"/>
              <a:buChar char="●"/>
            </a:pPr>
            <a:r>
              <a:rPr b="1" lang="en" sz="1400"/>
              <a:t>Putting data first</a:t>
            </a:r>
            <a:r>
              <a:rPr lang="en" sz="1400"/>
              <a:t>: By reversing the data flow in our query plans, we can achieve great results</a:t>
            </a:r>
            <a:endParaRPr sz="1400"/>
          </a:p>
          <a:p>
            <a:pPr indent="-317500" lvl="0" marL="457200" rtl="0" algn="l">
              <a:spcBef>
                <a:spcPts val="0"/>
              </a:spcBef>
              <a:spcAft>
                <a:spcPts val="0"/>
              </a:spcAft>
              <a:buSzPts val="1400"/>
              <a:buChar char="●"/>
            </a:pPr>
            <a:r>
              <a:rPr lang="en" sz="1400"/>
              <a:t>The C++/LLVM framework can produce machine code that rivals hand-crafted solutions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the author?</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Paper was published by Thomas Neumann in June of 2011</a:t>
            </a:r>
            <a:endParaRPr sz="1400"/>
          </a:p>
          <a:p>
            <a:pPr indent="-317500" lvl="0" marL="457200" rtl="0" algn="l">
              <a:spcBef>
                <a:spcPts val="0"/>
              </a:spcBef>
              <a:spcAft>
                <a:spcPts val="0"/>
              </a:spcAft>
              <a:buSzPts val="1400"/>
              <a:buChar char="●"/>
            </a:pPr>
            <a:r>
              <a:rPr lang="en" sz="1400"/>
              <a:t>Professor of Query Optimization and Database Systems at the Technical University of Munich</a:t>
            </a:r>
            <a:endParaRPr sz="1400"/>
          </a:p>
        </p:txBody>
      </p:sp>
      <p:pic>
        <p:nvPicPr>
          <p:cNvPr id="99" name="Google Shape;99;p15"/>
          <p:cNvPicPr preferRelativeResize="0"/>
          <p:nvPr/>
        </p:nvPicPr>
        <p:blipFill>
          <a:blip r:embed="rId3">
            <a:alphaModFix/>
          </a:blip>
          <a:stretch>
            <a:fillRect/>
          </a:stretch>
        </p:blipFill>
        <p:spPr>
          <a:xfrm>
            <a:off x="979325" y="3186825"/>
            <a:ext cx="1073450" cy="1526675"/>
          </a:xfrm>
          <a:prstGeom prst="rect">
            <a:avLst/>
          </a:prstGeom>
          <a:noFill/>
          <a:ln>
            <a:noFill/>
          </a:ln>
        </p:spPr>
      </p:pic>
      <p:pic>
        <p:nvPicPr>
          <p:cNvPr id="100" name="Google Shape;100;p15"/>
          <p:cNvPicPr preferRelativeResize="0"/>
          <p:nvPr/>
        </p:nvPicPr>
        <p:blipFill>
          <a:blip r:embed="rId4">
            <a:alphaModFix/>
          </a:blip>
          <a:stretch>
            <a:fillRect/>
          </a:stretch>
        </p:blipFill>
        <p:spPr>
          <a:xfrm>
            <a:off x="4476400" y="3042362"/>
            <a:ext cx="3671975" cy="1815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else did he accomplish?</a:t>
            </a:r>
            <a:endParaRPr/>
          </a:p>
        </p:txBody>
      </p:sp>
      <p:sp>
        <p:nvSpPr>
          <p:cNvPr id="106" name="Google Shape;106;p16"/>
          <p:cNvSpPr txBox="1"/>
          <p:nvPr>
            <p:ph idx="1" type="body"/>
          </p:nvPr>
        </p:nvSpPr>
        <p:spPr>
          <a:xfrm>
            <a:off x="729450" y="2078875"/>
            <a:ext cx="37926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April of 2011, he presented at the 27th International IEEE Conference on Data Engineering in Germany</a:t>
            </a:r>
            <a:endParaRPr sz="1400"/>
          </a:p>
          <a:p>
            <a:pPr indent="-317500" lvl="0" marL="457200" rtl="0" algn="l">
              <a:spcBef>
                <a:spcPts val="0"/>
              </a:spcBef>
              <a:spcAft>
                <a:spcPts val="0"/>
              </a:spcAft>
              <a:buSzPts val="1400"/>
              <a:buChar char="●"/>
            </a:pPr>
            <a:r>
              <a:rPr lang="en" sz="1400"/>
              <a:t>At this presentation, he introduced HyPer, a hybrid OLTP/OLAP database management system</a:t>
            </a:r>
            <a:endParaRPr sz="1400"/>
          </a:p>
          <a:p>
            <a:pPr indent="-317500" lvl="0" marL="457200" rtl="0" algn="l">
              <a:spcBef>
                <a:spcPts val="0"/>
              </a:spcBef>
              <a:spcAft>
                <a:spcPts val="0"/>
              </a:spcAft>
              <a:buSzPts val="1400"/>
              <a:buChar char="●"/>
            </a:pPr>
            <a:r>
              <a:rPr lang="en" sz="1400"/>
              <a:t>The ideas covered in this presentation are built into HyPer</a:t>
            </a:r>
            <a:endParaRPr sz="1400"/>
          </a:p>
        </p:txBody>
      </p:sp>
      <p:pic>
        <p:nvPicPr>
          <p:cNvPr id="107" name="Google Shape;107;p16"/>
          <p:cNvPicPr preferRelativeResize="0"/>
          <p:nvPr/>
        </p:nvPicPr>
        <p:blipFill>
          <a:blip r:embed="rId3">
            <a:alphaModFix/>
          </a:blip>
          <a:stretch>
            <a:fillRect/>
          </a:stretch>
        </p:blipFill>
        <p:spPr>
          <a:xfrm>
            <a:off x="6102725" y="1082900"/>
            <a:ext cx="2315425" cy="369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main takeaways of this paper? </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What are the weaknesses of the Volcano style of query optimization?</a:t>
            </a:r>
            <a:endParaRPr sz="1400"/>
          </a:p>
          <a:p>
            <a:pPr indent="-317500" lvl="0" marL="457200" rtl="0" algn="l">
              <a:spcBef>
                <a:spcPts val="0"/>
              </a:spcBef>
              <a:spcAft>
                <a:spcPts val="0"/>
              </a:spcAft>
              <a:buSzPts val="1400"/>
              <a:buChar char="●"/>
            </a:pPr>
            <a:r>
              <a:rPr lang="en" sz="1400"/>
              <a:t>How does the HyPer DBMS tackle these issues?</a:t>
            </a:r>
            <a:endParaRPr sz="1400"/>
          </a:p>
          <a:p>
            <a:pPr indent="-317500" lvl="0" marL="457200" rtl="0" algn="l">
              <a:spcBef>
                <a:spcPts val="0"/>
              </a:spcBef>
              <a:spcAft>
                <a:spcPts val="0"/>
              </a:spcAft>
              <a:buSzPts val="1400"/>
              <a:buChar char="●"/>
            </a:pPr>
            <a:r>
              <a:rPr lang="en" sz="1400"/>
              <a:t>How is it all implemented and how well does it perform?</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Weaknesses of the Volcano model of query optimization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Volcano model?</a:t>
            </a:r>
            <a:endParaRPr/>
          </a:p>
        </p:txBody>
      </p:sp>
      <p:sp>
        <p:nvSpPr>
          <p:cNvPr id="124" name="Google Shape;124;p19"/>
          <p:cNvSpPr txBox="1"/>
          <p:nvPr>
            <p:ph idx="1" type="body"/>
          </p:nvPr>
        </p:nvSpPr>
        <p:spPr>
          <a:xfrm>
            <a:off x="729450" y="2078875"/>
            <a:ext cx="3387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sz="1400"/>
              <a:t>When you are telling SQL to run a query against your database, what is happening behind the scenes? Your declarative statements are translated into physical algebra and executed repeatedly over a stream of data tuples.</a:t>
            </a:r>
            <a:endParaRPr sz="1400"/>
          </a:p>
        </p:txBody>
      </p:sp>
      <p:pic>
        <p:nvPicPr>
          <p:cNvPr id="125" name="Google Shape;125;p19"/>
          <p:cNvPicPr preferRelativeResize="0"/>
          <p:nvPr/>
        </p:nvPicPr>
        <p:blipFill>
          <a:blip r:embed="rId3">
            <a:alphaModFix/>
          </a:blip>
          <a:stretch>
            <a:fillRect/>
          </a:stretch>
        </p:blipFill>
        <p:spPr>
          <a:xfrm>
            <a:off x="4269450" y="2006250"/>
            <a:ext cx="4722151" cy="26571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a Query Plan</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t>Picture each step of your logical plan as a function/method in some programming language, with a single data tuple as its input. Everytime you call this method, it does some work and outputs its results and seeks to the next tuple in the data stream.</a:t>
            </a:r>
            <a:endParaRPr sz="1400"/>
          </a:p>
          <a:p>
            <a:pPr indent="0" lvl="0" marL="0" rtl="0" algn="l">
              <a:spcBef>
                <a:spcPts val="1600"/>
              </a:spcBef>
              <a:spcAft>
                <a:spcPts val="1600"/>
              </a:spcAft>
              <a:buClr>
                <a:srgbClr val="000000"/>
              </a:buClr>
              <a:buSzPts val="1100"/>
              <a:buFont typeface="Arial"/>
              <a:buNone/>
            </a:pPr>
            <a:r>
              <a:rPr lang="en" sz="1400"/>
              <a:t>In the iterative model, where you can have many intermediary steps as well as one final step, these functions are called </a:t>
            </a:r>
            <a:r>
              <a:rPr b="1" i="1" lang="en" sz="1400"/>
              <a:t>millions</a:t>
            </a:r>
            <a:r>
              <a:rPr lang="en" sz="1400"/>
              <a:t> of times. One of the aims of the author was to reduce the CPU consumption spent on these calls.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Issues</a:t>
            </a:r>
            <a:endParaRPr/>
          </a:p>
        </p:txBody>
      </p:sp>
      <p:sp>
        <p:nvSpPr>
          <p:cNvPr id="137" name="Google Shape;137;p21"/>
          <p:cNvSpPr txBox="1"/>
          <p:nvPr>
            <p:ph idx="1" type="body"/>
          </p:nvPr>
        </p:nvSpPr>
        <p:spPr>
          <a:xfrm>
            <a:off x="729450" y="2078875"/>
            <a:ext cx="3836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t>What if we operate on multiple tuples of data at once?</a:t>
            </a:r>
            <a:endParaRPr sz="1400"/>
          </a:p>
          <a:p>
            <a:pPr indent="0" lvl="0" marL="0" rtl="0" algn="l">
              <a:spcBef>
                <a:spcPts val="1600"/>
              </a:spcBef>
              <a:spcAft>
                <a:spcPts val="0"/>
              </a:spcAft>
              <a:buClr>
                <a:srgbClr val="000000"/>
              </a:buClr>
              <a:buSzPts val="1100"/>
              <a:buFont typeface="Arial"/>
              <a:buNone/>
            </a:pPr>
            <a:r>
              <a:rPr lang="en" sz="1400"/>
              <a:t>Vectorization is a step in the right direction, but it incurs the cost of having to load your data into memory (removes ability to pipeline together different operators into one)</a:t>
            </a:r>
            <a:endParaRPr sz="1400"/>
          </a:p>
          <a:p>
            <a:pPr indent="0" lvl="0" marL="0" rtl="0" algn="l">
              <a:spcBef>
                <a:spcPts val="1600"/>
              </a:spcBef>
              <a:spcAft>
                <a:spcPts val="1600"/>
              </a:spcAft>
              <a:buClr>
                <a:srgbClr val="000000"/>
              </a:buClr>
              <a:buSzPts val="1100"/>
              <a:buFont typeface="Arial"/>
              <a:buNone/>
            </a:pPr>
            <a:r>
              <a:t/>
            </a:r>
            <a:endParaRPr sz="1400"/>
          </a:p>
        </p:txBody>
      </p:sp>
      <p:pic>
        <p:nvPicPr>
          <p:cNvPr id="138" name="Google Shape;138;p21"/>
          <p:cNvPicPr preferRelativeResize="0"/>
          <p:nvPr/>
        </p:nvPicPr>
        <p:blipFill>
          <a:blip r:embed="rId3">
            <a:alphaModFix/>
          </a:blip>
          <a:stretch>
            <a:fillRect/>
          </a:stretch>
        </p:blipFill>
        <p:spPr>
          <a:xfrm>
            <a:off x="4825475" y="1318650"/>
            <a:ext cx="3737456" cy="298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