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 bit array of size m and k hash functions, which each map a key to one of the m array positions (see Figure9(a)).</a:t>
            </a:r>
          </a:p>
          <a:p>
            <a:pPr/>
          </a:p>
          <a:p>
            <a:pPr/>
            <a:r>
              <a:t>To add an element to the set, a key is fed to the k hash-functions and the bits of the returned positions are set to 1. To test if a key is a member of the set, the key is again fed into the k hash functions to receive k array positions. If any of the bits at those k positions is 0, the key is not a member of a set. </a:t>
            </a:r>
          </a:p>
          <a:p>
            <a:pPr/>
          </a:p>
          <a:p>
            <a:pPr/>
            <a:r>
              <a:t> a Bloom filter does guarantee that there exists no false negatives, but has potential false positives.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The figure demonstrates, that from a top-level view, the CDF function appears very smooth and regular. However, if one zooms in to the individual records, more and more irregularities show;</a:t>
            </a:r>
          </a:p>
          <a:p>
            <a:pPr/>
          </a:p>
          <a:p>
            <a:pPr/>
            <a:r>
              <a:t>Thus models like neural nets, polynomial regression, etc. might be more CPU and space efficient to narrow down the position for an item from the entire dataset to a region of thousands, but a single neural net usually requires significantly more space and CPU time for the “last mile” to reduce the error further down from thousands to hundreds.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authors primarily focus on simple, fully-connected neural nets because of their simplicity and flexibility,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LIF can learn simple models on-the-fly (e.g., linear regression models), it relies on Tensorflow for more complex models (e.g., NN)</a:t>
            </a:r>
          </a:p>
          <a:p>
            <a:pPr/>
          </a:p>
          <a:p>
            <a:pPr/>
            <a:r>
              <a:t>However, it never uses Tensorflow at inference. Rather, given a trained Tensorflow model, LIF automatically extracts all weights from the model and generates efficient index structures in C++ based on the model specification.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 outlined in Section 2.3 one of the key challenges of building alternative learned models to replace B-Trees is the accuracy for last-mile search.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However, recursive model indexes do not have to be trees.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 outlined in Section 2.3 one of the key challenges of building alternative learned models to replace B-Trees is the accuracy for last-mile search.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bottom stage, the index is optimized by replacing NN models with B-Trees if absolute min-/max-error is above a predefined threshold. The hybrid indexes can bound the worst case performance of learned indexes to the performance of B-Trees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bottom stage, the index is optimized by replacing NN models with B-Trees if absolute min-/max-error is above a predefined threshold. The hybrid indexes can bound the worst case performance of learned indexes to the performance of B-Trees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8" name="Shape 2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key challenge for any efficient Hash-map implementation is to prevent too many distinct keys from being mapped to the same position inside the Hash-map, henceforth referred to as a conflict.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key challenge for any efficient Hash-map implementation is to prevent too many distinct keys from being mapped to the same position inside the Hash-map, henceforth referred to as a conflict.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based on a key predicts if a key exists in a set or not</a:t>
            </a:r>
          </a:p>
          <a:p>
            <a:pPr/>
            <a:r>
              <a:t>important differences. For example, a Bloom filter can have false positives but not false negatives.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While both range and point indexes learn the distribution of keys, existence indexes need to learn a function that separates keys from everything else.</a:t>
            </a:r>
          </a:p>
          <a:p>
            <a:pPr/>
          </a:p>
          <a:p>
            <a:pPr/>
            <a:r>
              <a:t>Stated differently, a good hash function for a point index is one with few collisions among keys, whereas a good hash function for a Bloom filter would be one that has lots of collisions among keys and lots of collisions among non-keys, but few collisions of keys and non-keys.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considering the data distribution for ML purposes, we must consider a dataset of non-keys. In this work, we con- sider the case where non-keys come from observable histori- cal queries and we assume that future queries come from the same distribution as historical queries.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Shape 2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Unlike Bloom filters, our model will likely have a non-zero FPR and FNR; in fact, as the FPR goes down, the FNR will go up. In order to preserve the no false negatives constraint of existence indexes, we create an overflow Bloom filter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blacklisted phishing URLs dataset 1.7M URL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Range index structure, like B-Trees, are already models: given a key, they “predict” the location of a value within a key-sorted set. It is guaranteed that the key of the record at that position is the first key equal or higher than the look-up key. </a:t>
            </a:r>
          </a:p>
          <a:p>
            <a:pPr/>
          </a:p>
          <a:p>
            <a:pPr/>
            <a:r>
              <a:t>it maps a key to a position with a min- and max-error (a min-error of 0 and a max-error of the page-size), with a guarantee that the key can be found in that region if it exists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maps a key to a position with a min- and max-error (a min-error of 0 and a max-error of the page-size), with a guarantee that the key can be found in that region if it exists </a:t>
            </a:r>
          </a:p>
          <a:p>
            <a:pPr/>
          </a:p>
          <a:p>
            <a:pPr/>
            <a:r>
              <a:t>we can replace the index with other types of ML models, including neural nets, as long as they are also able to provide similar strong guarantees about the min- and max-error.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 first sight it may seem hard to provide the same guarantees with other types of ML models, but it is actually surprisingly simple. First, the B-Tree only provides the strong min- and max-error guarantee over the stored keys, not for all possible keys. For new data, B-Trees need to be re-balanced</a:t>
            </a:r>
          </a:p>
          <a:p>
            <a:pPr/>
          </a:p>
          <a:p>
            <a:pPr/>
            <a:r>
              <a:t>That is, for monotonic models the only thing we need to do is to execute the model for every key and remember the worst over- and under-prediction of a position to calculate the min- and max-error.</a:t>
            </a:r>
          </a:p>
          <a:p>
            <a:pPr/>
          </a:p>
          <a:p>
            <a:pPr/>
            <a:r>
              <a:t>Second, and more importantly, the strong error bounds are not even needed. The data has to be sorted anyway to support range requests, so any error is easily corrected by a local search around the prediction (e.g., using exponential search) and thus, even al- lows for non-monotonic models.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 (Key) is the estimated cumulative distribution function for the data to estimate the likelihood to observe a key smaller or equal to the look-up key P(X ≤ Key)</a:t>
            </a:r>
          </a:p>
          <a:p>
            <a:pPr/>
          </a:p>
          <a:p>
            <a:pPr/>
            <a:r>
              <a:t>it implies that indexing literally requires learning a data distribution. A B-Tree “learns” the data distribution by building a regression tree. A linear regression model would learn the data distribution by minimizing the (squared) error of a linear function.</a:t>
            </a:r>
          </a:p>
          <a:p>
            <a:pPr/>
            <a:r>
              <a:t> </a:t>
            </a:r>
          </a:p>
          <a:p>
            <a:pPr/>
            <a:r>
              <a:t>estimating the distribution for a dataset is a well known problem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timestamps are the input features and the positions in the sorted array are the labels. After- wards we measured the look-up time for a randomly selected key (averaged over several runs disregarding the first numbers) with Tensorflow and Python as the front-end.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timestamps are the input features and the positions in the sorted array are the labels. After- wards we measured the look-up time for a randomly selected key (averaged over several runs disregarding the first numbers) with Tensorflow and Python as the front-end.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timestamps are the input features and the positions in the sorted array are the labels. After- wards we measured the look-up time for a randomly selected key (averaged over several runs disregarding the first numbers) with Tensorflow and Python as the front-end.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499" indent="-444499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25078" marR="0" indent="-62507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69578" marR="0" indent="-62507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14078" marR="0" indent="-62507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58578" marR="0" indent="-62507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03078" marR="0" indent="-62507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47578" marR="0" indent="-62507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92078" marR="0" indent="-62507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36578" marR="0" indent="-62507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81078" marR="0" indent="-62507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rxiv.org/search/cs?searchtype=author&amp;query=Kraska%2C+T" TargetMode="External"/><Relationship Id="rId3" Type="http://schemas.openxmlformats.org/officeDocument/2006/relationships/hyperlink" Target="https://arxiv.org/search/cs?searchtype=author&amp;query=Beutel%2C+A" TargetMode="External"/><Relationship Id="rId4" Type="http://schemas.openxmlformats.org/officeDocument/2006/relationships/hyperlink" Target="https://arxiv.org/search/cs?searchtype=author&amp;query=Chi%2C+E+H" TargetMode="External"/><Relationship Id="rId5" Type="http://schemas.openxmlformats.org/officeDocument/2006/relationships/hyperlink" Target="https://arxiv.org/search/cs?searchtype=author&amp;query=Dean%2C+J" TargetMode="External"/><Relationship Id="rId6" Type="http://schemas.openxmlformats.org/officeDocument/2006/relationships/hyperlink" Target="https://arxiv.org/search/cs?searchtype=author&amp;query=Polyzotis%2C+N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he Case for Learned Index Structur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Case for Learned Index Structures </a:t>
            </a:r>
            <a:endParaRPr sz="1200"/>
          </a:p>
        </p:txBody>
      </p:sp>
      <p:sp>
        <p:nvSpPr>
          <p:cNvPr id="120" name="Authors: Tim Kraska, Alex Beutel, Ed H. Chi, Jeffrey Dean, Neoklis Polyzoti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Authors: </a:t>
            </a:r>
            <a:r>
              <a:rPr u="sng">
                <a:hlinkClick r:id="rId2" invalidUrl="" action="" tgtFrame="" tooltip="" history="1" highlightClick="0" endSnd="0"/>
              </a:rPr>
              <a:t>Tim Kraska</a:t>
            </a:r>
            <a:r>
              <a:t>, </a:t>
            </a:r>
            <a:r>
              <a:rPr u="sng">
                <a:hlinkClick r:id="rId3" invalidUrl="" action="" tgtFrame="" tooltip="" history="1" highlightClick="0" endSnd="0"/>
              </a:rPr>
              <a:t>Alex Beutel</a:t>
            </a:r>
            <a:r>
              <a:t>, </a:t>
            </a:r>
            <a:r>
              <a:rPr u="sng">
                <a:hlinkClick r:id="rId4" invalidUrl="" action="" tgtFrame="" tooltip="" history="1" highlightClick="0" endSnd="0"/>
              </a:rPr>
              <a:t>Ed H. Chi</a:t>
            </a:r>
            <a:r>
              <a:t>, </a:t>
            </a:r>
            <a:r>
              <a:rPr u="sng">
                <a:hlinkClick r:id="rId5" invalidUrl="" action="" tgtFrame="" tooltip="" history="1" highlightClick="0" endSnd="0"/>
              </a:rPr>
              <a:t>Jeffrey Dean</a:t>
            </a:r>
            <a:r>
              <a:t>, </a:t>
            </a:r>
            <a:r>
              <a:rPr u="sng">
                <a:hlinkClick r:id="rId6" invalidUrl="" action="" tgtFrame="" tooltip="" history="1" highlightClick="0" endSnd="0"/>
              </a:rPr>
              <a:t>Neoklis Polyzotis</a:t>
            </a:r>
          </a:p>
        </p:txBody>
      </p:sp>
      <p:sp>
        <p:nvSpPr>
          <p:cNvPr id="121" name="Presenter: Ruijia Mao"/>
          <p:cNvSpPr txBox="1"/>
          <p:nvPr/>
        </p:nvSpPr>
        <p:spPr>
          <a:xfrm>
            <a:off x="1270000" y="64389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Presenter: Ruijia Mao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ange Index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Range Indexes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ange Index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Range Indexes</a:t>
            </a:r>
          </a:p>
        </p:txBody>
      </p:sp>
      <p:pic>
        <p:nvPicPr>
          <p:cNvPr id="154" name="屏幕快照 2019-04-01 下午3.51.46.png" descr="屏幕快照 2019-04-01 下午3.51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121" y="2957055"/>
            <a:ext cx="5796876" cy="4004647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Maps a key to a position…"/>
          <p:cNvSpPr txBox="1"/>
          <p:nvPr>
            <p:ph type="body" sz="half" idx="1"/>
          </p:nvPr>
        </p:nvSpPr>
        <p:spPr>
          <a:xfrm>
            <a:off x="5954303" y="2732820"/>
            <a:ext cx="6232133" cy="6015160"/>
          </a:xfrm>
          <a:prstGeom prst="rect">
            <a:avLst/>
          </a:prstGeom>
        </p:spPr>
        <p:txBody>
          <a:bodyPr anchor="t"/>
          <a:lstStyle/>
          <a:p>
            <a:pPr/>
            <a:r>
              <a:t>Maps a key to a position</a:t>
            </a:r>
          </a:p>
          <a:p>
            <a:pPr/>
            <a:r>
              <a:t>For efficiency, indexing only the first key of every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ange Index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Range Indexes</a:t>
            </a:r>
          </a:p>
        </p:txBody>
      </p:sp>
      <p:pic>
        <p:nvPicPr>
          <p:cNvPr id="160" name="屏幕快照 2019-04-01 下午3.51.46.png" descr="屏幕快照 2019-04-01 下午3.51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121" y="2957055"/>
            <a:ext cx="5796876" cy="4004647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The B-Tree is a model, or in ML terminology, a regression tree…"/>
          <p:cNvSpPr txBox="1"/>
          <p:nvPr>
            <p:ph type="body" sz="half" idx="1"/>
          </p:nvPr>
        </p:nvSpPr>
        <p:spPr>
          <a:xfrm>
            <a:off x="5954303" y="2732820"/>
            <a:ext cx="6232133" cy="6015160"/>
          </a:xfrm>
          <a:prstGeom prst="rect">
            <a:avLst/>
          </a:prstGeom>
        </p:spPr>
        <p:txBody>
          <a:bodyPr anchor="t"/>
          <a:lstStyle/>
          <a:p>
            <a:pPr marL="391159" indent="-391159" defTabSz="514095">
              <a:spcBef>
                <a:spcPts val="3600"/>
              </a:spcBef>
              <a:defRPr sz="3959"/>
            </a:pPr>
            <a:r>
              <a:t>The B-Tree is a model, or in ML terminology, a regression tree</a:t>
            </a:r>
          </a:p>
          <a:p>
            <a:pPr marL="391159" indent="-391159" defTabSz="514095">
              <a:spcBef>
                <a:spcPts val="3600"/>
              </a:spcBef>
              <a:defRPr sz="3959"/>
            </a:pPr>
            <a:r>
              <a:t>it maps a key to a position with a min- and max-error, with a guarantee that the key can be found in that region if it exists.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ange Index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Range Indexes</a:t>
            </a:r>
          </a:p>
        </p:txBody>
      </p:sp>
      <p:pic>
        <p:nvPicPr>
          <p:cNvPr id="166" name="屏幕快照 2019-04-01 下午4.29.59.png" descr="屏幕快照 2019-04-01 下午4.29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" y="3390900"/>
            <a:ext cx="12700000" cy="469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ange Index Models are CDF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b="1" sz="6636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Range Index Models are CDF Models </a:t>
            </a:r>
          </a:p>
        </p:txBody>
      </p:sp>
      <p:sp>
        <p:nvSpPr>
          <p:cNvPr id="171" name="A model that predicts the position given a key inside a sorted array effectively approximates the cumulative distribution function (CDF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6719" indent="-426719" defTabSz="560831">
              <a:spcBef>
                <a:spcPts val="4000"/>
              </a:spcBef>
              <a:defRPr sz="4320"/>
            </a:pPr>
            <a:r>
              <a:t>A model that predicts the position given a key inside a sorted array effectively approximates the cumulative distribution function (CDF).</a:t>
            </a:r>
          </a:p>
          <a:p>
            <a:pPr marL="426719" indent="-426719" defTabSz="560831">
              <a:spcBef>
                <a:spcPts val="4000"/>
              </a:spcBef>
              <a:defRPr sz="4320"/>
            </a:pPr>
            <a:r>
              <a:t>p = F(Key) ∗ N</a:t>
            </a:r>
          </a:p>
          <a:p>
            <a:pPr marL="426719" indent="-426719" defTabSz="560831">
              <a:spcBef>
                <a:spcPts val="4000"/>
              </a:spcBef>
              <a:defRPr sz="4320"/>
            </a:pPr>
            <a:r>
              <a:t>p is the position estimate</a:t>
            </a:r>
          </a:p>
          <a:p>
            <a:pPr marL="426719" indent="-426719" defTabSz="560831">
              <a:spcBef>
                <a:spcPts val="4000"/>
              </a:spcBef>
              <a:defRPr sz="4320"/>
            </a:pPr>
            <a:r>
              <a:t>F(Key) is P(X ≤ Key)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 Frist, Naive Learned Ind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A Frist, Naive Learned Index</a:t>
            </a:r>
          </a:p>
        </p:txBody>
      </p:sp>
      <p:sp>
        <p:nvSpPr>
          <p:cNvPr id="176" name="Data: 200M web-server log recor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Data: 200M web-server log records </a:t>
            </a:r>
          </a:p>
          <a:p>
            <a:pPr/>
            <a:r>
              <a:t>Goal: building a secondary index over the times- tamps using Tensorflow</a:t>
            </a:r>
          </a:p>
          <a:p>
            <a:pPr/>
            <a:r>
              <a:t>Model: trained a two-layer fully- connected neural network with 32 neurons per layer using ReLU activation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 Frist, Naive Learned Index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3201">
              <a:defRPr sz="6480"/>
            </a:pPr>
            <a:r>
              <a:t>A Frist, Naive Learned Index:</a:t>
            </a:r>
          </a:p>
          <a:p>
            <a:pPr defTabSz="473201">
              <a:defRPr sz="6480"/>
            </a:pPr>
            <a:r>
              <a:t>Results</a:t>
            </a:r>
          </a:p>
        </p:txBody>
      </p:sp>
      <p:sp>
        <p:nvSpPr>
          <p:cNvPr id="181" name="Model: ≈ 1250 predictions per second,   ≈ 80, 000 nano-seconds (ns) to execute the model with Tensorflow, without the search ti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Model: ≈ 1250 predictions per second,   ≈ 80, 000 nano-seconds (ns) to execute the model with Tensorflow, without the search time </a:t>
            </a:r>
          </a:p>
          <a:p>
            <a:pPr/>
            <a:r>
              <a:t>B-Tree: traversal over the same data       ≈ 300ns </a:t>
            </a:r>
          </a:p>
          <a:p>
            <a:pPr/>
            <a:r>
              <a:t>Binary search the entire data: ≈ 900ns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 Frist, Naive Learned Index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3201">
              <a:defRPr sz="6480"/>
            </a:pPr>
            <a:r>
              <a:t>A Frist, Naive Learned Index: </a:t>
            </a:r>
          </a:p>
          <a:p>
            <a:pPr defTabSz="473201">
              <a:defRPr sz="6480"/>
            </a:pPr>
            <a:r>
              <a:t>Problems</a:t>
            </a:r>
          </a:p>
        </p:txBody>
      </p:sp>
      <p:sp>
        <p:nvSpPr>
          <p:cNvPr id="186" name="Tensorflow is designed for larger 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Tensorflow is designed for larger model</a:t>
            </a:r>
          </a:p>
          <a:p>
            <a:pPr/>
            <a:r>
              <a:t>Last mile: B-Trees are good in overfitting the data with a few operations, while the models are good at approximate the general shape of a CDF</a:t>
            </a:r>
          </a:p>
          <a:p>
            <a:pPr/>
            <a:r>
              <a:t>B-Trees are extremely cache- and operation-efficient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 Frist, Naive Learned Ind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A Frist, Naive Learned Index</a:t>
            </a:r>
          </a:p>
        </p:txBody>
      </p:sp>
      <p:pic>
        <p:nvPicPr>
          <p:cNvPr id="191" name="屏幕快照 2019-04-01 下午9.33.34.png" descr="屏幕快照 2019-04-01 下午9.33.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7656" y="2233819"/>
            <a:ext cx="11671547" cy="5982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he RM-Ind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RM-Index</a:t>
            </a:r>
          </a:p>
        </p:txBody>
      </p:sp>
      <p:sp>
        <p:nvSpPr>
          <p:cNvPr id="196" name="In order to solve challenges mentioned above, the authors develop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order to solve challenges mentioned above, the authors developed </a:t>
            </a:r>
          </a:p>
          <a:p>
            <a:pPr lvl="1"/>
            <a:r>
              <a:t>Learning Index Framework (LIF)</a:t>
            </a:r>
          </a:p>
          <a:p>
            <a:pPr lvl="1"/>
            <a:r>
              <a:t>Recursive Model Indexes (RMI)</a:t>
            </a:r>
          </a:p>
          <a:p>
            <a:pPr lvl="1"/>
            <a:r>
              <a:t>Standard-error-based search strategies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4" name="Introdu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Introduction</a:t>
            </a:r>
          </a:p>
          <a:p>
            <a:pPr/>
            <a:r>
              <a:rPr b="1"/>
              <a:t>Range Indexes</a:t>
            </a:r>
            <a:r>
              <a:t> - B-Tree Index</a:t>
            </a:r>
          </a:p>
          <a:p>
            <a:pPr>
              <a:defRPr b="1"/>
            </a:pPr>
            <a:r>
              <a:t>Point Index </a:t>
            </a:r>
            <a:r>
              <a:rPr b="0"/>
              <a:t>- Hash-Map Index</a:t>
            </a:r>
          </a:p>
          <a:p>
            <a:pPr>
              <a:defRPr b="1"/>
            </a:pPr>
            <a:r>
              <a:t>Existence Index </a:t>
            </a:r>
            <a:r>
              <a:rPr b="0"/>
              <a:t>- Bloom Filter Index</a:t>
            </a:r>
          </a:p>
          <a:p>
            <a:pPr>
              <a:defRPr b="1"/>
            </a:pPr>
            <a:r>
              <a:t>Conclusion &amp; Future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he RM-Index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The RM-Index:</a:t>
            </a:r>
          </a:p>
          <a:p>
            <a:pPr defTabSz="484886">
              <a:defRPr sz="6640"/>
            </a:pPr>
            <a:r>
              <a:t>LIF</a:t>
            </a:r>
          </a:p>
        </p:txBody>
      </p:sp>
      <p:sp>
        <p:nvSpPr>
          <p:cNvPr id="201" name="Learning Index Framework (LIF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Index Framework (LIF)</a:t>
            </a:r>
          </a:p>
          <a:p>
            <a:pPr lvl="1"/>
            <a:r>
              <a:t>An index synthesis system: given an index specification, LIF generates different index configurations, optimizes them, and tests them automatically.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he RM-Index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The RM-Index:</a:t>
            </a:r>
          </a:p>
          <a:p>
            <a:pPr defTabSz="484886">
              <a:defRPr sz="6640"/>
            </a:pPr>
            <a:r>
              <a:t>RMI</a:t>
            </a:r>
          </a:p>
        </p:txBody>
      </p:sp>
      <p:sp>
        <p:nvSpPr>
          <p:cNvPr id="206" name="Recursive Model Index  (RMI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Recursive Model Index  (RMI)</a:t>
            </a:r>
          </a:p>
          <a:p>
            <a:pPr lvl="1"/>
            <a:r>
              <a:t>A hierarchy of models. At each stage the model takes the key as an input, and based on it picks another model, until the final stage predicts the position.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he RM-Index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The RM-Index:</a:t>
            </a:r>
          </a:p>
          <a:p>
            <a:pPr defTabSz="484886">
              <a:defRPr sz="6640"/>
            </a:pPr>
            <a:r>
              <a:t>RMI</a:t>
            </a:r>
          </a:p>
        </p:txBody>
      </p:sp>
      <p:pic>
        <p:nvPicPr>
          <p:cNvPr id="211" name="屏幕快照 2019-04-01 下午10.20.31.png" descr="屏幕快照 2019-04-01 下午10.20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461" y="2622861"/>
            <a:ext cx="11527878" cy="6235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he RM-Index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The RM-Index:</a:t>
            </a:r>
          </a:p>
          <a:p>
            <a:pPr defTabSz="484886">
              <a:defRPr sz="6640"/>
            </a:pPr>
            <a:r>
              <a:t>RMI Benefits</a:t>
            </a:r>
          </a:p>
        </p:txBody>
      </p:sp>
      <p:sp>
        <p:nvSpPr>
          <p:cNvPr id="216" name="It separates model size and complexity from execution cos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6709" indent="-346709" defTabSz="455675">
              <a:spcBef>
                <a:spcPts val="3200"/>
              </a:spcBef>
              <a:defRPr sz="3509"/>
            </a:pPr>
            <a:r>
              <a:t>It separates model size and complexity from execution cost. </a:t>
            </a:r>
          </a:p>
          <a:p>
            <a:pPr marL="346709" indent="-346709" defTabSz="455675">
              <a:spcBef>
                <a:spcPts val="3200"/>
              </a:spcBef>
              <a:defRPr sz="3509"/>
            </a:pPr>
            <a:r>
              <a:t>It leverages the fact that it is easy to learn the overall shape of the data distribution. </a:t>
            </a:r>
          </a:p>
          <a:p>
            <a:pPr marL="346709" indent="-346709" defTabSz="455675">
              <a:spcBef>
                <a:spcPts val="3200"/>
              </a:spcBef>
              <a:defRPr sz="3509"/>
            </a:pPr>
            <a:r>
              <a:t>It effectively divides the space into smaller sub- ranges, like a B-Tree, to make it easier to achieve the required “last mile” accuracy with fewer operations. </a:t>
            </a:r>
          </a:p>
          <a:p>
            <a:pPr marL="346709" indent="-346709" defTabSz="455675">
              <a:spcBef>
                <a:spcPts val="3200"/>
              </a:spcBef>
              <a:defRPr sz="3509"/>
            </a:pPr>
            <a:r>
              <a:t>There is no search process required in-between the stages.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he RM-Index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The RM-Index:</a:t>
            </a:r>
          </a:p>
          <a:p>
            <a:pPr defTabSz="484886">
              <a:defRPr sz="6640"/>
            </a:pPr>
            <a:r>
              <a:t>Hybrid Indexes</a:t>
            </a:r>
          </a:p>
        </p:txBody>
      </p:sp>
      <p:sp>
        <p:nvSpPr>
          <p:cNvPr id="221" name="Another advantage of the recursive model index is that mixtures of models can be buil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Another advantage of the recursive model index is that mixtures of models can be built. </a:t>
            </a:r>
          </a:p>
          <a:p>
            <a:pPr lvl="1"/>
            <a:r>
              <a:t>Top layer - a small ReLU neural net </a:t>
            </a:r>
          </a:p>
          <a:p>
            <a:pPr lvl="1"/>
            <a:r>
              <a:t>Bottom - linear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he RM-Index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The RM-Index:</a:t>
            </a:r>
          </a:p>
          <a:p>
            <a:pPr defTabSz="484886">
              <a:defRPr sz="6640"/>
            </a:pPr>
            <a:r>
              <a:t>Search Strategy</a:t>
            </a:r>
          </a:p>
        </p:txBody>
      </p:sp>
      <p:sp>
        <p:nvSpPr>
          <p:cNvPr id="226" name="Model Biased Search - the first middle point is set to the value predicted by the 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Model Biased Search</a:t>
            </a:r>
            <a:r>
              <a:t> - the first middle point is set to the value predicted by the model </a:t>
            </a:r>
            <a:endParaRPr sz="1200"/>
          </a:p>
          <a:p>
            <a:pPr/>
            <a:r>
              <a:rPr b="1"/>
              <a:t>Biased Quaternary Search</a:t>
            </a:r>
            <a:r>
              <a:t> - three middle points of quaternary search as pos − σ, pos, pos + σ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231" name="屏幕快照 2019-04-01 下午10.53.47.png" descr="屏幕快照 2019-04-01 下午10.53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183433"/>
            <a:ext cx="13004801" cy="365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oint Ind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Point 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oint Index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Point Index:</a:t>
            </a:r>
          </a:p>
          <a:p>
            <a:pPr defTabSz="484886">
              <a:defRPr sz="6640"/>
            </a:pPr>
            <a:r>
              <a:t>Hash-map Index</a:t>
            </a:r>
          </a:p>
        </p:txBody>
      </p:sp>
      <p:sp>
        <p:nvSpPr>
          <p:cNvPr id="236" name="Conflict: too many distinct keys being mapped to the same position inside the Hash-map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Conflict: too many distinct keys being mapped to the same position inside the Hash-map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oint Index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Point Index:</a:t>
            </a:r>
          </a:p>
          <a:p>
            <a:pPr defTabSz="484886">
              <a:defRPr sz="6640"/>
            </a:pPr>
            <a:r>
              <a:t>Hash-map Index</a:t>
            </a:r>
          </a:p>
        </p:txBody>
      </p:sp>
      <p:pic>
        <p:nvPicPr>
          <p:cNvPr id="241" name="屏幕快照 2019-04-01 下午11.28.48.png" descr="屏幕快照 2019-04-01 下午11.28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979" y="2971590"/>
            <a:ext cx="10810842" cy="5537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oint Index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Point Index:</a:t>
            </a:r>
          </a:p>
          <a:p>
            <a:pPr defTabSz="484886">
              <a:defRPr sz="6640"/>
            </a:pPr>
            <a:r>
              <a:t>Hash-map Index</a:t>
            </a:r>
          </a:p>
        </p:txBody>
      </p:sp>
      <p:sp>
        <p:nvSpPr>
          <p:cNvPr id="244" name="Learning the CDF of the key distribution is one potential way to learn a better hash func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29" indent="-417829" defTabSz="549148">
              <a:spcBef>
                <a:spcPts val="3900"/>
              </a:spcBef>
              <a:defRPr sz="4230"/>
            </a:pPr>
            <a:r>
              <a:t>Learning the CDF of the key distribution is one potential way to learn a better hash function.</a:t>
            </a:r>
          </a:p>
          <a:p>
            <a:pPr marL="417829" indent="-417829" defTabSz="549148">
              <a:spcBef>
                <a:spcPts val="3900"/>
              </a:spcBef>
              <a:defRPr sz="4230"/>
            </a:pPr>
            <a:r>
              <a:t>Use h(K) = F(K)∗M, with key K as our hash-function. </a:t>
            </a:r>
          </a:p>
          <a:p>
            <a:pPr marL="417829" indent="-417829" defTabSz="549148">
              <a:spcBef>
                <a:spcPts val="3900"/>
              </a:spcBef>
              <a:defRPr sz="4230"/>
            </a:pPr>
            <a:r>
              <a:t>If the model F perfectly learned the empirical CDF of the keys, no conflicts would exist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oint Index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Point Index:</a:t>
            </a:r>
          </a:p>
          <a:p>
            <a:pPr defTabSz="484886">
              <a:defRPr sz="6640"/>
            </a:pPr>
            <a:r>
              <a:t>Results</a:t>
            </a:r>
          </a:p>
        </p:txBody>
      </p:sp>
      <p:pic>
        <p:nvPicPr>
          <p:cNvPr id="249" name="屏幕快照 2019-04-01 下午11.54.40.png" descr="屏幕快照 2019-04-01 下午11.54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32" y="3497565"/>
            <a:ext cx="11988736" cy="2758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Existence Ind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Existence 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Existence Index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Existence Index:</a:t>
            </a:r>
          </a:p>
          <a:p>
            <a:pPr defTabSz="484886">
              <a:defRPr sz="6640"/>
            </a:pPr>
            <a:r>
              <a:t>Learned Bloom Filters</a:t>
            </a:r>
          </a:p>
        </p:txBody>
      </p:sp>
      <p:sp>
        <p:nvSpPr>
          <p:cNvPr id="256" name="Separate keys from everything el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4100"/>
              </a:spcBef>
              <a:defRPr sz="4410"/>
            </a:pPr>
            <a:r>
              <a:t>Separate keys from everything else </a:t>
            </a:r>
          </a:p>
          <a:p>
            <a:pPr marL="435609" indent="-435609" defTabSz="572516">
              <a:spcBef>
                <a:spcPts val="4100"/>
              </a:spcBef>
              <a:defRPr sz="4410"/>
            </a:pPr>
            <a:r>
              <a:t>Provide a specific FPR for realistic queries in particular while maintaining a FNR of zero </a:t>
            </a:r>
          </a:p>
          <a:p>
            <a:pPr marL="435609" indent="-435609" defTabSz="572516">
              <a:spcBef>
                <a:spcPts val="4100"/>
              </a:spcBef>
              <a:defRPr sz="4410"/>
            </a:pPr>
            <a:r>
              <a:t>Non-keys come from observable histori- cal queries</a:t>
            </a:r>
          </a:p>
          <a:p>
            <a:pPr marL="435609" indent="-435609" defTabSz="572516">
              <a:spcBef>
                <a:spcPts val="4100"/>
              </a:spcBef>
              <a:defRPr sz="4410"/>
            </a:pPr>
            <a:r>
              <a:t>Use recurrent neural network (RNN)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Existence Index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1310">
              <a:defRPr sz="4400"/>
            </a:pPr>
            <a:r>
              <a:t>Existence Index:</a:t>
            </a:r>
          </a:p>
          <a:p>
            <a:pPr defTabSz="321310">
              <a:defRPr sz="4400"/>
            </a:pPr>
            <a:r>
              <a:t>Learned Bloom Filters as a Classification Problem</a:t>
            </a:r>
          </a:p>
        </p:txBody>
      </p:sp>
      <p:pic>
        <p:nvPicPr>
          <p:cNvPr id="261" name="屏幕快照 2019-04-02 上午12.24.47.png" descr="屏幕快照 2019-04-02 上午12.24.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450" y="2531606"/>
            <a:ext cx="10883900" cy="256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屏幕快照 2019-04-02 上午12.24.53.png" descr="屏幕快照 2019-04-02 上午12.24.5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6094" y="5816228"/>
            <a:ext cx="6312612" cy="3276166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正方形"/>
          <p:cNvSpPr/>
          <p:nvPr/>
        </p:nvSpPr>
        <p:spPr>
          <a:xfrm>
            <a:off x="2475676" y="8055093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Existence Index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Existence Index:</a:t>
            </a:r>
          </a:p>
          <a:p>
            <a:pPr defTabSz="484886">
              <a:defRPr sz="6640"/>
            </a:pPr>
            <a:r>
              <a:t>Results</a:t>
            </a:r>
          </a:p>
        </p:txBody>
      </p:sp>
      <p:pic>
        <p:nvPicPr>
          <p:cNvPr id="268" name="屏幕快照 2019-04-02 上午12.30.05.png" descr="屏幕快照 2019-04-02 上午12.30.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3000" y="2463800"/>
            <a:ext cx="8178800" cy="655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75" name="“In summary, we have demonstrated that machine learned models have the potential to provide significant benefits over state-of-the-art indexes, and we believe this is a fruitful direction for future research. ”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“In summary, we have demonstrated that machine learned models have the potential to provide significant benefits over state-of-the-art indexes, and we believe this is a fruitful direction for future research. 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Work</a:t>
            </a:r>
          </a:p>
        </p:txBody>
      </p:sp>
      <p:sp>
        <p:nvSpPr>
          <p:cNvPr id="278" name="Other ML Mode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ML Models</a:t>
            </a:r>
          </a:p>
          <a:p>
            <a:pPr/>
            <a:r>
              <a:t>Multi-dimensional Indexes</a:t>
            </a:r>
          </a:p>
          <a:p>
            <a:pPr/>
            <a:r>
              <a:t>Learned Algorithm - sorting or join</a:t>
            </a:r>
          </a:p>
          <a:p>
            <a:pPr/>
            <a:r>
              <a:t>GPU/TPU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hank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  <p:sp>
        <p:nvSpPr>
          <p:cNvPr id="281" name="Q&amp;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troduction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Introduction: </a:t>
            </a:r>
          </a:p>
          <a:p>
            <a:pPr defTabSz="484886">
              <a:defRPr sz="6640"/>
            </a:pPr>
            <a:r>
              <a:t>Index Examples</a:t>
            </a:r>
          </a:p>
        </p:txBody>
      </p:sp>
      <p:sp>
        <p:nvSpPr>
          <p:cNvPr id="129" name="B-Tree Inde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B-Tree Index</a:t>
            </a:r>
          </a:p>
          <a:p>
            <a:pPr/>
            <a:r>
              <a:t>Hash-Map Index</a:t>
            </a:r>
          </a:p>
          <a:p>
            <a:pPr/>
            <a:r>
              <a:t>Bloom Filter 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ntroduction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Introduction: </a:t>
            </a:r>
          </a:p>
          <a:p>
            <a:pPr defTabSz="484886">
              <a:defRPr sz="6640"/>
            </a:pPr>
            <a:r>
              <a:t>B-Tree Index</a:t>
            </a:r>
          </a:p>
        </p:txBody>
      </p:sp>
      <p:pic>
        <p:nvPicPr>
          <p:cNvPr id="132" name="屏幕快照 2019-04-01 下午3.51.46.png" descr="屏幕快照 2019-04-01 下午3.51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121" y="2957055"/>
            <a:ext cx="5796876" cy="40046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bt1.png" descr="bt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0357" y="3743244"/>
            <a:ext cx="6984167" cy="2267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Introduction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Introduction: </a:t>
            </a:r>
          </a:p>
          <a:p>
            <a:pPr defTabSz="484886">
              <a:defRPr sz="6640"/>
            </a:pPr>
            <a:r>
              <a:t>Hash-Map Index</a:t>
            </a:r>
          </a:p>
        </p:txBody>
      </p:sp>
      <p:pic>
        <p:nvPicPr>
          <p:cNvPr id="13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1315" y="2522541"/>
            <a:ext cx="9342170" cy="64357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Introduction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Introduction: </a:t>
            </a:r>
          </a:p>
          <a:p>
            <a:pPr defTabSz="484886">
              <a:defRPr sz="6640"/>
            </a:pPr>
            <a:r>
              <a:t>Bloom Filter</a:t>
            </a:r>
          </a:p>
        </p:txBody>
      </p:sp>
      <p:pic>
        <p:nvPicPr>
          <p:cNvPr id="13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5425" y="3066627"/>
            <a:ext cx="11593950" cy="4162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ntroduction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Introduction: </a:t>
            </a:r>
          </a:p>
          <a:p>
            <a:pPr defTabSz="484886">
              <a:defRPr sz="6640"/>
            </a:pPr>
            <a:r>
              <a:t>Indexes are models</a:t>
            </a:r>
          </a:p>
        </p:txBody>
      </p:sp>
      <p:sp>
        <p:nvSpPr>
          <p:cNvPr id="144" name="General purpose index structures assume nothing about data distribu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purpose index structures assume nothing about data distribution</a:t>
            </a:r>
          </a:p>
          <a:p>
            <a:pPr/>
            <a:r>
              <a:rPr b="1"/>
              <a:t>Learned indexes</a:t>
            </a:r>
            <a:r>
              <a:t> - learn a model that reflects patterns in the data - automatic synthesis of specialized index structures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ntroduction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Introduction: </a:t>
            </a:r>
          </a:p>
          <a:p>
            <a:pPr defTabSz="484886">
              <a:defRPr sz="6640"/>
            </a:pPr>
            <a:r>
              <a:t>Indexes are models</a:t>
            </a:r>
          </a:p>
        </p:txBody>
      </p:sp>
      <p:sp>
        <p:nvSpPr>
          <p:cNvPr id="147" name="Indexes are to a large extent learned mode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Indexes are to a large extent learned models</a:t>
            </a:r>
          </a:p>
          <a:p>
            <a:pPr lvl="1"/>
            <a:r>
              <a:t>B-Tree Index - take a key as an input and predicts the position of a data record in a sorted set</a:t>
            </a:r>
          </a:p>
          <a:p>
            <a:pPr lvl="1"/>
            <a:r>
              <a:t>Bloom Filter - binary classifier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